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Lst>
  <p:notesMasterIdLst>
    <p:notesMasterId r:id="rId259"/>
  </p:notesMasterIdLst>
  <p:sldIdLst>
    <p:sldId id="256" r:id="rId3"/>
    <p:sldId id="434" r:id="rId4"/>
    <p:sldId id="435" r:id="rId5"/>
    <p:sldId id="437" r:id="rId6"/>
    <p:sldId id="436" r:id="rId7"/>
    <p:sldId id="438" r:id="rId8"/>
    <p:sldId id="440" r:id="rId9"/>
    <p:sldId id="441" r:id="rId10"/>
    <p:sldId id="442" r:id="rId11"/>
    <p:sldId id="745" r:id="rId12"/>
    <p:sldId id="443" r:id="rId13"/>
    <p:sldId id="744" r:id="rId14"/>
    <p:sldId id="444" r:id="rId15"/>
    <p:sldId id="445" r:id="rId16"/>
    <p:sldId id="257" r:id="rId17"/>
    <p:sldId id="258" r:id="rId18"/>
    <p:sldId id="673" r:id="rId19"/>
    <p:sldId id="522" r:id="rId20"/>
    <p:sldId id="523" r:id="rId21"/>
    <p:sldId id="525" r:id="rId22"/>
    <p:sldId id="524" r:id="rId23"/>
    <p:sldId id="529" r:id="rId24"/>
    <p:sldId id="531" r:id="rId25"/>
    <p:sldId id="532" r:id="rId26"/>
    <p:sldId id="533" r:id="rId27"/>
    <p:sldId id="534" r:id="rId28"/>
    <p:sldId id="535" r:id="rId29"/>
    <p:sldId id="536" r:id="rId30"/>
    <p:sldId id="539" r:id="rId31"/>
    <p:sldId id="540" r:id="rId32"/>
    <p:sldId id="541" r:id="rId33"/>
    <p:sldId id="542" r:id="rId34"/>
    <p:sldId id="543" r:id="rId35"/>
    <p:sldId id="544" r:id="rId36"/>
    <p:sldId id="545" r:id="rId37"/>
    <p:sldId id="547" r:id="rId38"/>
    <p:sldId id="548" r:id="rId39"/>
    <p:sldId id="549" r:id="rId40"/>
    <p:sldId id="550" r:id="rId41"/>
    <p:sldId id="551" r:id="rId42"/>
    <p:sldId id="677" r:id="rId43"/>
    <p:sldId id="552" r:id="rId44"/>
    <p:sldId id="553" r:id="rId45"/>
    <p:sldId id="538" r:id="rId46"/>
    <p:sldId id="573" r:id="rId47"/>
    <p:sldId id="559" r:id="rId48"/>
    <p:sldId id="575" r:id="rId49"/>
    <p:sldId id="579" r:id="rId50"/>
    <p:sldId id="580" r:id="rId51"/>
    <p:sldId id="581" r:id="rId52"/>
    <p:sldId id="586" r:id="rId53"/>
    <p:sldId id="674" r:id="rId54"/>
    <p:sldId id="592" r:id="rId55"/>
    <p:sldId id="593" r:id="rId56"/>
    <p:sldId id="595" r:id="rId57"/>
    <p:sldId id="598" r:id="rId58"/>
    <p:sldId id="601" r:id="rId59"/>
    <p:sldId id="604" r:id="rId60"/>
    <p:sldId id="606" r:id="rId61"/>
    <p:sldId id="613" r:id="rId62"/>
    <p:sldId id="614" r:id="rId63"/>
    <p:sldId id="621" r:id="rId64"/>
    <p:sldId id="622" r:id="rId65"/>
    <p:sldId id="624" r:id="rId66"/>
    <p:sldId id="626" r:id="rId67"/>
    <p:sldId id="627" r:id="rId68"/>
    <p:sldId id="628" r:id="rId69"/>
    <p:sldId id="631" r:id="rId70"/>
    <p:sldId id="726" r:id="rId71"/>
    <p:sldId id="637" r:id="rId72"/>
    <p:sldId id="639" r:id="rId73"/>
    <p:sldId id="641" r:id="rId74"/>
    <p:sldId id="642" r:id="rId75"/>
    <p:sldId id="643" r:id="rId76"/>
    <p:sldId id="646" r:id="rId77"/>
    <p:sldId id="648" r:id="rId78"/>
    <p:sldId id="649" r:id="rId79"/>
    <p:sldId id="650" r:id="rId80"/>
    <p:sldId id="651" r:id="rId81"/>
    <p:sldId id="653" r:id="rId82"/>
    <p:sldId id="655" r:id="rId83"/>
    <p:sldId id="656" r:id="rId84"/>
    <p:sldId id="657" r:id="rId85"/>
    <p:sldId id="658" r:id="rId86"/>
    <p:sldId id="660" r:id="rId87"/>
    <p:sldId id="661" r:id="rId88"/>
    <p:sldId id="663" r:id="rId89"/>
    <p:sldId id="664" r:id="rId90"/>
    <p:sldId id="665" r:id="rId91"/>
    <p:sldId id="666" r:id="rId92"/>
    <p:sldId id="671" r:id="rId93"/>
    <p:sldId id="669" r:id="rId94"/>
    <p:sldId id="675" r:id="rId95"/>
    <p:sldId id="512" r:id="rId96"/>
    <p:sldId id="513" r:id="rId97"/>
    <p:sldId id="514" r:id="rId98"/>
    <p:sldId id="515" r:id="rId99"/>
    <p:sldId id="516" r:id="rId100"/>
    <p:sldId id="518" r:id="rId101"/>
    <p:sldId id="520" r:id="rId102"/>
    <p:sldId id="521" r:id="rId103"/>
    <p:sldId id="465" r:id="rId104"/>
    <p:sldId id="466" r:id="rId105"/>
    <p:sldId id="467" r:id="rId106"/>
    <p:sldId id="468" r:id="rId107"/>
    <p:sldId id="470" r:id="rId108"/>
    <p:sldId id="475" r:id="rId109"/>
    <p:sldId id="476" r:id="rId110"/>
    <p:sldId id="477" r:id="rId111"/>
    <p:sldId id="479" r:id="rId112"/>
    <p:sldId id="481" r:id="rId113"/>
    <p:sldId id="482" r:id="rId114"/>
    <p:sldId id="735" r:id="rId115"/>
    <p:sldId id="736" r:id="rId116"/>
    <p:sldId id="484" r:id="rId117"/>
    <p:sldId id="485" r:id="rId118"/>
    <p:sldId id="486" r:id="rId119"/>
    <p:sldId id="487" r:id="rId120"/>
    <p:sldId id="729" r:id="rId121"/>
    <p:sldId id="730" r:id="rId122"/>
    <p:sldId id="731" r:id="rId123"/>
    <p:sldId id="488" r:id="rId124"/>
    <p:sldId id="491" r:id="rId125"/>
    <p:sldId id="493" r:id="rId126"/>
    <p:sldId id="494" r:id="rId127"/>
    <p:sldId id="495" r:id="rId128"/>
    <p:sldId id="496" r:id="rId129"/>
    <p:sldId id="497" r:id="rId130"/>
    <p:sldId id="498" r:id="rId131"/>
    <p:sldId id="500" r:id="rId132"/>
    <p:sldId id="501" r:id="rId133"/>
    <p:sldId id="504" r:id="rId134"/>
    <p:sldId id="505" r:id="rId135"/>
    <p:sldId id="506" r:id="rId136"/>
    <p:sldId id="446" r:id="rId137"/>
    <p:sldId id="448" r:id="rId138"/>
    <p:sldId id="450" r:id="rId139"/>
    <p:sldId id="452" r:id="rId140"/>
    <p:sldId id="453" r:id="rId141"/>
    <p:sldId id="454" r:id="rId142"/>
    <p:sldId id="460" r:id="rId143"/>
    <p:sldId id="458" r:id="rId144"/>
    <p:sldId id="461" r:id="rId145"/>
    <p:sldId id="310" r:id="rId146"/>
    <p:sldId id="312" r:id="rId147"/>
    <p:sldId id="314" r:id="rId148"/>
    <p:sldId id="313" r:id="rId149"/>
    <p:sldId id="311" r:id="rId150"/>
    <p:sldId id="315" r:id="rId151"/>
    <p:sldId id="319" r:id="rId152"/>
    <p:sldId id="322" r:id="rId153"/>
    <p:sldId id="324" r:id="rId154"/>
    <p:sldId id="325" r:id="rId155"/>
    <p:sldId id="706" r:id="rId156"/>
    <p:sldId id="686" r:id="rId157"/>
    <p:sldId id="687" r:id="rId158"/>
    <p:sldId id="689" r:id="rId159"/>
    <p:sldId id="691" r:id="rId160"/>
    <p:sldId id="693" r:id="rId161"/>
    <p:sldId id="694" r:id="rId162"/>
    <p:sldId id="697" r:id="rId163"/>
    <p:sldId id="723" r:id="rId164"/>
    <p:sldId id="720" r:id="rId165"/>
    <p:sldId id="702" r:id="rId166"/>
    <p:sldId id="707" r:id="rId167"/>
    <p:sldId id="708" r:id="rId168"/>
    <p:sldId id="709" r:id="rId169"/>
    <p:sldId id="327" r:id="rId170"/>
    <p:sldId id="328" r:id="rId171"/>
    <p:sldId id="329" r:id="rId172"/>
    <p:sldId id="330" r:id="rId173"/>
    <p:sldId id="331" r:id="rId174"/>
    <p:sldId id="332" r:id="rId175"/>
    <p:sldId id="333" r:id="rId176"/>
    <p:sldId id="743" r:id="rId177"/>
    <p:sldId id="334" r:id="rId178"/>
    <p:sldId id="335" r:id="rId179"/>
    <p:sldId id="336" r:id="rId180"/>
    <p:sldId id="337" r:id="rId181"/>
    <p:sldId id="338" r:id="rId182"/>
    <p:sldId id="734" r:id="rId183"/>
    <p:sldId id="339" r:id="rId184"/>
    <p:sldId id="340" r:id="rId185"/>
    <p:sldId id="341" r:id="rId186"/>
    <p:sldId id="342" r:id="rId187"/>
    <p:sldId id="343" r:id="rId188"/>
    <p:sldId id="344" r:id="rId189"/>
    <p:sldId id="346" r:id="rId190"/>
    <p:sldId id="347" r:id="rId191"/>
    <p:sldId id="348" r:id="rId192"/>
    <p:sldId id="349" r:id="rId193"/>
    <p:sldId id="350" r:id="rId194"/>
    <p:sldId id="351" r:id="rId195"/>
    <p:sldId id="352" r:id="rId196"/>
    <p:sldId id="353" r:id="rId197"/>
    <p:sldId id="354" r:id="rId198"/>
    <p:sldId id="355" r:id="rId199"/>
    <p:sldId id="737" r:id="rId200"/>
    <p:sldId id="738" r:id="rId201"/>
    <p:sldId id="362" r:id="rId202"/>
    <p:sldId id="363" r:id="rId203"/>
    <p:sldId id="364" r:id="rId204"/>
    <p:sldId id="365" r:id="rId205"/>
    <p:sldId id="367" r:id="rId206"/>
    <p:sldId id="368" r:id="rId207"/>
    <p:sldId id="369" r:id="rId208"/>
    <p:sldId id="370" r:id="rId209"/>
    <p:sldId id="371" r:id="rId210"/>
    <p:sldId id="375" r:id="rId211"/>
    <p:sldId id="376" r:id="rId212"/>
    <p:sldId id="377" r:id="rId213"/>
    <p:sldId id="379" r:id="rId214"/>
    <p:sldId id="380" r:id="rId215"/>
    <p:sldId id="740" r:id="rId216"/>
    <p:sldId id="382" r:id="rId217"/>
    <p:sldId id="384" r:id="rId218"/>
    <p:sldId id="385" r:id="rId219"/>
    <p:sldId id="386" r:id="rId220"/>
    <p:sldId id="389" r:id="rId221"/>
    <p:sldId id="390" r:id="rId222"/>
    <p:sldId id="392" r:id="rId223"/>
    <p:sldId id="394" r:id="rId224"/>
    <p:sldId id="395" r:id="rId225"/>
    <p:sldId id="397" r:id="rId226"/>
    <p:sldId id="398" r:id="rId227"/>
    <p:sldId id="399" r:id="rId228"/>
    <p:sldId id="400" r:id="rId229"/>
    <p:sldId id="401" r:id="rId230"/>
    <p:sldId id="402" r:id="rId231"/>
    <p:sldId id="403" r:id="rId232"/>
    <p:sldId id="404" r:id="rId233"/>
    <p:sldId id="409" r:id="rId234"/>
    <p:sldId id="410" r:id="rId235"/>
    <p:sldId id="411" r:id="rId236"/>
    <p:sldId id="414" r:id="rId237"/>
    <p:sldId id="416" r:id="rId238"/>
    <p:sldId id="417" r:id="rId239"/>
    <p:sldId id="418" r:id="rId240"/>
    <p:sldId id="420" r:id="rId241"/>
    <p:sldId id="741" r:id="rId242"/>
    <p:sldId id="423" r:id="rId243"/>
    <p:sldId id="424" r:id="rId244"/>
    <p:sldId id="680" r:id="rId245"/>
    <p:sldId id="426" r:id="rId246"/>
    <p:sldId id="739" r:id="rId247"/>
    <p:sldId id="681" r:id="rId248"/>
    <p:sldId id="682" r:id="rId249"/>
    <p:sldId id="683" r:id="rId250"/>
    <p:sldId id="684" r:id="rId251"/>
    <p:sldId id="679" r:id="rId252"/>
    <p:sldId id="728" r:id="rId253"/>
    <p:sldId id="732" r:id="rId254"/>
    <p:sldId id="733" r:id="rId255"/>
    <p:sldId id="727" r:id="rId256"/>
    <p:sldId id="746" r:id="rId257"/>
    <p:sldId id="742" r:id="rId258"/>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29A3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7" autoAdjust="0"/>
  </p:normalViewPr>
  <p:slideViewPr>
    <p:cSldViewPr>
      <p:cViewPr varScale="1">
        <p:scale>
          <a:sx n="104" d="100"/>
          <a:sy n="104" d="100"/>
        </p:scale>
        <p:origin x="834" y="114"/>
      </p:cViewPr>
      <p:guideLst>
        <p:guide orient="horz" pos="2160"/>
        <p:guide pos="3840"/>
      </p:guideLst>
    </p:cSldViewPr>
  </p:slideViewPr>
  <p:notesTextViewPr>
    <p:cViewPr>
      <p:scale>
        <a:sx n="1" d="1"/>
        <a:sy n="1" d="1"/>
      </p:scale>
      <p:origin x="0" y="0"/>
    </p:cViewPr>
  </p:notesTextViewPr>
  <p:sorterViewPr>
    <p:cViewPr varScale="1">
      <p:scale>
        <a:sx n="1" d="1"/>
        <a:sy n="1" d="1"/>
      </p:scale>
      <p:origin x="0" y="-968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notesMaster" Target="notesMasters/notesMaster1.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presProps" Target="presProps.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viewProps" Target="viewProps.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theme" Target="theme/theme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tableStyles" Target="tableStyle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14C01-34B8-4612-87B2-619CB15D44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B91626C-A3AE-41ED-BE71-33A264A39F94}">
      <dgm:prSet phldrT="[Texto]" custT="1"/>
      <dgm:spPr>
        <a:solidFill>
          <a:srgbClr val="C00000"/>
        </a:solidFill>
      </dgm:spPr>
      <dgm:t>
        <a:bodyPr/>
        <a:lstStyle/>
        <a:p>
          <a:r>
            <a:rPr lang="es-ES" sz="2000" b="1" dirty="0" smtClean="0"/>
            <a:t>DICTAMENS</a:t>
          </a:r>
          <a:endParaRPr lang="es-ES" sz="2000" b="1" dirty="0"/>
        </a:p>
      </dgm:t>
    </dgm:pt>
    <dgm:pt modelId="{41467425-237B-4AA8-9533-C8F884664C6A}" type="parTrans" cxnId="{94362113-C340-4A25-AEC1-E4C28C766911}">
      <dgm:prSet/>
      <dgm:spPr/>
      <dgm:t>
        <a:bodyPr/>
        <a:lstStyle/>
        <a:p>
          <a:endParaRPr lang="es-ES" sz="2000"/>
        </a:p>
      </dgm:t>
    </dgm:pt>
    <dgm:pt modelId="{4AF02FFE-7708-482A-AC01-F1F96B42CC9E}" type="sibTrans" cxnId="{94362113-C340-4A25-AEC1-E4C28C766911}">
      <dgm:prSet/>
      <dgm:spPr/>
      <dgm:t>
        <a:bodyPr/>
        <a:lstStyle/>
        <a:p>
          <a:endParaRPr lang="es-ES" sz="2000"/>
        </a:p>
      </dgm:t>
    </dgm:pt>
    <dgm:pt modelId="{49A8B3FB-A0EC-4FE4-85A6-B1A836D84055}">
      <dgm:prSet phldrT="[Texto]" custT="1"/>
      <dgm:spPr>
        <a:solidFill>
          <a:srgbClr val="C00000"/>
        </a:solidFill>
      </dgm:spPr>
      <dgm:t>
        <a:bodyPr/>
        <a:lstStyle/>
        <a:p>
          <a:r>
            <a:rPr lang="es-ES" sz="2000" b="1" smtClean="0"/>
            <a:t>PROPOSTES</a:t>
          </a:r>
          <a:endParaRPr lang="es-ES" sz="2000" b="1" dirty="0" smtClean="0"/>
        </a:p>
      </dgm:t>
    </dgm:pt>
    <dgm:pt modelId="{6D7D8221-E04C-400A-AAE6-FB6C0CB43C03}" type="parTrans" cxnId="{005B42C0-38CA-4F96-80A0-ECB47DC93758}">
      <dgm:prSet/>
      <dgm:spPr/>
      <dgm:t>
        <a:bodyPr/>
        <a:lstStyle/>
        <a:p>
          <a:endParaRPr lang="es-ES" sz="2000"/>
        </a:p>
      </dgm:t>
    </dgm:pt>
    <dgm:pt modelId="{9779A70A-8159-46E4-ABB7-B934923C603D}" type="sibTrans" cxnId="{005B42C0-38CA-4F96-80A0-ECB47DC93758}">
      <dgm:prSet/>
      <dgm:spPr/>
      <dgm:t>
        <a:bodyPr/>
        <a:lstStyle/>
        <a:p>
          <a:endParaRPr lang="es-ES" sz="2000"/>
        </a:p>
      </dgm:t>
    </dgm:pt>
    <dgm:pt modelId="{68A803A9-A9AE-4800-B512-36B782621A96}">
      <dgm:prSet phldrT="[Texto]" custT="1"/>
      <dgm:spPr>
        <a:solidFill>
          <a:srgbClr val="C00000"/>
        </a:solidFill>
      </dgm:spPr>
      <dgm:t>
        <a:bodyPr/>
        <a:lstStyle/>
        <a:p>
          <a:r>
            <a:rPr lang="es-ES" sz="2000" b="1" smtClean="0"/>
            <a:t>MOCIONS</a:t>
          </a:r>
          <a:endParaRPr lang="es-ES" sz="2000" b="1" dirty="0" smtClean="0"/>
        </a:p>
      </dgm:t>
    </dgm:pt>
    <dgm:pt modelId="{C16EBB72-E29E-4C06-A827-7A378F972525}" type="parTrans" cxnId="{37F4708B-5A67-4DCA-B61A-5DA596145E74}">
      <dgm:prSet/>
      <dgm:spPr/>
      <dgm:t>
        <a:bodyPr/>
        <a:lstStyle/>
        <a:p>
          <a:endParaRPr lang="es-ES" sz="2000"/>
        </a:p>
      </dgm:t>
    </dgm:pt>
    <dgm:pt modelId="{F121912B-FEF2-4348-B933-C51542FB13F1}" type="sibTrans" cxnId="{37F4708B-5A67-4DCA-B61A-5DA596145E74}">
      <dgm:prSet/>
      <dgm:spPr/>
      <dgm:t>
        <a:bodyPr/>
        <a:lstStyle/>
        <a:p>
          <a:endParaRPr lang="es-ES" sz="2000"/>
        </a:p>
      </dgm:t>
    </dgm:pt>
    <dgm:pt modelId="{7554439C-1020-449A-BFF9-7CBB674F53B1}">
      <dgm:prSet phldrT="[Texto]" custT="1"/>
      <dgm:spPr>
        <a:solidFill>
          <a:srgbClr val="C00000"/>
        </a:solidFill>
      </dgm:spPr>
      <dgm:t>
        <a:bodyPr/>
        <a:lstStyle/>
        <a:p>
          <a:r>
            <a:rPr lang="es-ES" sz="2000" b="1" smtClean="0"/>
            <a:t>VOT PARTICULAR</a:t>
          </a:r>
          <a:endParaRPr lang="es-ES" sz="2000" b="1" dirty="0" smtClean="0"/>
        </a:p>
      </dgm:t>
    </dgm:pt>
    <dgm:pt modelId="{E71A2E49-B85B-415E-AFC0-4F4F058DBCD5}" type="parTrans" cxnId="{87C10377-A9EC-4F9D-8F99-980CD866CDE2}">
      <dgm:prSet/>
      <dgm:spPr/>
      <dgm:t>
        <a:bodyPr/>
        <a:lstStyle/>
        <a:p>
          <a:endParaRPr lang="es-ES" sz="2000"/>
        </a:p>
      </dgm:t>
    </dgm:pt>
    <dgm:pt modelId="{714FA274-D806-4106-BF95-73B8232E5E64}" type="sibTrans" cxnId="{87C10377-A9EC-4F9D-8F99-980CD866CDE2}">
      <dgm:prSet/>
      <dgm:spPr/>
      <dgm:t>
        <a:bodyPr/>
        <a:lstStyle/>
        <a:p>
          <a:endParaRPr lang="es-ES" sz="2000"/>
        </a:p>
      </dgm:t>
    </dgm:pt>
    <dgm:pt modelId="{60CEABD8-F80B-44AF-99B7-06FE8E5F7621}">
      <dgm:prSet phldrT="[Texto]" custT="1"/>
      <dgm:spPr>
        <a:solidFill>
          <a:srgbClr val="C00000"/>
        </a:solidFill>
      </dgm:spPr>
      <dgm:t>
        <a:bodyPr/>
        <a:lstStyle/>
        <a:p>
          <a:r>
            <a:rPr lang="es-ES" sz="2000" b="1" smtClean="0"/>
            <a:t>ESMENES</a:t>
          </a:r>
          <a:endParaRPr lang="es-ES" sz="2000" b="1" dirty="0" smtClean="0"/>
        </a:p>
      </dgm:t>
    </dgm:pt>
    <dgm:pt modelId="{3D28E8C9-4564-4325-B0C6-9376AA90C607}" type="parTrans" cxnId="{25A555FF-A19A-45CF-9B57-AEB67FECC94D}">
      <dgm:prSet/>
      <dgm:spPr/>
      <dgm:t>
        <a:bodyPr/>
        <a:lstStyle/>
        <a:p>
          <a:endParaRPr lang="es-ES" sz="2000"/>
        </a:p>
      </dgm:t>
    </dgm:pt>
    <dgm:pt modelId="{1026B924-1B37-437F-94A8-DCB7B8B3DDBC}" type="sibTrans" cxnId="{25A555FF-A19A-45CF-9B57-AEB67FECC94D}">
      <dgm:prSet/>
      <dgm:spPr/>
      <dgm:t>
        <a:bodyPr/>
        <a:lstStyle/>
        <a:p>
          <a:endParaRPr lang="es-ES" sz="2000"/>
        </a:p>
      </dgm:t>
    </dgm:pt>
    <dgm:pt modelId="{5EA91540-C518-41DA-9A74-42A4A20D0AF7}">
      <dgm:prSet phldrT="[Texto]" custT="1"/>
      <dgm:spPr>
        <a:solidFill>
          <a:srgbClr val="C00000"/>
        </a:solidFill>
      </dgm:spPr>
      <dgm:t>
        <a:bodyPr/>
        <a:lstStyle/>
        <a:p>
          <a:r>
            <a:rPr lang="es-ES" sz="2000" b="1" smtClean="0"/>
            <a:t>PRECS</a:t>
          </a:r>
          <a:endParaRPr lang="es-ES" sz="2000" b="1" dirty="0" smtClean="0"/>
        </a:p>
      </dgm:t>
    </dgm:pt>
    <dgm:pt modelId="{7DB12CEF-0BF7-42F2-896B-B25FFA9F49EB}" type="parTrans" cxnId="{4130F514-F05E-4389-A6E3-84752B7A3707}">
      <dgm:prSet/>
      <dgm:spPr/>
      <dgm:t>
        <a:bodyPr/>
        <a:lstStyle/>
        <a:p>
          <a:endParaRPr lang="es-ES" sz="2000"/>
        </a:p>
      </dgm:t>
    </dgm:pt>
    <dgm:pt modelId="{3870291D-3B35-41EA-A681-9B5C54180C6A}" type="sibTrans" cxnId="{4130F514-F05E-4389-A6E3-84752B7A3707}">
      <dgm:prSet/>
      <dgm:spPr/>
      <dgm:t>
        <a:bodyPr/>
        <a:lstStyle/>
        <a:p>
          <a:endParaRPr lang="es-ES" sz="2000"/>
        </a:p>
      </dgm:t>
    </dgm:pt>
    <dgm:pt modelId="{26C300D1-F2E4-4D5D-A630-DB9056AF9097}">
      <dgm:prSet phldrT="[Texto]" custT="1"/>
      <dgm:spPr>
        <a:solidFill>
          <a:srgbClr val="C00000"/>
        </a:solidFill>
      </dgm:spPr>
      <dgm:t>
        <a:bodyPr/>
        <a:lstStyle/>
        <a:p>
          <a:r>
            <a:rPr lang="es-ES" sz="2000" b="1" smtClean="0"/>
            <a:t>PREGUNTES</a:t>
          </a:r>
          <a:endParaRPr lang="es-ES" sz="2000" b="1" dirty="0" smtClean="0"/>
        </a:p>
      </dgm:t>
    </dgm:pt>
    <dgm:pt modelId="{1EABC333-037D-4AF5-AEED-46631BE9D6DE}" type="parTrans" cxnId="{6621D87B-118D-4FFE-8C06-25D3D9D93E16}">
      <dgm:prSet/>
      <dgm:spPr/>
      <dgm:t>
        <a:bodyPr/>
        <a:lstStyle/>
        <a:p>
          <a:endParaRPr lang="es-ES" sz="2000"/>
        </a:p>
      </dgm:t>
    </dgm:pt>
    <dgm:pt modelId="{562B6F28-B68E-4C92-A63F-1B1F495D2652}" type="sibTrans" cxnId="{6621D87B-118D-4FFE-8C06-25D3D9D93E16}">
      <dgm:prSet/>
      <dgm:spPr/>
      <dgm:t>
        <a:bodyPr/>
        <a:lstStyle/>
        <a:p>
          <a:endParaRPr lang="es-ES" sz="2000"/>
        </a:p>
      </dgm:t>
    </dgm:pt>
    <dgm:pt modelId="{1DD7FA39-C1AD-4E2F-9CD0-E3498AC944FA}" type="pres">
      <dgm:prSet presAssocID="{28614C01-34B8-4612-87B2-619CB15D44A5}" presName="linear" presStyleCnt="0">
        <dgm:presLayoutVars>
          <dgm:dir/>
          <dgm:animLvl val="lvl"/>
          <dgm:resizeHandles val="exact"/>
        </dgm:presLayoutVars>
      </dgm:prSet>
      <dgm:spPr/>
      <dgm:t>
        <a:bodyPr/>
        <a:lstStyle/>
        <a:p>
          <a:endParaRPr lang="es-ES"/>
        </a:p>
      </dgm:t>
    </dgm:pt>
    <dgm:pt modelId="{CBC42D1D-E32A-4BF4-9636-A8B2E37E44F4}" type="pres">
      <dgm:prSet presAssocID="{4B91626C-A3AE-41ED-BE71-33A264A39F94}" presName="parentLin" presStyleCnt="0"/>
      <dgm:spPr/>
    </dgm:pt>
    <dgm:pt modelId="{B5A224A8-8A64-4CAA-B4DD-A36A81847FCD}" type="pres">
      <dgm:prSet presAssocID="{4B91626C-A3AE-41ED-BE71-33A264A39F94}" presName="parentLeftMargin" presStyleLbl="node1" presStyleIdx="0" presStyleCnt="7"/>
      <dgm:spPr/>
      <dgm:t>
        <a:bodyPr/>
        <a:lstStyle/>
        <a:p>
          <a:endParaRPr lang="es-ES"/>
        </a:p>
      </dgm:t>
    </dgm:pt>
    <dgm:pt modelId="{DC25C695-48DA-4415-A84D-8FDD3904D194}" type="pres">
      <dgm:prSet presAssocID="{4B91626C-A3AE-41ED-BE71-33A264A39F94}" presName="parentText" presStyleLbl="node1" presStyleIdx="0" presStyleCnt="7">
        <dgm:presLayoutVars>
          <dgm:chMax val="0"/>
          <dgm:bulletEnabled val="1"/>
        </dgm:presLayoutVars>
      </dgm:prSet>
      <dgm:spPr/>
      <dgm:t>
        <a:bodyPr/>
        <a:lstStyle/>
        <a:p>
          <a:endParaRPr lang="es-ES"/>
        </a:p>
      </dgm:t>
    </dgm:pt>
    <dgm:pt modelId="{B08A0F6B-B0DC-48B7-888A-A68DF6679847}" type="pres">
      <dgm:prSet presAssocID="{4B91626C-A3AE-41ED-BE71-33A264A39F94}" presName="negativeSpace" presStyleCnt="0"/>
      <dgm:spPr/>
    </dgm:pt>
    <dgm:pt modelId="{72B87B0B-F954-4FE1-AC5E-5BBA873E0385}" type="pres">
      <dgm:prSet presAssocID="{4B91626C-A3AE-41ED-BE71-33A264A39F94}" presName="childText" presStyleLbl="conFgAcc1" presStyleIdx="0" presStyleCnt="7">
        <dgm:presLayoutVars>
          <dgm:bulletEnabled val="1"/>
        </dgm:presLayoutVars>
      </dgm:prSet>
      <dgm:spPr/>
    </dgm:pt>
    <dgm:pt modelId="{B881F41F-91CD-4F10-8D47-CED79347B5D5}" type="pres">
      <dgm:prSet presAssocID="{4AF02FFE-7708-482A-AC01-F1F96B42CC9E}" presName="spaceBetweenRectangles" presStyleCnt="0"/>
      <dgm:spPr/>
    </dgm:pt>
    <dgm:pt modelId="{612C27A4-9932-419B-B49E-280F796E0F15}" type="pres">
      <dgm:prSet presAssocID="{49A8B3FB-A0EC-4FE4-85A6-B1A836D84055}" presName="parentLin" presStyleCnt="0"/>
      <dgm:spPr/>
    </dgm:pt>
    <dgm:pt modelId="{9819E340-F555-47CB-8575-B3487E6F6D1C}" type="pres">
      <dgm:prSet presAssocID="{49A8B3FB-A0EC-4FE4-85A6-B1A836D84055}" presName="parentLeftMargin" presStyleLbl="node1" presStyleIdx="0" presStyleCnt="7"/>
      <dgm:spPr/>
      <dgm:t>
        <a:bodyPr/>
        <a:lstStyle/>
        <a:p>
          <a:endParaRPr lang="es-ES"/>
        </a:p>
      </dgm:t>
    </dgm:pt>
    <dgm:pt modelId="{5B07A3FD-BEE0-47C6-916B-596E82D15523}" type="pres">
      <dgm:prSet presAssocID="{49A8B3FB-A0EC-4FE4-85A6-B1A836D84055}" presName="parentText" presStyleLbl="node1" presStyleIdx="1" presStyleCnt="7">
        <dgm:presLayoutVars>
          <dgm:chMax val="0"/>
          <dgm:bulletEnabled val="1"/>
        </dgm:presLayoutVars>
      </dgm:prSet>
      <dgm:spPr/>
      <dgm:t>
        <a:bodyPr/>
        <a:lstStyle/>
        <a:p>
          <a:endParaRPr lang="es-ES"/>
        </a:p>
      </dgm:t>
    </dgm:pt>
    <dgm:pt modelId="{CBCB383E-7B97-4DDF-BBCC-D737FBBE0BBB}" type="pres">
      <dgm:prSet presAssocID="{49A8B3FB-A0EC-4FE4-85A6-B1A836D84055}" presName="negativeSpace" presStyleCnt="0"/>
      <dgm:spPr/>
    </dgm:pt>
    <dgm:pt modelId="{61AD146C-CE0E-4BE8-B78A-82EE955B9C48}" type="pres">
      <dgm:prSet presAssocID="{49A8B3FB-A0EC-4FE4-85A6-B1A836D84055}" presName="childText" presStyleLbl="conFgAcc1" presStyleIdx="1" presStyleCnt="7">
        <dgm:presLayoutVars>
          <dgm:bulletEnabled val="1"/>
        </dgm:presLayoutVars>
      </dgm:prSet>
      <dgm:spPr/>
    </dgm:pt>
    <dgm:pt modelId="{4633DFC7-77BD-4844-9681-BD1A6BFB27A4}" type="pres">
      <dgm:prSet presAssocID="{9779A70A-8159-46E4-ABB7-B934923C603D}" presName="spaceBetweenRectangles" presStyleCnt="0"/>
      <dgm:spPr/>
    </dgm:pt>
    <dgm:pt modelId="{3867CF06-09E0-4220-A87A-288512F99003}" type="pres">
      <dgm:prSet presAssocID="{68A803A9-A9AE-4800-B512-36B782621A96}" presName="parentLin" presStyleCnt="0"/>
      <dgm:spPr/>
    </dgm:pt>
    <dgm:pt modelId="{07682977-D0D9-401E-AE78-93BC8B06C973}" type="pres">
      <dgm:prSet presAssocID="{68A803A9-A9AE-4800-B512-36B782621A96}" presName="parentLeftMargin" presStyleLbl="node1" presStyleIdx="1" presStyleCnt="7"/>
      <dgm:spPr/>
      <dgm:t>
        <a:bodyPr/>
        <a:lstStyle/>
        <a:p>
          <a:endParaRPr lang="es-ES"/>
        </a:p>
      </dgm:t>
    </dgm:pt>
    <dgm:pt modelId="{B4385CE2-297F-466E-911E-B3BF2529AE39}" type="pres">
      <dgm:prSet presAssocID="{68A803A9-A9AE-4800-B512-36B782621A96}" presName="parentText" presStyleLbl="node1" presStyleIdx="2" presStyleCnt="7">
        <dgm:presLayoutVars>
          <dgm:chMax val="0"/>
          <dgm:bulletEnabled val="1"/>
        </dgm:presLayoutVars>
      </dgm:prSet>
      <dgm:spPr/>
      <dgm:t>
        <a:bodyPr/>
        <a:lstStyle/>
        <a:p>
          <a:endParaRPr lang="es-ES"/>
        </a:p>
      </dgm:t>
    </dgm:pt>
    <dgm:pt modelId="{390D5AF5-B594-465F-9372-8DBC7234F96B}" type="pres">
      <dgm:prSet presAssocID="{68A803A9-A9AE-4800-B512-36B782621A96}" presName="negativeSpace" presStyleCnt="0"/>
      <dgm:spPr/>
    </dgm:pt>
    <dgm:pt modelId="{D3FE800B-1A4F-4AB0-A166-652483FD8250}" type="pres">
      <dgm:prSet presAssocID="{68A803A9-A9AE-4800-B512-36B782621A96}" presName="childText" presStyleLbl="conFgAcc1" presStyleIdx="2" presStyleCnt="7">
        <dgm:presLayoutVars>
          <dgm:bulletEnabled val="1"/>
        </dgm:presLayoutVars>
      </dgm:prSet>
      <dgm:spPr/>
    </dgm:pt>
    <dgm:pt modelId="{CF6F818E-D5DA-49B0-98E2-81F68E99B8C0}" type="pres">
      <dgm:prSet presAssocID="{F121912B-FEF2-4348-B933-C51542FB13F1}" presName="spaceBetweenRectangles" presStyleCnt="0"/>
      <dgm:spPr/>
    </dgm:pt>
    <dgm:pt modelId="{3448894C-CA21-45F6-99A1-F5567895CA69}" type="pres">
      <dgm:prSet presAssocID="{7554439C-1020-449A-BFF9-7CBB674F53B1}" presName="parentLin" presStyleCnt="0"/>
      <dgm:spPr/>
    </dgm:pt>
    <dgm:pt modelId="{AB83D606-0BDE-41C7-8616-458ED3EFCE45}" type="pres">
      <dgm:prSet presAssocID="{7554439C-1020-449A-BFF9-7CBB674F53B1}" presName="parentLeftMargin" presStyleLbl="node1" presStyleIdx="2" presStyleCnt="7"/>
      <dgm:spPr/>
      <dgm:t>
        <a:bodyPr/>
        <a:lstStyle/>
        <a:p>
          <a:endParaRPr lang="es-ES"/>
        </a:p>
      </dgm:t>
    </dgm:pt>
    <dgm:pt modelId="{D827295A-8FF0-4F7B-98E6-32A2E7D7F5A6}" type="pres">
      <dgm:prSet presAssocID="{7554439C-1020-449A-BFF9-7CBB674F53B1}" presName="parentText" presStyleLbl="node1" presStyleIdx="3" presStyleCnt="7">
        <dgm:presLayoutVars>
          <dgm:chMax val="0"/>
          <dgm:bulletEnabled val="1"/>
        </dgm:presLayoutVars>
      </dgm:prSet>
      <dgm:spPr/>
      <dgm:t>
        <a:bodyPr/>
        <a:lstStyle/>
        <a:p>
          <a:endParaRPr lang="es-ES"/>
        </a:p>
      </dgm:t>
    </dgm:pt>
    <dgm:pt modelId="{DCD87DC7-D5CE-4AF2-A619-9FEA827C7B5B}" type="pres">
      <dgm:prSet presAssocID="{7554439C-1020-449A-BFF9-7CBB674F53B1}" presName="negativeSpace" presStyleCnt="0"/>
      <dgm:spPr/>
    </dgm:pt>
    <dgm:pt modelId="{4DFC6EBE-45F4-49A4-9392-145234C4655E}" type="pres">
      <dgm:prSet presAssocID="{7554439C-1020-449A-BFF9-7CBB674F53B1}" presName="childText" presStyleLbl="conFgAcc1" presStyleIdx="3" presStyleCnt="7">
        <dgm:presLayoutVars>
          <dgm:bulletEnabled val="1"/>
        </dgm:presLayoutVars>
      </dgm:prSet>
      <dgm:spPr/>
    </dgm:pt>
    <dgm:pt modelId="{AD5297F1-E0DA-4551-A4E5-638E1A25B112}" type="pres">
      <dgm:prSet presAssocID="{714FA274-D806-4106-BF95-73B8232E5E64}" presName="spaceBetweenRectangles" presStyleCnt="0"/>
      <dgm:spPr/>
    </dgm:pt>
    <dgm:pt modelId="{192E0082-F413-49FD-8BC7-B693A23DDB87}" type="pres">
      <dgm:prSet presAssocID="{60CEABD8-F80B-44AF-99B7-06FE8E5F7621}" presName="parentLin" presStyleCnt="0"/>
      <dgm:spPr/>
    </dgm:pt>
    <dgm:pt modelId="{0BE02D70-4705-40DD-881C-3EEA55198B87}" type="pres">
      <dgm:prSet presAssocID="{60CEABD8-F80B-44AF-99B7-06FE8E5F7621}" presName="parentLeftMargin" presStyleLbl="node1" presStyleIdx="3" presStyleCnt="7"/>
      <dgm:spPr/>
      <dgm:t>
        <a:bodyPr/>
        <a:lstStyle/>
        <a:p>
          <a:endParaRPr lang="es-ES"/>
        </a:p>
      </dgm:t>
    </dgm:pt>
    <dgm:pt modelId="{9718DD7E-2150-44EC-B9A1-AE987CDB1D36}" type="pres">
      <dgm:prSet presAssocID="{60CEABD8-F80B-44AF-99B7-06FE8E5F7621}" presName="parentText" presStyleLbl="node1" presStyleIdx="4" presStyleCnt="7">
        <dgm:presLayoutVars>
          <dgm:chMax val="0"/>
          <dgm:bulletEnabled val="1"/>
        </dgm:presLayoutVars>
      </dgm:prSet>
      <dgm:spPr/>
      <dgm:t>
        <a:bodyPr/>
        <a:lstStyle/>
        <a:p>
          <a:endParaRPr lang="es-ES"/>
        </a:p>
      </dgm:t>
    </dgm:pt>
    <dgm:pt modelId="{A63F1F23-98E5-4A88-A467-B7765A08F83C}" type="pres">
      <dgm:prSet presAssocID="{60CEABD8-F80B-44AF-99B7-06FE8E5F7621}" presName="negativeSpace" presStyleCnt="0"/>
      <dgm:spPr/>
    </dgm:pt>
    <dgm:pt modelId="{A42A4827-CC0D-4B42-A267-2D2B18C2CFA1}" type="pres">
      <dgm:prSet presAssocID="{60CEABD8-F80B-44AF-99B7-06FE8E5F7621}" presName="childText" presStyleLbl="conFgAcc1" presStyleIdx="4" presStyleCnt="7">
        <dgm:presLayoutVars>
          <dgm:bulletEnabled val="1"/>
        </dgm:presLayoutVars>
      </dgm:prSet>
      <dgm:spPr/>
    </dgm:pt>
    <dgm:pt modelId="{B0F5FB2E-8FA5-45F9-8C38-A5F3631F2975}" type="pres">
      <dgm:prSet presAssocID="{1026B924-1B37-437F-94A8-DCB7B8B3DDBC}" presName="spaceBetweenRectangles" presStyleCnt="0"/>
      <dgm:spPr/>
    </dgm:pt>
    <dgm:pt modelId="{6EEDCCFD-DB70-409E-B4C8-CCF08FEB32C4}" type="pres">
      <dgm:prSet presAssocID="{5EA91540-C518-41DA-9A74-42A4A20D0AF7}" presName="parentLin" presStyleCnt="0"/>
      <dgm:spPr/>
    </dgm:pt>
    <dgm:pt modelId="{DBD6D8F3-8B1F-42A8-8511-EEE6047B416B}" type="pres">
      <dgm:prSet presAssocID="{5EA91540-C518-41DA-9A74-42A4A20D0AF7}" presName="parentLeftMargin" presStyleLbl="node1" presStyleIdx="4" presStyleCnt="7"/>
      <dgm:spPr/>
      <dgm:t>
        <a:bodyPr/>
        <a:lstStyle/>
        <a:p>
          <a:endParaRPr lang="es-ES"/>
        </a:p>
      </dgm:t>
    </dgm:pt>
    <dgm:pt modelId="{27949796-E78A-4D1E-B614-1B17E2AC13ED}" type="pres">
      <dgm:prSet presAssocID="{5EA91540-C518-41DA-9A74-42A4A20D0AF7}" presName="parentText" presStyleLbl="node1" presStyleIdx="5" presStyleCnt="7">
        <dgm:presLayoutVars>
          <dgm:chMax val="0"/>
          <dgm:bulletEnabled val="1"/>
        </dgm:presLayoutVars>
      </dgm:prSet>
      <dgm:spPr/>
      <dgm:t>
        <a:bodyPr/>
        <a:lstStyle/>
        <a:p>
          <a:endParaRPr lang="es-ES"/>
        </a:p>
      </dgm:t>
    </dgm:pt>
    <dgm:pt modelId="{641B712E-5DBF-4F85-B672-67A4AD4690DD}" type="pres">
      <dgm:prSet presAssocID="{5EA91540-C518-41DA-9A74-42A4A20D0AF7}" presName="negativeSpace" presStyleCnt="0"/>
      <dgm:spPr/>
    </dgm:pt>
    <dgm:pt modelId="{9D889DC2-C21E-4B4D-8F99-B8CABE5F6A8F}" type="pres">
      <dgm:prSet presAssocID="{5EA91540-C518-41DA-9A74-42A4A20D0AF7}" presName="childText" presStyleLbl="conFgAcc1" presStyleIdx="5" presStyleCnt="7">
        <dgm:presLayoutVars>
          <dgm:bulletEnabled val="1"/>
        </dgm:presLayoutVars>
      </dgm:prSet>
      <dgm:spPr/>
    </dgm:pt>
    <dgm:pt modelId="{60F2A0AB-7A2B-4DED-9B7C-38C0B8B46C89}" type="pres">
      <dgm:prSet presAssocID="{3870291D-3B35-41EA-A681-9B5C54180C6A}" presName="spaceBetweenRectangles" presStyleCnt="0"/>
      <dgm:spPr/>
    </dgm:pt>
    <dgm:pt modelId="{BBA92648-4B76-46BA-AC58-1BF0F7A0949E}" type="pres">
      <dgm:prSet presAssocID="{26C300D1-F2E4-4D5D-A630-DB9056AF9097}" presName="parentLin" presStyleCnt="0"/>
      <dgm:spPr/>
    </dgm:pt>
    <dgm:pt modelId="{02E8D597-6BA0-4733-ABC0-C3310A67A89B}" type="pres">
      <dgm:prSet presAssocID="{26C300D1-F2E4-4D5D-A630-DB9056AF9097}" presName="parentLeftMargin" presStyleLbl="node1" presStyleIdx="5" presStyleCnt="7"/>
      <dgm:spPr/>
      <dgm:t>
        <a:bodyPr/>
        <a:lstStyle/>
        <a:p>
          <a:endParaRPr lang="es-ES"/>
        </a:p>
      </dgm:t>
    </dgm:pt>
    <dgm:pt modelId="{51B6FC97-9979-47B2-97C6-C522CAAC7A34}" type="pres">
      <dgm:prSet presAssocID="{26C300D1-F2E4-4D5D-A630-DB9056AF9097}" presName="parentText" presStyleLbl="node1" presStyleIdx="6" presStyleCnt="7">
        <dgm:presLayoutVars>
          <dgm:chMax val="0"/>
          <dgm:bulletEnabled val="1"/>
        </dgm:presLayoutVars>
      </dgm:prSet>
      <dgm:spPr/>
      <dgm:t>
        <a:bodyPr/>
        <a:lstStyle/>
        <a:p>
          <a:endParaRPr lang="es-ES"/>
        </a:p>
      </dgm:t>
    </dgm:pt>
    <dgm:pt modelId="{F80A96EA-730F-4344-BF93-84CABB7388EB}" type="pres">
      <dgm:prSet presAssocID="{26C300D1-F2E4-4D5D-A630-DB9056AF9097}" presName="negativeSpace" presStyleCnt="0"/>
      <dgm:spPr/>
    </dgm:pt>
    <dgm:pt modelId="{222FACFD-3883-4382-9D61-5D6673294A20}" type="pres">
      <dgm:prSet presAssocID="{26C300D1-F2E4-4D5D-A630-DB9056AF9097}" presName="childText" presStyleLbl="conFgAcc1" presStyleIdx="6" presStyleCnt="7">
        <dgm:presLayoutVars>
          <dgm:bulletEnabled val="1"/>
        </dgm:presLayoutVars>
      </dgm:prSet>
      <dgm:spPr/>
    </dgm:pt>
  </dgm:ptLst>
  <dgm:cxnLst>
    <dgm:cxn modelId="{17290874-E2F7-4CB4-A85D-8DA08333C7A4}" type="presOf" srcId="{7554439C-1020-449A-BFF9-7CBB674F53B1}" destId="{AB83D606-0BDE-41C7-8616-458ED3EFCE45}" srcOrd="0" destOrd="0" presId="urn:microsoft.com/office/officeart/2005/8/layout/list1"/>
    <dgm:cxn modelId="{37F4708B-5A67-4DCA-B61A-5DA596145E74}" srcId="{28614C01-34B8-4612-87B2-619CB15D44A5}" destId="{68A803A9-A9AE-4800-B512-36B782621A96}" srcOrd="2" destOrd="0" parTransId="{C16EBB72-E29E-4C06-A827-7A378F972525}" sibTransId="{F121912B-FEF2-4348-B933-C51542FB13F1}"/>
    <dgm:cxn modelId="{80C1BE13-7F9E-43B8-9150-26BEDF35EF9C}" type="presOf" srcId="{26C300D1-F2E4-4D5D-A630-DB9056AF9097}" destId="{51B6FC97-9979-47B2-97C6-C522CAAC7A34}" srcOrd="1" destOrd="0" presId="urn:microsoft.com/office/officeart/2005/8/layout/list1"/>
    <dgm:cxn modelId="{E504AC76-57FA-4C37-AAC7-230ABBF46A4A}" type="presOf" srcId="{49A8B3FB-A0EC-4FE4-85A6-B1A836D84055}" destId="{5B07A3FD-BEE0-47C6-916B-596E82D15523}" srcOrd="1" destOrd="0" presId="urn:microsoft.com/office/officeart/2005/8/layout/list1"/>
    <dgm:cxn modelId="{5CDC28F2-CB4C-4A1A-8A8A-C0DA04949D40}" type="presOf" srcId="{7554439C-1020-449A-BFF9-7CBB674F53B1}" destId="{D827295A-8FF0-4F7B-98E6-32A2E7D7F5A6}" srcOrd="1" destOrd="0" presId="urn:microsoft.com/office/officeart/2005/8/layout/list1"/>
    <dgm:cxn modelId="{2BE1E9EF-099D-43A8-90DB-70CB4B2D98DB}" type="presOf" srcId="{60CEABD8-F80B-44AF-99B7-06FE8E5F7621}" destId="{9718DD7E-2150-44EC-B9A1-AE987CDB1D36}" srcOrd="1" destOrd="0" presId="urn:microsoft.com/office/officeart/2005/8/layout/list1"/>
    <dgm:cxn modelId="{0861075F-27D4-442D-B828-B3FDAE3F648F}" type="presOf" srcId="{4B91626C-A3AE-41ED-BE71-33A264A39F94}" destId="{B5A224A8-8A64-4CAA-B4DD-A36A81847FCD}" srcOrd="0" destOrd="0" presId="urn:microsoft.com/office/officeart/2005/8/layout/list1"/>
    <dgm:cxn modelId="{8A9AE822-9F60-43AC-B1FD-7DF7CB58BBFA}" type="presOf" srcId="{26C300D1-F2E4-4D5D-A630-DB9056AF9097}" destId="{02E8D597-6BA0-4733-ABC0-C3310A67A89B}" srcOrd="0" destOrd="0" presId="urn:microsoft.com/office/officeart/2005/8/layout/list1"/>
    <dgm:cxn modelId="{25A555FF-A19A-45CF-9B57-AEB67FECC94D}" srcId="{28614C01-34B8-4612-87B2-619CB15D44A5}" destId="{60CEABD8-F80B-44AF-99B7-06FE8E5F7621}" srcOrd="4" destOrd="0" parTransId="{3D28E8C9-4564-4325-B0C6-9376AA90C607}" sibTransId="{1026B924-1B37-437F-94A8-DCB7B8B3DDBC}"/>
    <dgm:cxn modelId="{6621D87B-118D-4FFE-8C06-25D3D9D93E16}" srcId="{28614C01-34B8-4612-87B2-619CB15D44A5}" destId="{26C300D1-F2E4-4D5D-A630-DB9056AF9097}" srcOrd="6" destOrd="0" parTransId="{1EABC333-037D-4AF5-AEED-46631BE9D6DE}" sibTransId="{562B6F28-B68E-4C92-A63F-1B1F495D2652}"/>
    <dgm:cxn modelId="{94362113-C340-4A25-AEC1-E4C28C766911}" srcId="{28614C01-34B8-4612-87B2-619CB15D44A5}" destId="{4B91626C-A3AE-41ED-BE71-33A264A39F94}" srcOrd="0" destOrd="0" parTransId="{41467425-237B-4AA8-9533-C8F884664C6A}" sibTransId="{4AF02FFE-7708-482A-AC01-F1F96B42CC9E}"/>
    <dgm:cxn modelId="{1E661778-9052-4B6D-92A7-493A72B1EAAE}" type="presOf" srcId="{68A803A9-A9AE-4800-B512-36B782621A96}" destId="{07682977-D0D9-401E-AE78-93BC8B06C973}" srcOrd="0" destOrd="0" presId="urn:microsoft.com/office/officeart/2005/8/layout/list1"/>
    <dgm:cxn modelId="{D0D4F174-2616-4EAA-8B17-2C071A81075D}" type="presOf" srcId="{49A8B3FB-A0EC-4FE4-85A6-B1A836D84055}" destId="{9819E340-F555-47CB-8575-B3487E6F6D1C}" srcOrd="0" destOrd="0" presId="urn:microsoft.com/office/officeart/2005/8/layout/list1"/>
    <dgm:cxn modelId="{1F80A775-926D-41F0-9234-9EF603777075}" type="presOf" srcId="{5EA91540-C518-41DA-9A74-42A4A20D0AF7}" destId="{27949796-E78A-4D1E-B614-1B17E2AC13ED}" srcOrd="1" destOrd="0" presId="urn:microsoft.com/office/officeart/2005/8/layout/list1"/>
    <dgm:cxn modelId="{005B42C0-38CA-4F96-80A0-ECB47DC93758}" srcId="{28614C01-34B8-4612-87B2-619CB15D44A5}" destId="{49A8B3FB-A0EC-4FE4-85A6-B1A836D84055}" srcOrd="1" destOrd="0" parTransId="{6D7D8221-E04C-400A-AAE6-FB6C0CB43C03}" sibTransId="{9779A70A-8159-46E4-ABB7-B934923C603D}"/>
    <dgm:cxn modelId="{540A94CF-C9B0-4728-94B4-1F687232C880}" type="presOf" srcId="{68A803A9-A9AE-4800-B512-36B782621A96}" destId="{B4385CE2-297F-466E-911E-B3BF2529AE39}" srcOrd="1" destOrd="0" presId="urn:microsoft.com/office/officeart/2005/8/layout/list1"/>
    <dgm:cxn modelId="{446DFC85-0FDD-4E2A-8E3E-E89906573DAF}" type="presOf" srcId="{4B91626C-A3AE-41ED-BE71-33A264A39F94}" destId="{DC25C695-48DA-4415-A84D-8FDD3904D194}" srcOrd="1" destOrd="0" presId="urn:microsoft.com/office/officeart/2005/8/layout/list1"/>
    <dgm:cxn modelId="{480705FC-02D7-4200-8A37-FA03F24F8C76}" type="presOf" srcId="{28614C01-34B8-4612-87B2-619CB15D44A5}" destId="{1DD7FA39-C1AD-4E2F-9CD0-E3498AC944FA}" srcOrd="0" destOrd="0" presId="urn:microsoft.com/office/officeart/2005/8/layout/list1"/>
    <dgm:cxn modelId="{10201C5E-9A2A-4FA8-9383-1FCA1F8AB042}" type="presOf" srcId="{5EA91540-C518-41DA-9A74-42A4A20D0AF7}" destId="{DBD6D8F3-8B1F-42A8-8511-EEE6047B416B}" srcOrd="0" destOrd="0" presId="urn:microsoft.com/office/officeart/2005/8/layout/list1"/>
    <dgm:cxn modelId="{4130F514-F05E-4389-A6E3-84752B7A3707}" srcId="{28614C01-34B8-4612-87B2-619CB15D44A5}" destId="{5EA91540-C518-41DA-9A74-42A4A20D0AF7}" srcOrd="5" destOrd="0" parTransId="{7DB12CEF-0BF7-42F2-896B-B25FFA9F49EB}" sibTransId="{3870291D-3B35-41EA-A681-9B5C54180C6A}"/>
    <dgm:cxn modelId="{75E408C7-DB6A-4357-A57A-9F6EE16CFC8B}" type="presOf" srcId="{60CEABD8-F80B-44AF-99B7-06FE8E5F7621}" destId="{0BE02D70-4705-40DD-881C-3EEA55198B87}" srcOrd="0" destOrd="0" presId="urn:microsoft.com/office/officeart/2005/8/layout/list1"/>
    <dgm:cxn modelId="{87C10377-A9EC-4F9D-8F99-980CD866CDE2}" srcId="{28614C01-34B8-4612-87B2-619CB15D44A5}" destId="{7554439C-1020-449A-BFF9-7CBB674F53B1}" srcOrd="3" destOrd="0" parTransId="{E71A2E49-B85B-415E-AFC0-4F4F058DBCD5}" sibTransId="{714FA274-D806-4106-BF95-73B8232E5E64}"/>
    <dgm:cxn modelId="{F8FFE6E5-9045-4669-AF00-41BD10BD7F9B}" type="presParOf" srcId="{1DD7FA39-C1AD-4E2F-9CD0-E3498AC944FA}" destId="{CBC42D1D-E32A-4BF4-9636-A8B2E37E44F4}" srcOrd="0" destOrd="0" presId="urn:microsoft.com/office/officeart/2005/8/layout/list1"/>
    <dgm:cxn modelId="{B4BF0061-A2A4-47AB-8952-1B8DAD752CDD}" type="presParOf" srcId="{CBC42D1D-E32A-4BF4-9636-A8B2E37E44F4}" destId="{B5A224A8-8A64-4CAA-B4DD-A36A81847FCD}" srcOrd="0" destOrd="0" presId="urn:microsoft.com/office/officeart/2005/8/layout/list1"/>
    <dgm:cxn modelId="{1BA7E704-11F5-4994-A8A4-93DCC310920E}" type="presParOf" srcId="{CBC42D1D-E32A-4BF4-9636-A8B2E37E44F4}" destId="{DC25C695-48DA-4415-A84D-8FDD3904D194}" srcOrd="1" destOrd="0" presId="urn:microsoft.com/office/officeart/2005/8/layout/list1"/>
    <dgm:cxn modelId="{79EF1D63-AF64-43DC-905A-86A0B6B6E2B0}" type="presParOf" srcId="{1DD7FA39-C1AD-4E2F-9CD0-E3498AC944FA}" destId="{B08A0F6B-B0DC-48B7-888A-A68DF6679847}" srcOrd="1" destOrd="0" presId="urn:microsoft.com/office/officeart/2005/8/layout/list1"/>
    <dgm:cxn modelId="{7F10B59D-F2A0-4CC5-96F7-1B24B315180B}" type="presParOf" srcId="{1DD7FA39-C1AD-4E2F-9CD0-E3498AC944FA}" destId="{72B87B0B-F954-4FE1-AC5E-5BBA873E0385}" srcOrd="2" destOrd="0" presId="urn:microsoft.com/office/officeart/2005/8/layout/list1"/>
    <dgm:cxn modelId="{B1AA55F8-495A-435A-A114-1B058E52AEFC}" type="presParOf" srcId="{1DD7FA39-C1AD-4E2F-9CD0-E3498AC944FA}" destId="{B881F41F-91CD-4F10-8D47-CED79347B5D5}" srcOrd="3" destOrd="0" presId="urn:microsoft.com/office/officeart/2005/8/layout/list1"/>
    <dgm:cxn modelId="{190E668D-9181-438C-9DA7-8AB2A8B1222E}" type="presParOf" srcId="{1DD7FA39-C1AD-4E2F-9CD0-E3498AC944FA}" destId="{612C27A4-9932-419B-B49E-280F796E0F15}" srcOrd="4" destOrd="0" presId="urn:microsoft.com/office/officeart/2005/8/layout/list1"/>
    <dgm:cxn modelId="{87459DBD-9032-42E6-8E16-126BF97F277A}" type="presParOf" srcId="{612C27A4-9932-419B-B49E-280F796E0F15}" destId="{9819E340-F555-47CB-8575-B3487E6F6D1C}" srcOrd="0" destOrd="0" presId="urn:microsoft.com/office/officeart/2005/8/layout/list1"/>
    <dgm:cxn modelId="{BF12277A-81E5-4E42-932D-36200D6A2121}" type="presParOf" srcId="{612C27A4-9932-419B-B49E-280F796E0F15}" destId="{5B07A3FD-BEE0-47C6-916B-596E82D15523}" srcOrd="1" destOrd="0" presId="urn:microsoft.com/office/officeart/2005/8/layout/list1"/>
    <dgm:cxn modelId="{A18EDF7B-7697-439E-899F-0FF41EB530B3}" type="presParOf" srcId="{1DD7FA39-C1AD-4E2F-9CD0-E3498AC944FA}" destId="{CBCB383E-7B97-4DDF-BBCC-D737FBBE0BBB}" srcOrd="5" destOrd="0" presId="urn:microsoft.com/office/officeart/2005/8/layout/list1"/>
    <dgm:cxn modelId="{F09313AC-5888-457F-AEFE-F18FA4CFAC5F}" type="presParOf" srcId="{1DD7FA39-C1AD-4E2F-9CD0-E3498AC944FA}" destId="{61AD146C-CE0E-4BE8-B78A-82EE955B9C48}" srcOrd="6" destOrd="0" presId="urn:microsoft.com/office/officeart/2005/8/layout/list1"/>
    <dgm:cxn modelId="{41A3C15D-07AE-438D-AEC6-3977A7CDA9F9}" type="presParOf" srcId="{1DD7FA39-C1AD-4E2F-9CD0-E3498AC944FA}" destId="{4633DFC7-77BD-4844-9681-BD1A6BFB27A4}" srcOrd="7" destOrd="0" presId="urn:microsoft.com/office/officeart/2005/8/layout/list1"/>
    <dgm:cxn modelId="{C814689C-17AE-4705-B0D3-B7036B93DE3C}" type="presParOf" srcId="{1DD7FA39-C1AD-4E2F-9CD0-E3498AC944FA}" destId="{3867CF06-09E0-4220-A87A-288512F99003}" srcOrd="8" destOrd="0" presId="urn:microsoft.com/office/officeart/2005/8/layout/list1"/>
    <dgm:cxn modelId="{3E2D7919-269E-4501-8B4D-305B059B3CE1}" type="presParOf" srcId="{3867CF06-09E0-4220-A87A-288512F99003}" destId="{07682977-D0D9-401E-AE78-93BC8B06C973}" srcOrd="0" destOrd="0" presId="urn:microsoft.com/office/officeart/2005/8/layout/list1"/>
    <dgm:cxn modelId="{61D0EB5C-6C25-465D-97C7-BC1D43E52004}" type="presParOf" srcId="{3867CF06-09E0-4220-A87A-288512F99003}" destId="{B4385CE2-297F-466E-911E-B3BF2529AE39}" srcOrd="1" destOrd="0" presId="urn:microsoft.com/office/officeart/2005/8/layout/list1"/>
    <dgm:cxn modelId="{32B81B14-6F1F-4F6D-B27D-EC26EFACCDA4}" type="presParOf" srcId="{1DD7FA39-C1AD-4E2F-9CD0-E3498AC944FA}" destId="{390D5AF5-B594-465F-9372-8DBC7234F96B}" srcOrd="9" destOrd="0" presId="urn:microsoft.com/office/officeart/2005/8/layout/list1"/>
    <dgm:cxn modelId="{FB3CABE3-6CF7-4427-8395-BC5BEEB21120}" type="presParOf" srcId="{1DD7FA39-C1AD-4E2F-9CD0-E3498AC944FA}" destId="{D3FE800B-1A4F-4AB0-A166-652483FD8250}" srcOrd="10" destOrd="0" presId="urn:microsoft.com/office/officeart/2005/8/layout/list1"/>
    <dgm:cxn modelId="{8C57EA7F-A138-43B9-B7C2-59FF42F1C6D5}" type="presParOf" srcId="{1DD7FA39-C1AD-4E2F-9CD0-E3498AC944FA}" destId="{CF6F818E-D5DA-49B0-98E2-81F68E99B8C0}" srcOrd="11" destOrd="0" presId="urn:microsoft.com/office/officeart/2005/8/layout/list1"/>
    <dgm:cxn modelId="{EC117FA9-0755-4311-88DC-15AA39C8A590}" type="presParOf" srcId="{1DD7FA39-C1AD-4E2F-9CD0-E3498AC944FA}" destId="{3448894C-CA21-45F6-99A1-F5567895CA69}" srcOrd="12" destOrd="0" presId="urn:microsoft.com/office/officeart/2005/8/layout/list1"/>
    <dgm:cxn modelId="{CE0D1D25-2E7A-4D29-B1BF-8B524AE31F44}" type="presParOf" srcId="{3448894C-CA21-45F6-99A1-F5567895CA69}" destId="{AB83D606-0BDE-41C7-8616-458ED3EFCE45}" srcOrd="0" destOrd="0" presId="urn:microsoft.com/office/officeart/2005/8/layout/list1"/>
    <dgm:cxn modelId="{788C8C7D-E358-48D7-B483-F65C438FA586}" type="presParOf" srcId="{3448894C-CA21-45F6-99A1-F5567895CA69}" destId="{D827295A-8FF0-4F7B-98E6-32A2E7D7F5A6}" srcOrd="1" destOrd="0" presId="urn:microsoft.com/office/officeart/2005/8/layout/list1"/>
    <dgm:cxn modelId="{382D5957-30FB-4EF7-879B-879DC5BEA701}" type="presParOf" srcId="{1DD7FA39-C1AD-4E2F-9CD0-E3498AC944FA}" destId="{DCD87DC7-D5CE-4AF2-A619-9FEA827C7B5B}" srcOrd="13" destOrd="0" presId="urn:microsoft.com/office/officeart/2005/8/layout/list1"/>
    <dgm:cxn modelId="{05747D82-8467-43C2-862F-C12FD630C789}" type="presParOf" srcId="{1DD7FA39-C1AD-4E2F-9CD0-E3498AC944FA}" destId="{4DFC6EBE-45F4-49A4-9392-145234C4655E}" srcOrd="14" destOrd="0" presId="urn:microsoft.com/office/officeart/2005/8/layout/list1"/>
    <dgm:cxn modelId="{7B73270E-856B-413F-8669-52BFDE4A5589}" type="presParOf" srcId="{1DD7FA39-C1AD-4E2F-9CD0-E3498AC944FA}" destId="{AD5297F1-E0DA-4551-A4E5-638E1A25B112}" srcOrd="15" destOrd="0" presId="urn:microsoft.com/office/officeart/2005/8/layout/list1"/>
    <dgm:cxn modelId="{1C38547C-4258-416A-BEC9-74E19AF05A4F}" type="presParOf" srcId="{1DD7FA39-C1AD-4E2F-9CD0-E3498AC944FA}" destId="{192E0082-F413-49FD-8BC7-B693A23DDB87}" srcOrd="16" destOrd="0" presId="urn:microsoft.com/office/officeart/2005/8/layout/list1"/>
    <dgm:cxn modelId="{0C6135F9-75CE-4AF4-BCA2-C6F62494748E}" type="presParOf" srcId="{192E0082-F413-49FD-8BC7-B693A23DDB87}" destId="{0BE02D70-4705-40DD-881C-3EEA55198B87}" srcOrd="0" destOrd="0" presId="urn:microsoft.com/office/officeart/2005/8/layout/list1"/>
    <dgm:cxn modelId="{88D719FB-00F1-4CD7-AFCA-A2704E7EBA4E}" type="presParOf" srcId="{192E0082-F413-49FD-8BC7-B693A23DDB87}" destId="{9718DD7E-2150-44EC-B9A1-AE987CDB1D36}" srcOrd="1" destOrd="0" presId="urn:microsoft.com/office/officeart/2005/8/layout/list1"/>
    <dgm:cxn modelId="{EE6229A4-FFA6-42E2-9AA1-F8EFCFBD43D8}" type="presParOf" srcId="{1DD7FA39-C1AD-4E2F-9CD0-E3498AC944FA}" destId="{A63F1F23-98E5-4A88-A467-B7765A08F83C}" srcOrd="17" destOrd="0" presId="urn:microsoft.com/office/officeart/2005/8/layout/list1"/>
    <dgm:cxn modelId="{E60B7C42-8474-43E6-AE5F-48044840D518}" type="presParOf" srcId="{1DD7FA39-C1AD-4E2F-9CD0-E3498AC944FA}" destId="{A42A4827-CC0D-4B42-A267-2D2B18C2CFA1}" srcOrd="18" destOrd="0" presId="urn:microsoft.com/office/officeart/2005/8/layout/list1"/>
    <dgm:cxn modelId="{8B4E7653-4229-41FB-BDCB-797E42377A57}" type="presParOf" srcId="{1DD7FA39-C1AD-4E2F-9CD0-E3498AC944FA}" destId="{B0F5FB2E-8FA5-45F9-8C38-A5F3631F2975}" srcOrd="19" destOrd="0" presId="urn:microsoft.com/office/officeart/2005/8/layout/list1"/>
    <dgm:cxn modelId="{FD5F3FE9-E366-4A41-8662-28870ED9EAD8}" type="presParOf" srcId="{1DD7FA39-C1AD-4E2F-9CD0-E3498AC944FA}" destId="{6EEDCCFD-DB70-409E-B4C8-CCF08FEB32C4}" srcOrd="20" destOrd="0" presId="urn:microsoft.com/office/officeart/2005/8/layout/list1"/>
    <dgm:cxn modelId="{8F1B5CE0-1F34-49A6-B17C-469357A86AF5}" type="presParOf" srcId="{6EEDCCFD-DB70-409E-B4C8-CCF08FEB32C4}" destId="{DBD6D8F3-8B1F-42A8-8511-EEE6047B416B}" srcOrd="0" destOrd="0" presId="urn:microsoft.com/office/officeart/2005/8/layout/list1"/>
    <dgm:cxn modelId="{75B8F20A-7D23-463F-B911-B1D071C27A3F}" type="presParOf" srcId="{6EEDCCFD-DB70-409E-B4C8-CCF08FEB32C4}" destId="{27949796-E78A-4D1E-B614-1B17E2AC13ED}" srcOrd="1" destOrd="0" presId="urn:microsoft.com/office/officeart/2005/8/layout/list1"/>
    <dgm:cxn modelId="{C91BF45E-C121-43E7-AB78-326DF5D71FA8}" type="presParOf" srcId="{1DD7FA39-C1AD-4E2F-9CD0-E3498AC944FA}" destId="{641B712E-5DBF-4F85-B672-67A4AD4690DD}" srcOrd="21" destOrd="0" presId="urn:microsoft.com/office/officeart/2005/8/layout/list1"/>
    <dgm:cxn modelId="{46009226-ECBA-4E4A-B9F2-6C354D6053DD}" type="presParOf" srcId="{1DD7FA39-C1AD-4E2F-9CD0-E3498AC944FA}" destId="{9D889DC2-C21E-4B4D-8F99-B8CABE5F6A8F}" srcOrd="22" destOrd="0" presId="urn:microsoft.com/office/officeart/2005/8/layout/list1"/>
    <dgm:cxn modelId="{461436D8-8652-41DD-9AEC-901BCFBE155A}" type="presParOf" srcId="{1DD7FA39-C1AD-4E2F-9CD0-E3498AC944FA}" destId="{60F2A0AB-7A2B-4DED-9B7C-38C0B8B46C89}" srcOrd="23" destOrd="0" presId="urn:microsoft.com/office/officeart/2005/8/layout/list1"/>
    <dgm:cxn modelId="{61476CA1-17C8-4920-B364-CB61035BAF68}" type="presParOf" srcId="{1DD7FA39-C1AD-4E2F-9CD0-E3498AC944FA}" destId="{BBA92648-4B76-46BA-AC58-1BF0F7A0949E}" srcOrd="24" destOrd="0" presId="urn:microsoft.com/office/officeart/2005/8/layout/list1"/>
    <dgm:cxn modelId="{905FD9C9-7540-4B51-9412-4E58FDCC0854}" type="presParOf" srcId="{BBA92648-4B76-46BA-AC58-1BF0F7A0949E}" destId="{02E8D597-6BA0-4733-ABC0-C3310A67A89B}" srcOrd="0" destOrd="0" presId="urn:microsoft.com/office/officeart/2005/8/layout/list1"/>
    <dgm:cxn modelId="{38169750-D57F-4309-8885-C7014F34884B}" type="presParOf" srcId="{BBA92648-4B76-46BA-AC58-1BF0F7A0949E}" destId="{51B6FC97-9979-47B2-97C6-C522CAAC7A34}" srcOrd="1" destOrd="0" presId="urn:microsoft.com/office/officeart/2005/8/layout/list1"/>
    <dgm:cxn modelId="{DF369A26-1925-454D-A2FC-9ECC8F54CCB7}" type="presParOf" srcId="{1DD7FA39-C1AD-4E2F-9CD0-E3498AC944FA}" destId="{F80A96EA-730F-4344-BF93-84CABB7388EB}" srcOrd="25" destOrd="0" presId="urn:microsoft.com/office/officeart/2005/8/layout/list1"/>
    <dgm:cxn modelId="{4D6D2EBC-B1BC-463E-80E9-A5E29F92A6FD}" type="presParOf" srcId="{1DD7FA39-C1AD-4E2F-9CD0-E3498AC944FA}" destId="{222FACFD-3883-4382-9D61-5D6673294A20}" srcOrd="26" destOrd="0" presId="urn:microsoft.com/office/officeart/2005/8/layout/list1"/>
  </dgm:cxnLst>
  <dgm:bg>
    <a:solidFill>
      <a:schemeClr val="tx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87B0B-F954-4FE1-AC5E-5BBA873E0385}">
      <dsp:nvSpPr>
        <dsp:cNvPr id="0" name=""/>
        <dsp:cNvSpPr/>
      </dsp:nvSpPr>
      <dsp:spPr>
        <a:xfrm>
          <a:off x="0" y="337969"/>
          <a:ext cx="8240713"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5C695-48DA-4415-A84D-8FDD3904D194}">
      <dsp:nvSpPr>
        <dsp:cNvPr id="0" name=""/>
        <dsp:cNvSpPr/>
      </dsp:nvSpPr>
      <dsp:spPr>
        <a:xfrm>
          <a:off x="412035" y="131329"/>
          <a:ext cx="5768499" cy="413280"/>
        </a:xfrm>
        <a:prstGeom prst="round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036" tIns="0" rIns="218036" bIns="0" numCol="1" spcCol="1270" anchor="ctr" anchorCtr="0">
          <a:noAutofit/>
        </a:bodyPr>
        <a:lstStyle/>
        <a:p>
          <a:pPr lvl="0" algn="l" defTabSz="889000">
            <a:lnSpc>
              <a:spcPct val="90000"/>
            </a:lnSpc>
            <a:spcBef>
              <a:spcPct val="0"/>
            </a:spcBef>
            <a:spcAft>
              <a:spcPct val="35000"/>
            </a:spcAft>
          </a:pPr>
          <a:r>
            <a:rPr lang="es-ES" sz="2000" b="1" kern="1200" dirty="0" smtClean="0"/>
            <a:t>DICTAMENS</a:t>
          </a:r>
          <a:endParaRPr lang="es-ES" sz="2000" b="1" kern="1200" dirty="0"/>
        </a:p>
      </dsp:txBody>
      <dsp:txXfrm>
        <a:off x="432210" y="151504"/>
        <a:ext cx="5728149" cy="372930"/>
      </dsp:txXfrm>
    </dsp:sp>
    <dsp:sp modelId="{61AD146C-CE0E-4BE8-B78A-82EE955B9C48}">
      <dsp:nvSpPr>
        <dsp:cNvPr id="0" name=""/>
        <dsp:cNvSpPr/>
      </dsp:nvSpPr>
      <dsp:spPr>
        <a:xfrm>
          <a:off x="0" y="973009"/>
          <a:ext cx="8240713"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07A3FD-BEE0-47C6-916B-596E82D15523}">
      <dsp:nvSpPr>
        <dsp:cNvPr id="0" name=""/>
        <dsp:cNvSpPr/>
      </dsp:nvSpPr>
      <dsp:spPr>
        <a:xfrm>
          <a:off x="412035" y="766369"/>
          <a:ext cx="5768499" cy="413280"/>
        </a:xfrm>
        <a:prstGeom prst="round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036" tIns="0" rIns="218036" bIns="0" numCol="1" spcCol="1270" anchor="ctr" anchorCtr="0">
          <a:noAutofit/>
        </a:bodyPr>
        <a:lstStyle/>
        <a:p>
          <a:pPr lvl="0" algn="l" defTabSz="889000">
            <a:lnSpc>
              <a:spcPct val="90000"/>
            </a:lnSpc>
            <a:spcBef>
              <a:spcPct val="0"/>
            </a:spcBef>
            <a:spcAft>
              <a:spcPct val="35000"/>
            </a:spcAft>
          </a:pPr>
          <a:r>
            <a:rPr lang="es-ES" sz="2000" b="1" kern="1200" smtClean="0"/>
            <a:t>PROPOSTES</a:t>
          </a:r>
          <a:endParaRPr lang="es-ES" sz="2000" b="1" kern="1200" dirty="0" smtClean="0"/>
        </a:p>
      </dsp:txBody>
      <dsp:txXfrm>
        <a:off x="432210" y="786544"/>
        <a:ext cx="5728149" cy="372930"/>
      </dsp:txXfrm>
    </dsp:sp>
    <dsp:sp modelId="{D3FE800B-1A4F-4AB0-A166-652483FD8250}">
      <dsp:nvSpPr>
        <dsp:cNvPr id="0" name=""/>
        <dsp:cNvSpPr/>
      </dsp:nvSpPr>
      <dsp:spPr>
        <a:xfrm>
          <a:off x="0" y="1608049"/>
          <a:ext cx="8240713"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385CE2-297F-466E-911E-B3BF2529AE39}">
      <dsp:nvSpPr>
        <dsp:cNvPr id="0" name=""/>
        <dsp:cNvSpPr/>
      </dsp:nvSpPr>
      <dsp:spPr>
        <a:xfrm>
          <a:off x="412035" y="1401409"/>
          <a:ext cx="5768499" cy="413280"/>
        </a:xfrm>
        <a:prstGeom prst="round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036" tIns="0" rIns="218036" bIns="0" numCol="1" spcCol="1270" anchor="ctr" anchorCtr="0">
          <a:noAutofit/>
        </a:bodyPr>
        <a:lstStyle/>
        <a:p>
          <a:pPr lvl="0" algn="l" defTabSz="889000">
            <a:lnSpc>
              <a:spcPct val="90000"/>
            </a:lnSpc>
            <a:spcBef>
              <a:spcPct val="0"/>
            </a:spcBef>
            <a:spcAft>
              <a:spcPct val="35000"/>
            </a:spcAft>
          </a:pPr>
          <a:r>
            <a:rPr lang="es-ES" sz="2000" b="1" kern="1200" smtClean="0"/>
            <a:t>MOCIONS</a:t>
          </a:r>
          <a:endParaRPr lang="es-ES" sz="2000" b="1" kern="1200" dirty="0" smtClean="0"/>
        </a:p>
      </dsp:txBody>
      <dsp:txXfrm>
        <a:off x="432210" y="1421584"/>
        <a:ext cx="5728149" cy="372930"/>
      </dsp:txXfrm>
    </dsp:sp>
    <dsp:sp modelId="{4DFC6EBE-45F4-49A4-9392-145234C4655E}">
      <dsp:nvSpPr>
        <dsp:cNvPr id="0" name=""/>
        <dsp:cNvSpPr/>
      </dsp:nvSpPr>
      <dsp:spPr>
        <a:xfrm>
          <a:off x="0" y="2243089"/>
          <a:ext cx="8240713"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27295A-8FF0-4F7B-98E6-32A2E7D7F5A6}">
      <dsp:nvSpPr>
        <dsp:cNvPr id="0" name=""/>
        <dsp:cNvSpPr/>
      </dsp:nvSpPr>
      <dsp:spPr>
        <a:xfrm>
          <a:off x="412035" y="2036449"/>
          <a:ext cx="5768499" cy="413280"/>
        </a:xfrm>
        <a:prstGeom prst="round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036" tIns="0" rIns="218036" bIns="0" numCol="1" spcCol="1270" anchor="ctr" anchorCtr="0">
          <a:noAutofit/>
        </a:bodyPr>
        <a:lstStyle/>
        <a:p>
          <a:pPr lvl="0" algn="l" defTabSz="889000">
            <a:lnSpc>
              <a:spcPct val="90000"/>
            </a:lnSpc>
            <a:spcBef>
              <a:spcPct val="0"/>
            </a:spcBef>
            <a:spcAft>
              <a:spcPct val="35000"/>
            </a:spcAft>
          </a:pPr>
          <a:r>
            <a:rPr lang="es-ES" sz="2000" b="1" kern="1200" smtClean="0"/>
            <a:t>VOT PARTICULAR</a:t>
          </a:r>
          <a:endParaRPr lang="es-ES" sz="2000" b="1" kern="1200" dirty="0" smtClean="0"/>
        </a:p>
      </dsp:txBody>
      <dsp:txXfrm>
        <a:off x="432210" y="2056624"/>
        <a:ext cx="5728149" cy="372930"/>
      </dsp:txXfrm>
    </dsp:sp>
    <dsp:sp modelId="{A42A4827-CC0D-4B42-A267-2D2B18C2CFA1}">
      <dsp:nvSpPr>
        <dsp:cNvPr id="0" name=""/>
        <dsp:cNvSpPr/>
      </dsp:nvSpPr>
      <dsp:spPr>
        <a:xfrm>
          <a:off x="0" y="2878129"/>
          <a:ext cx="8240713"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8DD7E-2150-44EC-B9A1-AE987CDB1D36}">
      <dsp:nvSpPr>
        <dsp:cNvPr id="0" name=""/>
        <dsp:cNvSpPr/>
      </dsp:nvSpPr>
      <dsp:spPr>
        <a:xfrm>
          <a:off x="412035" y="2671489"/>
          <a:ext cx="5768499" cy="413280"/>
        </a:xfrm>
        <a:prstGeom prst="round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036" tIns="0" rIns="218036" bIns="0" numCol="1" spcCol="1270" anchor="ctr" anchorCtr="0">
          <a:noAutofit/>
        </a:bodyPr>
        <a:lstStyle/>
        <a:p>
          <a:pPr lvl="0" algn="l" defTabSz="889000">
            <a:lnSpc>
              <a:spcPct val="90000"/>
            </a:lnSpc>
            <a:spcBef>
              <a:spcPct val="0"/>
            </a:spcBef>
            <a:spcAft>
              <a:spcPct val="35000"/>
            </a:spcAft>
          </a:pPr>
          <a:r>
            <a:rPr lang="es-ES" sz="2000" b="1" kern="1200" smtClean="0"/>
            <a:t>ESMENES</a:t>
          </a:r>
          <a:endParaRPr lang="es-ES" sz="2000" b="1" kern="1200" dirty="0" smtClean="0"/>
        </a:p>
      </dsp:txBody>
      <dsp:txXfrm>
        <a:off x="432210" y="2691664"/>
        <a:ext cx="5728149" cy="372930"/>
      </dsp:txXfrm>
    </dsp:sp>
    <dsp:sp modelId="{9D889DC2-C21E-4B4D-8F99-B8CABE5F6A8F}">
      <dsp:nvSpPr>
        <dsp:cNvPr id="0" name=""/>
        <dsp:cNvSpPr/>
      </dsp:nvSpPr>
      <dsp:spPr>
        <a:xfrm>
          <a:off x="0" y="3513169"/>
          <a:ext cx="8240713"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949796-E78A-4D1E-B614-1B17E2AC13ED}">
      <dsp:nvSpPr>
        <dsp:cNvPr id="0" name=""/>
        <dsp:cNvSpPr/>
      </dsp:nvSpPr>
      <dsp:spPr>
        <a:xfrm>
          <a:off x="412035" y="3306529"/>
          <a:ext cx="5768499" cy="413280"/>
        </a:xfrm>
        <a:prstGeom prst="round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036" tIns="0" rIns="218036" bIns="0" numCol="1" spcCol="1270" anchor="ctr" anchorCtr="0">
          <a:noAutofit/>
        </a:bodyPr>
        <a:lstStyle/>
        <a:p>
          <a:pPr lvl="0" algn="l" defTabSz="889000">
            <a:lnSpc>
              <a:spcPct val="90000"/>
            </a:lnSpc>
            <a:spcBef>
              <a:spcPct val="0"/>
            </a:spcBef>
            <a:spcAft>
              <a:spcPct val="35000"/>
            </a:spcAft>
          </a:pPr>
          <a:r>
            <a:rPr lang="es-ES" sz="2000" b="1" kern="1200" smtClean="0"/>
            <a:t>PRECS</a:t>
          </a:r>
          <a:endParaRPr lang="es-ES" sz="2000" b="1" kern="1200" dirty="0" smtClean="0"/>
        </a:p>
      </dsp:txBody>
      <dsp:txXfrm>
        <a:off x="432210" y="3326704"/>
        <a:ext cx="5728149" cy="372930"/>
      </dsp:txXfrm>
    </dsp:sp>
    <dsp:sp modelId="{222FACFD-3883-4382-9D61-5D6673294A20}">
      <dsp:nvSpPr>
        <dsp:cNvPr id="0" name=""/>
        <dsp:cNvSpPr/>
      </dsp:nvSpPr>
      <dsp:spPr>
        <a:xfrm>
          <a:off x="0" y="4148209"/>
          <a:ext cx="8240713" cy="3528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6FC97-9979-47B2-97C6-C522CAAC7A34}">
      <dsp:nvSpPr>
        <dsp:cNvPr id="0" name=""/>
        <dsp:cNvSpPr/>
      </dsp:nvSpPr>
      <dsp:spPr>
        <a:xfrm>
          <a:off x="412035" y="3941569"/>
          <a:ext cx="5768499" cy="413280"/>
        </a:xfrm>
        <a:prstGeom prst="round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036" tIns="0" rIns="218036" bIns="0" numCol="1" spcCol="1270" anchor="ctr" anchorCtr="0">
          <a:noAutofit/>
        </a:bodyPr>
        <a:lstStyle/>
        <a:p>
          <a:pPr lvl="0" algn="l" defTabSz="889000">
            <a:lnSpc>
              <a:spcPct val="90000"/>
            </a:lnSpc>
            <a:spcBef>
              <a:spcPct val="0"/>
            </a:spcBef>
            <a:spcAft>
              <a:spcPct val="35000"/>
            </a:spcAft>
          </a:pPr>
          <a:r>
            <a:rPr lang="es-ES" sz="2000" b="1" kern="1200" smtClean="0"/>
            <a:t>PREGUNTES</a:t>
          </a:r>
          <a:endParaRPr lang="es-ES" sz="2000" b="1" kern="1200" dirty="0" smtClean="0"/>
        </a:p>
      </dsp:txBody>
      <dsp:txXfrm>
        <a:off x="432210" y="3961744"/>
        <a:ext cx="572814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F3932-148F-4139-A54E-6214F490249E}" type="datetimeFigureOut">
              <a:rPr lang="ca-ES" smtClean="0"/>
              <a:t>13/9/2022</a:t>
            </a:fld>
            <a:endParaRPr lang="ca-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3A65B-00C0-4D78-9B13-A915601C3BA7}" type="slidenum">
              <a:rPr lang="ca-ES" smtClean="0"/>
              <a:t>‹Nº›</a:t>
            </a:fld>
            <a:endParaRPr lang="ca-ES"/>
          </a:p>
        </p:txBody>
      </p:sp>
    </p:spTree>
    <p:extLst>
      <p:ext uri="{BB962C8B-B14F-4D97-AF65-F5344CB8AC3E}">
        <p14:creationId xmlns:p14="http://schemas.microsoft.com/office/powerpoint/2010/main" val="16487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8" Type="http://schemas.openxmlformats.org/officeDocument/2006/relationships/hyperlink" Target="http://www.google.es/url?source=transpromo&amp;rs=rssf&amp;q=http://www.google.com/mobile/translate/" TargetMode="External"/><Relationship Id="rId3" Type="http://schemas.openxmlformats.org/officeDocument/2006/relationships/hyperlink" Target="http://www.google.es/url?source=transpromo&amp;rs=rsmf&amp;q=http://translate.google.com/manager/?hl%3Dca" TargetMode="External"/><Relationship Id="rId7" Type="http://schemas.openxmlformats.org/officeDocument/2006/relationships/hyperlink" Target="http://www.google.es/url?source=transpromo&amp;rs=rssf&amp;q=http://translate.google.es/about/intl/ca_ALL/" TargetMode="External"/><Relationship Id="rId2" Type="http://schemas.openxmlformats.org/officeDocument/2006/relationships/slide" Target="../slides/slide206.xml"/><Relationship Id="rId1" Type="http://schemas.openxmlformats.org/officeDocument/2006/relationships/notesMaster" Target="../notesMasters/notesMaster1.xml"/><Relationship Id="rId6" Type="http://schemas.openxmlformats.org/officeDocument/2006/relationships/hyperlink" Target="http://translate.google.es/?hl=ca&amp;eotf=0&amp;sl=es&amp;tl=ca" TargetMode="External"/><Relationship Id="rId5" Type="http://schemas.openxmlformats.org/officeDocument/2006/relationships/hyperlink" Target="http://www.google.es/url?source=transpromo&amp;rs=rsmf&amp;q=http://translate.google.com/globalmarketfinder/?locale%3Dca" TargetMode="External"/><Relationship Id="rId10" Type="http://schemas.openxmlformats.org/officeDocument/2006/relationships/hyperlink" Target="http://www.google.es/url?source=transpromo&amp;rs=rssf&amp;q=http://www.google.com/support/translate/#googtrans/en/ca" TargetMode="External"/><Relationship Id="rId4" Type="http://schemas.openxmlformats.org/officeDocument/2006/relationships/hyperlink" Target="http://www.google.es/url?source=transpromo&amp;rs=rsmf&amp;q=http://translate.google.com/toolkit?hl%3Dca" TargetMode="External"/><Relationship Id="rId9" Type="http://schemas.openxmlformats.org/officeDocument/2006/relationships/hyperlink" Target="http://www.google.es/url?source=transpromo&amp;rs=rssf&amp;q=http://www.google.es/intl/ca/privacy.html" TargetMode="Externa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iberley.es/legislacion/ley-35-2006-28-noviembre-impuesto-sobre-renta-personas-fisicas-modificacion-parcial-leyes-impuestos-sobre-sociedades-sobre-renta-no-residentes-sobre-patrimonio-4140118?ancla=76907#ancla_76907" TargetMode="External"/><Relationship Id="rId2" Type="http://schemas.openxmlformats.org/officeDocument/2006/relationships/slide" Target="../slides/slide68.xml"/><Relationship Id="rId1" Type="http://schemas.openxmlformats.org/officeDocument/2006/relationships/notesMaster" Target="../notesMasters/notesMaster1.xml"/><Relationship Id="rId6" Type="http://schemas.openxmlformats.org/officeDocument/2006/relationships/hyperlink" Target="https://www.iberley.es/legislacion/ley-58-2003-17-diciembre-general-tributaria-696586" TargetMode="External"/><Relationship Id="rId5" Type="http://schemas.openxmlformats.org/officeDocument/2006/relationships/hyperlink" Target="https://www.iberley.es/legislacion/ley-58-2003-17-diciembre-general-tributaria-696586?ancla=78560#ancla_78560" TargetMode="External"/><Relationship Id="rId4" Type="http://schemas.openxmlformats.org/officeDocument/2006/relationships/hyperlink" Target="https://www.iberley.es/legislacion/ley-35-2006-28-noviembre-impuesto-sobre-renta-personas-fisicas-modificacion-parcial-leyes-impuestos-sobre-sociedades-sobre-renta-no-residentes-sobre-patrimonio-4140118"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9BD95D9-7132-43AE-BEE4-B39DD1B872CA}" type="slidenum">
              <a:rPr lang="es-ES" altLang="ca-ES" sz="1300" smtClean="0"/>
              <a:pPr eaLnBrk="1" hangingPunct="1">
                <a:spcBef>
                  <a:spcPct val="0"/>
                </a:spcBef>
              </a:pPr>
              <a:t>2</a:t>
            </a:fld>
            <a:endParaRPr lang="es-ES" altLang="ca-ES" sz="1300"/>
          </a:p>
        </p:txBody>
      </p:sp>
      <p:sp>
        <p:nvSpPr>
          <p:cNvPr id="1007619" name="Rectangle 2"/>
          <p:cNvSpPr>
            <a:spLocks noGrp="1" noRot="1" noChangeAspect="1" noChangeArrowheads="1" noTextEdit="1"/>
          </p:cNvSpPr>
          <p:nvPr>
            <p:ph type="sldImg"/>
          </p:nvPr>
        </p:nvSpPr>
        <p:spPr>
          <a:xfrm>
            <a:off x="381000" y="685800"/>
            <a:ext cx="6096000" cy="3429000"/>
          </a:xfrm>
          <a:ln/>
        </p:spPr>
      </p:sp>
      <p:sp>
        <p:nvSpPr>
          <p:cNvPr id="1007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ca-ES" dirty="0"/>
              <a:t>*Pregunta oposició 2012 “En la LLEI DE BASES DE REGIM LOCAL son entitats locals territorials. LA PROVÍNCIA, EL MUNICIPI I LES ILLES BALEARS I CANARIES”</a:t>
            </a:r>
          </a:p>
        </p:txBody>
      </p:sp>
      <p:sp>
        <p:nvSpPr>
          <p:cNvPr id="1007621" name="Contenidor de data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571477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1 Marcador de imagen de diapositiva"/>
          <p:cNvSpPr>
            <a:spLocks noGrp="1" noRot="1" noChangeAspect="1" noTextEdit="1"/>
          </p:cNvSpPr>
          <p:nvPr>
            <p:ph type="sldImg"/>
          </p:nvPr>
        </p:nvSpPr>
        <p:spPr>
          <a:xfrm>
            <a:off x="381000" y="685800"/>
            <a:ext cx="6096000" cy="3429000"/>
          </a:xfrm>
          <a:ln/>
        </p:spPr>
      </p:sp>
      <p:sp>
        <p:nvSpPr>
          <p:cNvPr id="10178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17860" name="3 Marcador de fecha"/>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
        <p:nvSpPr>
          <p:cNvPr id="1017861" name="4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17862" name="5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398A59C-EC3A-4887-8938-0F767575AA8D}" type="slidenum">
              <a:rPr lang="es-ES" altLang="ca-ES" sz="1300" smtClean="0"/>
              <a:pPr eaLnBrk="1" hangingPunct="1">
                <a:spcBef>
                  <a:spcPct val="0"/>
                </a:spcBef>
              </a:pPr>
              <a:t>25</a:t>
            </a:fld>
            <a:endParaRPr lang="es-ES" altLang="ca-ES" sz="1300"/>
          </a:p>
        </p:txBody>
      </p:sp>
    </p:spTree>
    <p:extLst>
      <p:ext uri="{BB962C8B-B14F-4D97-AF65-F5344CB8AC3E}">
        <p14:creationId xmlns:p14="http://schemas.microsoft.com/office/powerpoint/2010/main" val="22550429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08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717BB7FC-BB03-41B8-A822-6460A4E1295D}" type="slidenum">
              <a:rPr lang="es-ES" altLang="es-ES_tradnl" smtClean="0"/>
              <a:pPr/>
              <a:t>170</a:t>
            </a:fld>
            <a:endParaRPr lang="es-ES" altLang="es-ES_tradnl" smtClean="0"/>
          </a:p>
        </p:txBody>
      </p:sp>
      <p:sp>
        <p:nvSpPr>
          <p:cNvPr id="1230852" name="Rectangle 2"/>
          <p:cNvSpPr>
            <a:spLocks noGrp="1" noRot="1" noChangeAspect="1" noChangeArrowheads="1" noTextEdit="1"/>
          </p:cNvSpPr>
          <p:nvPr>
            <p:ph type="sldImg"/>
          </p:nvPr>
        </p:nvSpPr>
        <p:spPr>
          <a:xfrm>
            <a:off x="387350" y="687388"/>
            <a:ext cx="6086475" cy="3424237"/>
          </a:xfrm>
          <a:ln/>
        </p:spPr>
      </p:sp>
      <p:sp>
        <p:nvSpPr>
          <p:cNvPr id="123085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3085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18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43821880-96E4-4C56-97D4-2E74A92B69FF}" type="slidenum">
              <a:rPr lang="es-ES" altLang="es-ES_tradnl" smtClean="0"/>
              <a:pPr/>
              <a:t>171</a:t>
            </a:fld>
            <a:endParaRPr lang="es-ES" altLang="es-ES_tradnl" smtClean="0"/>
          </a:p>
        </p:txBody>
      </p:sp>
      <p:sp>
        <p:nvSpPr>
          <p:cNvPr id="1231876" name="Rectangle 2"/>
          <p:cNvSpPr>
            <a:spLocks noGrp="1" noRot="1" noChangeAspect="1" noChangeArrowheads="1" noTextEdit="1"/>
          </p:cNvSpPr>
          <p:nvPr>
            <p:ph type="sldImg"/>
          </p:nvPr>
        </p:nvSpPr>
        <p:spPr>
          <a:xfrm>
            <a:off x="387350" y="687388"/>
            <a:ext cx="6086475" cy="3424237"/>
          </a:xfrm>
          <a:ln/>
        </p:spPr>
      </p:sp>
      <p:sp>
        <p:nvSpPr>
          <p:cNvPr id="1231877"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3187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28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D2CAF655-FDF1-43DF-8FD2-9E78E9CA2EB0}" type="slidenum">
              <a:rPr lang="es-ES" altLang="es-ES_tradnl" smtClean="0"/>
              <a:pPr/>
              <a:t>172</a:t>
            </a:fld>
            <a:endParaRPr lang="es-ES" altLang="es-ES_tradnl" smtClean="0"/>
          </a:p>
        </p:txBody>
      </p:sp>
      <p:sp>
        <p:nvSpPr>
          <p:cNvPr id="1232900" name="Rectangle 2"/>
          <p:cNvSpPr>
            <a:spLocks noGrp="1" noRot="1" noChangeAspect="1" noChangeArrowheads="1" noTextEdit="1"/>
          </p:cNvSpPr>
          <p:nvPr>
            <p:ph type="sldImg"/>
          </p:nvPr>
        </p:nvSpPr>
        <p:spPr>
          <a:xfrm>
            <a:off x="387350" y="687388"/>
            <a:ext cx="6086475" cy="3424237"/>
          </a:xfrm>
          <a:ln/>
        </p:spPr>
      </p:sp>
      <p:sp>
        <p:nvSpPr>
          <p:cNvPr id="123290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3290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3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0638A48C-3301-44C1-911D-924613849E6A}" type="slidenum">
              <a:rPr lang="es-ES" altLang="es-ES_tradnl" smtClean="0"/>
              <a:pPr/>
              <a:t>173</a:t>
            </a:fld>
            <a:endParaRPr lang="es-ES" altLang="es-ES_tradnl" smtClean="0"/>
          </a:p>
        </p:txBody>
      </p:sp>
      <p:sp>
        <p:nvSpPr>
          <p:cNvPr id="1233924" name="Rectangle 2"/>
          <p:cNvSpPr>
            <a:spLocks noGrp="1" noRot="1" noChangeAspect="1" noChangeArrowheads="1" noTextEdit="1"/>
          </p:cNvSpPr>
          <p:nvPr>
            <p:ph type="sldImg"/>
          </p:nvPr>
        </p:nvSpPr>
        <p:spPr>
          <a:xfrm>
            <a:off x="387350" y="687388"/>
            <a:ext cx="6086475" cy="3424237"/>
          </a:xfrm>
          <a:ln/>
        </p:spPr>
      </p:sp>
      <p:sp>
        <p:nvSpPr>
          <p:cNvPr id="123392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3392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4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CE9C9AA4-22E3-4348-A5DD-D48581A118A1}" type="slidenum">
              <a:rPr lang="es-ES" altLang="es-ES_tradnl" smtClean="0"/>
              <a:pPr/>
              <a:t>174</a:t>
            </a:fld>
            <a:endParaRPr lang="es-ES" altLang="es-ES_tradnl" smtClean="0"/>
          </a:p>
        </p:txBody>
      </p:sp>
      <p:sp>
        <p:nvSpPr>
          <p:cNvPr id="1234948" name="Rectangle 2"/>
          <p:cNvSpPr>
            <a:spLocks noGrp="1" noRot="1" noChangeAspect="1" noChangeArrowheads="1" noTextEdit="1"/>
          </p:cNvSpPr>
          <p:nvPr>
            <p:ph type="sldImg"/>
          </p:nvPr>
        </p:nvSpPr>
        <p:spPr>
          <a:xfrm>
            <a:off x="387350" y="687388"/>
            <a:ext cx="6086475" cy="3424237"/>
          </a:xfrm>
          <a:ln/>
        </p:spPr>
      </p:sp>
      <p:sp>
        <p:nvSpPr>
          <p:cNvPr id="123494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s-ES_tradnl" sz="1200" b="1" i="0" kern="1200" dirty="0" smtClean="0">
                <a:solidFill>
                  <a:schemeClr val="tx1"/>
                </a:solidFill>
                <a:effectLst/>
                <a:latin typeface="Arial" charset="0"/>
                <a:ea typeface="+mn-ea"/>
                <a:cs typeface="Arial" charset="0"/>
              </a:rPr>
              <a:t>Periodicidad de las sesiones ordinarias</a:t>
            </a:r>
          </a:p>
          <a:p>
            <a:pPr fontAlgn="base"/>
            <a:r>
              <a:rPr lang="es-ES_tradnl" sz="1200" b="1" i="0" kern="1200" dirty="0" smtClean="0">
                <a:solidFill>
                  <a:schemeClr val="tx1"/>
                </a:solidFill>
                <a:effectLst/>
                <a:latin typeface="Arial" charset="0"/>
                <a:ea typeface="+mn-ea"/>
                <a:cs typeface="Arial" charset="0"/>
              </a:rPr>
              <a:t>Redacción de El Consultor de los Ayuntamientos</a:t>
            </a:r>
          </a:p>
          <a:p>
            <a:pPr fontAlgn="base"/>
            <a:r>
              <a:rPr lang="es-ES_tradnl" sz="1200" b="1" i="0" kern="1200" dirty="0" smtClean="0">
                <a:solidFill>
                  <a:schemeClr val="tx1"/>
                </a:solidFill>
                <a:effectLst/>
                <a:latin typeface="Arial" charset="0"/>
                <a:ea typeface="+mn-ea"/>
                <a:cs typeface="Arial" charset="0"/>
              </a:rPr>
              <a:t>El Consultor de los Ayuntamientos y de los Juzgados, Nº 10, Sección Consultas, Quincena del 30 </a:t>
            </a:r>
            <a:r>
              <a:rPr lang="es-ES_tradnl" sz="1200" b="1" i="0" kern="1200" dirty="0" err="1" smtClean="0">
                <a:solidFill>
                  <a:schemeClr val="tx1"/>
                </a:solidFill>
                <a:effectLst/>
                <a:latin typeface="Arial" charset="0"/>
                <a:ea typeface="+mn-ea"/>
                <a:cs typeface="Arial" charset="0"/>
              </a:rPr>
              <a:t>May</a:t>
            </a:r>
            <a:r>
              <a:rPr lang="es-ES_tradnl" sz="1200" b="1" i="0" kern="1200" dirty="0" smtClean="0">
                <a:solidFill>
                  <a:schemeClr val="tx1"/>
                </a:solidFill>
                <a:effectLst/>
                <a:latin typeface="Arial" charset="0"/>
                <a:ea typeface="+mn-ea"/>
                <a:cs typeface="Arial" charset="0"/>
              </a:rPr>
              <a:t>. al 14 Jun. 2011, Ref. 1203/2011, pág. 1203, tomo 2, Editorial LA LEY</a:t>
            </a:r>
          </a:p>
          <a:p>
            <a:pPr fontAlgn="base"/>
            <a:r>
              <a:rPr lang="es-ES_tradnl" sz="1200" b="1" i="0" kern="1200" dirty="0" smtClean="0">
                <a:solidFill>
                  <a:schemeClr val="tx1"/>
                </a:solidFill>
                <a:effectLst/>
                <a:latin typeface="Arial" charset="0"/>
                <a:ea typeface="+mn-ea"/>
                <a:cs typeface="Arial" charset="0"/>
              </a:rPr>
              <a:t>LA LEY 637/2011</a:t>
            </a:r>
          </a:p>
          <a:p>
            <a:pPr fontAlgn="base"/>
            <a:r>
              <a:rPr lang="es-ES_tradnl" sz="1200" b="0" i="0" kern="1200" dirty="0" smtClean="0">
                <a:solidFill>
                  <a:schemeClr val="tx1"/>
                </a:solidFill>
                <a:effectLst/>
                <a:latin typeface="Arial" charset="0"/>
                <a:ea typeface="+mn-ea"/>
                <a:cs typeface="Arial" charset="0"/>
              </a:rPr>
              <a:t>Disposiciones aplicadas</a:t>
            </a:r>
          </a:p>
          <a:p>
            <a:pPr fontAlgn="base"/>
            <a:r>
              <a:rPr lang="es-ES_tradnl" sz="1200" b="1" i="0" kern="1200" dirty="0" smtClean="0">
                <a:solidFill>
                  <a:schemeClr val="tx1"/>
                </a:solidFill>
                <a:effectLst/>
                <a:latin typeface="Arial" charset="0"/>
                <a:ea typeface="+mn-ea"/>
                <a:cs typeface="Arial" charset="0"/>
              </a:rPr>
              <a:t>Antecedentes.</a:t>
            </a:r>
          </a:p>
          <a:p>
            <a:pPr fontAlgn="base"/>
            <a:r>
              <a:rPr lang="es-ES_tradnl" sz="1200" b="0" i="0" kern="1200" dirty="0" smtClean="0">
                <a:solidFill>
                  <a:schemeClr val="tx1"/>
                </a:solidFill>
                <a:effectLst/>
                <a:latin typeface="Arial" charset="0"/>
                <a:ea typeface="+mn-ea"/>
                <a:cs typeface="Arial" charset="0"/>
              </a:rPr>
              <a:t>— ¿Cómo se fija la periodicidad de las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ordinarias</a:t>
            </a:r>
            <a:r>
              <a:rPr lang="es-ES_tradnl" sz="1200" b="0" i="0" kern="1200" dirty="0" smtClean="0">
                <a:solidFill>
                  <a:schemeClr val="tx1"/>
                </a:solidFill>
                <a:effectLst/>
                <a:latin typeface="Arial" charset="0"/>
                <a:ea typeface="+mn-ea"/>
                <a:cs typeface="Arial" charset="0"/>
              </a:rPr>
              <a:t>?</a:t>
            </a:r>
          </a:p>
          <a:p>
            <a:pPr fontAlgn="base"/>
            <a:r>
              <a:rPr lang="es-ES_tradnl" sz="1200" b="1" i="0" kern="1200" dirty="0" smtClean="0">
                <a:solidFill>
                  <a:schemeClr val="tx1"/>
                </a:solidFill>
                <a:effectLst/>
                <a:latin typeface="Arial" charset="0"/>
                <a:ea typeface="+mn-ea"/>
                <a:cs typeface="Arial" charset="0"/>
              </a:rPr>
              <a:t>Contestación.</a:t>
            </a:r>
          </a:p>
          <a:p>
            <a:pPr fontAlgn="base"/>
            <a:r>
              <a:rPr lang="es-ES_tradnl" sz="1200" b="0" i="0" kern="1200" dirty="0" smtClean="0">
                <a:solidFill>
                  <a:schemeClr val="tx1"/>
                </a:solidFill>
                <a:effectLst/>
                <a:latin typeface="Arial" charset="0"/>
                <a:ea typeface="+mn-ea"/>
                <a:cs typeface="Arial" charset="0"/>
              </a:rPr>
              <a:t>— Los órganos colegiados de las Entidades locales funcionan en régimen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ordinarias</a:t>
            </a:r>
            <a:r>
              <a:rPr lang="es-ES_tradnl" sz="1200" b="0" i="0" kern="1200" dirty="0" smtClean="0">
                <a:solidFill>
                  <a:schemeClr val="tx1"/>
                </a:solidFill>
                <a:effectLst/>
                <a:latin typeface="Arial" charset="0"/>
                <a:ea typeface="+mn-ea"/>
                <a:cs typeface="Arial" charset="0"/>
              </a:rPr>
              <a:t> preestablecidas [art. 46.1 de la Ley 7/1985, de 2 de abril (LA LEY 847/1985) </a:t>
            </a:r>
            <a:r>
              <a:rPr lang="es-ES_tradnl" sz="1200" b="0" i="1" kern="1200" dirty="0" smtClean="0">
                <a:solidFill>
                  <a:schemeClr val="tx1"/>
                </a:solidFill>
                <a:effectLst/>
                <a:latin typeface="Arial" charset="0"/>
                <a:ea typeface="+mn-ea"/>
                <a:cs typeface="Arial" charset="0"/>
              </a:rPr>
              <a:t>(BOE</a:t>
            </a:r>
            <a:r>
              <a:rPr lang="es-ES_tradnl" sz="1200" b="0" i="0" kern="1200" dirty="0" smtClean="0">
                <a:solidFill>
                  <a:schemeClr val="tx1"/>
                </a:solidFill>
                <a:effectLst/>
                <a:latin typeface="Arial" charset="0"/>
                <a:ea typeface="+mn-ea"/>
                <a:cs typeface="Arial" charset="0"/>
              </a:rPr>
              <a:t> del 3), Reguladora de las Bases del Régimen Local (LRBRL (LA LEY 847/1985))]. De acuerdo con esta norma, el art. 78.1 del Reglamento de Organización, Funcionamiento y Régimen Jurídico de las Entidades Locales (ROF), aprobado por Real Decreto 2568/1986, de 28 de noviembre (LA LEY 2574/1986) </a:t>
            </a:r>
            <a:r>
              <a:rPr lang="es-ES_tradnl" sz="1200" b="0" i="1" kern="1200" dirty="0" smtClean="0">
                <a:solidFill>
                  <a:schemeClr val="tx1"/>
                </a:solidFill>
                <a:effectLst/>
                <a:latin typeface="Arial" charset="0"/>
                <a:ea typeface="+mn-ea"/>
                <a:cs typeface="Arial" charset="0"/>
              </a:rPr>
              <a:t>(BOE</a:t>
            </a:r>
            <a:r>
              <a:rPr lang="es-ES_tradnl" sz="1200" b="0" i="0" kern="1200" dirty="0" smtClean="0">
                <a:solidFill>
                  <a:schemeClr val="tx1"/>
                </a:solidFill>
                <a:effectLst/>
                <a:latin typeface="Arial" charset="0"/>
                <a:ea typeface="+mn-ea"/>
                <a:cs typeface="Arial" charset="0"/>
              </a:rPr>
              <a:t> de 22 de diciembre) declara que son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ordinarias</a:t>
            </a:r>
            <a:r>
              <a:rPr lang="es-ES_tradnl" sz="1200" b="0" i="0" kern="1200" dirty="0" smtClean="0">
                <a:solidFill>
                  <a:schemeClr val="tx1"/>
                </a:solidFill>
                <a:effectLst/>
                <a:latin typeface="Arial" charset="0"/>
                <a:ea typeface="+mn-ea"/>
                <a:cs typeface="Arial" charset="0"/>
              </a:rPr>
              <a:t> aquellas cuya periodicidad está preestablecida.</a:t>
            </a:r>
          </a:p>
          <a:p>
            <a:pPr fontAlgn="base"/>
            <a:r>
              <a:rPr lang="es-ES_tradnl" sz="1200" b="0" i="0" kern="1200" dirty="0" smtClean="0">
                <a:solidFill>
                  <a:schemeClr val="tx1"/>
                </a:solidFill>
                <a:effectLst/>
                <a:latin typeface="Arial" charset="0"/>
                <a:ea typeface="+mn-ea"/>
                <a:cs typeface="Arial" charset="0"/>
              </a:rPr>
              <a:t>La expresión «de periodicidad preestablecida» del art. 46.1 LRBRL (LA LEY 847/1985) indica que son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ordinarias</a:t>
            </a:r>
            <a:r>
              <a:rPr lang="es-ES_tradnl" sz="1200" b="0" i="0" kern="1200" dirty="0" smtClean="0">
                <a:solidFill>
                  <a:schemeClr val="tx1"/>
                </a:solidFill>
                <a:effectLst/>
                <a:latin typeface="Arial" charset="0"/>
                <a:ea typeface="+mn-ea"/>
                <a:cs typeface="Arial" charset="0"/>
              </a:rPr>
              <a:t> las que se </a:t>
            </a:r>
            <a:r>
              <a:rPr lang="es-ES_tradnl" sz="1200" b="1" i="0" kern="1200" dirty="0" smtClean="0">
                <a:solidFill>
                  <a:schemeClr val="tx1"/>
                </a:solidFill>
                <a:effectLst/>
                <a:latin typeface="Arial" charset="0"/>
                <a:ea typeface="+mn-ea"/>
                <a:cs typeface="Arial" charset="0"/>
              </a:rPr>
              <a:t>celebren</a:t>
            </a:r>
            <a:r>
              <a:rPr lang="es-ES_tradnl" sz="1200" b="0" i="0" kern="1200" dirty="0" smtClean="0">
                <a:solidFill>
                  <a:schemeClr val="tx1"/>
                </a:solidFill>
                <a:effectLst/>
                <a:latin typeface="Arial" charset="0"/>
                <a:ea typeface="+mn-ea"/>
                <a:cs typeface="Arial" charset="0"/>
              </a:rPr>
              <a:t> con este carácter en los días y a la hora previamente fijadas en el acuerdo plenario que estableció su régimen. Este acuerdo, fijando el régimen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es, pues, uno de los primeros que deben adoptarse a cada cambio de Corporación, si es que el Reglamento Orgánico Municipal (ROM) no lo tiene ya establecido.</a:t>
            </a:r>
          </a:p>
          <a:p>
            <a:pPr fontAlgn="base"/>
            <a:r>
              <a:rPr lang="es-ES_tradnl" sz="1200" b="0" i="0" kern="1200" dirty="0" smtClean="0">
                <a:solidFill>
                  <a:schemeClr val="tx1"/>
                </a:solidFill>
                <a:effectLst/>
                <a:latin typeface="Arial" charset="0"/>
                <a:ea typeface="+mn-ea"/>
                <a:cs typeface="Arial" charset="0"/>
              </a:rPr>
              <a:t>En el pasado, las viejas Ordenanzas municipales especificaban en concreto los días y horas de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de la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Los Regidores concurrían a ellas sin necesidad de llamamiento o convocatoria, reservada exclusivamente para las extraordinarias. Circunstancia que continúa en el régimen constitucional.</a:t>
            </a:r>
          </a:p>
          <a:p>
            <a:pPr fontAlgn="base"/>
            <a:r>
              <a:rPr lang="es-ES_tradnl" sz="1200" b="0" i="0" kern="1200" dirty="0" smtClean="0">
                <a:solidFill>
                  <a:schemeClr val="tx1"/>
                </a:solidFill>
                <a:effectLst/>
                <a:latin typeface="Arial" charset="0"/>
                <a:ea typeface="+mn-ea"/>
                <a:cs typeface="Arial" charset="0"/>
              </a:rPr>
              <a:t>Conforme al art. 78.1 ROF, el Alcalde, dentro de los treinta días siguientes al de la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constitutiva, deberá </a:t>
            </a:r>
            <a:r>
              <a:rPr lang="es-ES_tradnl" sz="1200" b="0" i="0" kern="1200" dirty="0" err="1" smtClean="0">
                <a:solidFill>
                  <a:schemeClr val="tx1"/>
                </a:solidFill>
                <a:effectLst/>
                <a:latin typeface="Arial" charset="0"/>
                <a:ea typeface="+mn-ea"/>
                <a:cs typeface="Arial" charset="0"/>
              </a:rPr>
              <a:t>convocar</a:t>
            </a:r>
            <a:r>
              <a:rPr lang="es-ES_tradnl" sz="1200" b="1" i="0" kern="1200" dirty="0" err="1"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extraordinaria del </a:t>
            </a:r>
            <a:r>
              <a:rPr lang="es-ES_tradnl" sz="1200" b="1" i="0" kern="1200" dirty="0" smtClean="0">
                <a:solidFill>
                  <a:schemeClr val="tx1"/>
                </a:solidFill>
                <a:effectLst/>
                <a:latin typeface="Arial" charset="0"/>
                <a:ea typeface="+mn-ea"/>
                <a:cs typeface="Arial" charset="0"/>
              </a:rPr>
              <a:t>Pleno</a:t>
            </a:r>
            <a:r>
              <a:rPr lang="es-ES_tradnl" sz="1200" b="0" i="0" kern="1200" dirty="0" smtClean="0">
                <a:solidFill>
                  <a:schemeClr val="tx1"/>
                </a:solidFill>
                <a:effectLst/>
                <a:latin typeface="Arial" charset="0"/>
                <a:ea typeface="+mn-ea"/>
                <a:cs typeface="Arial" charset="0"/>
              </a:rPr>
              <a:t> para determinar el régimen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en el mismo sentido lo regula el art. 38 a) ROF.</a:t>
            </a:r>
          </a:p>
          <a:p>
            <a:pPr fontAlgn="base"/>
            <a:r>
              <a:rPr lang="es-ES_tradnl" sz="1200" b="0" i="0" kern="1200" dirty="0" smtClean="0">
                <a:solidFill>
                  <a:schemeClr val="tx1"/>
                </a:solidFill>
                <a:effectLst/>
                <a:latin typeface="Arial" charset="0"/>
                <a:ea typeface="+mn-ea"/>
                <a:cs typeface="Arial" charset="0"/>
              </a:rPr>
              <a:t>La Ley lo que hace es fijar un mínimo obligatorio, dejando a las Corporaciones que establezcan su propia regulación, respetando ese mínimo, en sus Reglamentos Orgánicos. A este respecto, el art. 46.2.a) LRBRL (LA LEY 847/1985) establece que el </a:t>
            </a:r>
            <a:r>
              <a:rPr lang="es-ES_tradnl" sz="1200" b="1" i="0" kern="1200" dirty="0" smtClean="0">
                <a:solidFill>
                  <a:schemeClr val="tx1"/>
                </a:solidFill>
                <a:effectLst/>
                <a:latin typeface="Arial" charset="0"/>
                <a:ea typeface="+mn-ea"/>
                <a:cs typeface="Arial" charset="0"/>
              </a:rPr>
              <a:t>Pleno</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celebra</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ordinaria</a:t>
            </a:r>
            <a:r>
              <a:rPr lang="es-ES_tradnl" sz="1200" b="0" i="0" kern="1200" dirty="0" smtClean="0">
                <a:solidFill>
                  <a:schemeClr val="tx1"/>
                </a:solidFill>
                <a:effectLst/>
                <a:latin typeface="Arial" charset="0"/>
                <a:ea typeface="+mn-ea"/>
                <a:cs typeface="Arial" charset="0"/>
              </a:rPr>
              <a:t>, como mínimo, cada mes en los Ayuntamientos de municipios de más de 20.000 habitantes y en las Diputaciones Provinciales, cada dos meses en los Ayuntamientos de los municipios de una población entre 5.001 y 20.000 habitantes, y cada tres meses en los restantes.</a:t>
            </a:r>
          </a:p>
          <a:p>
            <a:pPr fontAlgn="base"/>
            <a:r>
              <a:rPr lang="es-ES_tradnl" sz="1200" b="0" i="0" kern="1200" dirty="0" smtClean="0">
                <a:solidFill>
                  <a:schemeClr val="tx1"/>
                </a:solidFill>
                <a:effectLst/>
                <a:latin typeface="Arial" charset="0"/>
                <a:ea typeface="+mn-ea"/>
                <a:cs typeface="Arial" charset="0"/>
              </a:rPr>
              <a:t>El Tribunal Supremo ha amparado el derecho de los Concejales a la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de estas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ordinarias</a:t>
            </a:r>
            <a:r>
              <a:rPr lang="es-ES_tradnl" sz="1200" b="0" i="0" kern="1200" dirty="0" smtClean="0">
                <a:solidFill>
                  <a:schemeClr val="tx1"/>
                </a:solidFill>
                <a:effectLst/>
                <a:latin typeface="Arial" charset="0"/>
                <a:ea typeface="+mn-ea"/>
                <a:cs typeface="Arial" charset="0"/>
              </a:rPr>
              <a:t> y así tiene declarado en sentencia de 5 de junio de 1987 (EC 1924/1989) que estableció que las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ordinarias</a:t>
            </a:r>
            <a:r>
              <a:rPr lang="es-ES_tradnl" sz="1200" b="0" i="0" kern="1200" dirty="0" smtClean="0">
                <a:solidFill>
                  <a:schemeClr val="tx1"/>
                </a:solidFill>
                <a:effectLst/>
                <a:latin typeface="Arial" charset="0"/>
                <a:ea typeface="+mn-ea"/>
                <a:cs typeface="Arial" charset="0"/>
              </a:rPr>
              <a:t> han </a:t>
            </a:r>
            <a:r>
              <a:rPr lang="es-ES_tradnl" sz="1200" b="0" i="0" kern="1200" dirty="0" err="1" smtClean="0">
                <a:solidFill>
                  <a:schemeClr val="tx1"/>
                </a:solidFill>
                <a:effectLst/>
                <a:latin typeface="Arial" charset="0"/>
                <a:ea typeface="+mn-ea"/>
                <a:cs typeface="Arial" charset="0"/>
              </a:rPr>
              <a:t>de</a:t>
            </a:r>
            <a:r>
              <a:rPr lang="es-ES_tradnl" sz="1200" b="1" i="0" kern="1200" dirty="0" err="1" smtClean="0">
                <a:solidFill>
                  <a:schemeClr val="tx1"/>
                </a:solidFill>
                <a:effectLst/>
                <a:latin typeface="Arial" charset="0"/>
                <a:ea typeface="+mn-ea"/>
                <a:cs typeface="Arial" charset="0"/>
              </a:rPr>
              <a:t>celebrarse</a:t>
            </a:r>
            <a:r>
              <a:rPr lang="es-ES_tradnl" sz="1200" b="0" i="0" kern="1200" dirty="0" smtClean="0">
                <a:solidFill>
                  <a:schemeClr val="tx1"/>
                </a:solidFill>
                <a:effectLst/>
                <a:latin typeface="Arial" charset="0"/>
                <a:ea typeface="+mn-ea"/>
                <a:cs typeface="Arial" charset="0"/>
              </a:rPr>
              <a:t> con la periodicidad establecida; no bastando para su no convocatoria la falta de asuntos a tratar por </a:t>
            </a:r>
            <a:r>
              <a:rPr lang="es-ES_tradnl" sz="1200" b="0" i="0" kern="1200" dirty="0" err="1" smtClean="0">
                <a:solidFill>
                  <a:schemeClr val="tx1"/>
                </a:solidFill>
                <a:effectLst/>
                <a:latin typeface="Arial" charset="0"/>
                <a:ea typeface="+mn-ea"/>
                <a:cs typeface="Arial" charset="0"/>
              </a:rPr>
              <a:t>haberse</a:t>
            </a:r>
            <a:r>
              <a:rPr lang="es-ES_tradnl" sz="1200" b="1" i="0" kern="1200" dirty="0" err="1" smtClean="0">
                <a:solidFill>
                  <a:schemeClr val="tx1"/>
                </a:solidFill>
                <a:effectLst/>
                <a:latin typeface="Arial" charset="0"/>
                <a:ea typeface="+mn-ea"/>
                <a:cs typeface="Arial" charset="0"/>
              </a:rPr>
              <a:t>celebrado</a:t>
            </a:r>
            <a:r>
              <a:rPr lang="es-ES_tradnl" sz="1200" b="0" i="0" kern="1200" dirty="0" smtClean="0">
                <a:solidFill>
                  <a:schemeClr val="tx1"/>
                </a:solidFill>
                <a:effectLst/>
                <a:latin typeface="Arial" charset="0"/>
                <a:ea typeface="+mn-ea"/>
                <a:cs typeface="Arial" charset="0"/>
              </a:rPr>
              <a:t> varias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extraordinarias, dada la diferente naturaleza de ambas clases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a:t>
            </a:r>
          </a:p>
          <a:p>
            <a:pPr fontAlgn="base"/>
            <a:r>
              <a:rPr lang="es-ES_tradnl" sz="1200" b="0" i="0" kern="1200" dirty="0" smtClean="0">
                <a:solidFill>
                  <a:schemeClr val="tx1"/>
                </a:solidFill>
                <a:effectLst/>
                <a:latin typeface="Arial" charset="0"/>
                <a:ea typeface="+mn-ea"/>
                <a:cs typeface="Arial" charset="0"/>
              </a:rPr>
              <a:t>No cabe duda de que el acuerdo municipal por el que se fija el régimen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puede ser revocado por otro acuerdo posterior que establezca otro régimen, siempre que se respete la periodicidad mínima. Una de las características de los actos administrativos, y los acuerdos municipales lo son, es el de su revocabilidad [art. 105.1 de la Ley 30/1992, de 26 de noviembre (LA LEY 3279/1992) </a:t>
            </a:r>
            <a:r>
              <a:rPr lang="es-ES_tradnl" sz="1200" b="0" i="1" kern="1200" dirty="0" smtClean="0">
                <a:solidFill>
                  <a:schemeClr val="tx1"/>
                </a:solidFill>
                <a:effectLst/>
                <a:latin typeface="Arial" charset="0"/>
                <a:ea typeface="+mn-ea"/>
                <a:cs typeface="Arial" charset="0"/>
              </a:rPr>
              <a:t>(BOE</a:t>
            </a:r>
            <a:r>
              <a:rPr lang="es-ES_tradnl" sz="1200" b="0" i="0" kern="1200" dirty="0" smtClean="0">
                <a:solidFill>
                  <a:schemeClr val="tx1"/>
                </a:solidFill>
                <a:effectLst/>
                <a:latin typeface="Arial" charset="0"/>
                <a:ea typeface="+mn-ea"/>
                <a:cs typeface="Arial" charset="0"/>
              </a:rPr>
              <a:t> del 27), de Régimen Jurídico de las Administraciones Públicas y del Procedimiento Administrativo Común (LRJAP (LA LEY 3279/1992))].</a:t>
            </a:r>
          </a:p>
          <a:p>
            <a:pPr fontAlgn="base"/>
            <a:r>
              <a:rPr lang="es-ES_tradnl" sz="1200" b="0" i="0" kern="1200" dirty="0" smtClean="0">
                <a:solidFill>
                  <a:schemeClr val="tx1"/>
                </a:solidFill>
                <a:effectLst/>
                <a:latin typeface="Arial" charset="0"/>
                <a:ea typeface="+mn-ea"/>
                <a:cs typeface="Arial" charset="0"/>
              </a:rPr>
              <a:t>Entre las cuestiones relativas al régimen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tienen singular importancia las que afectan a los días y horas </a:t>
            </a:r>
            <a:r>
              <a:rPr lang="es-ES_tradnl" sz="1200" b="0" i="0" kern="1200" dirty="0" err="1" smtClean="0">
                <a:solidFill>
                  <a:schemeClr val="tx1"/>
                </a:solidFill>
                <a:effectLst/>
                <a:latin typeface="Arial" charset="0"/>
                <a:ea typeface="+mn-ea"/>
                <a:cs typeface="Arial" charset="0"/>
              </a:rPr>
              <a:t>de</a:t>
            </a:r>
            <a:r>
              <a:rPr lang="es-ES_tradnl" sz="1200" b="1" i="0" kern="1200" dirty="0" err="1"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de las mismas. La normativa no distinguen si los días de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de las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pueden o no ser festivos; tampoco dice si han de </a:t>
            </a:r>
            <a:r>
              <a:rPr lang="es-ES_tradnl" sz="1200" b="1" i="0" kern="1200" dirty="0" smtClean="0">
                <a:solidFill>
                  <a:schemeClr val="tx1"/>
                </a:solidFill>
                <a:effectLst/>
                <a:latin typeface="Arial" charset="0"/>
                <a:ea typeface="+mn-ea"/>
                <a:cs typeface="Arial" charset="0"/>
              </a:rPr>
              <a:t>celebrarse</a:t>
            </a:r>
            <a:r>
              <a:rPr lang="es-ES_tradnl" sz="1200" b="0" i="0" kern="1200" dirty="0" smtClean="0">
                <a:solidFill>
                  <a:schemeClr val="tx1"/>
                </a:solidFill>
                <a:effectLst/>
                <a:latin typeface="Arial" charset="0"/>
                <a:ea typeface="+mn-ea"/>
                <a:cs typeface="Arial" charset="0"/>
              </a:rPr>
              <a:t> por la mañana o por la tarde o incluso por la noche, salvo la referencia del art. 87 ROF a que «toda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cualquiera que sea su clase, se procurará que termine dentro del mismo día en que comience». Es evidente que el legislador ha querido dejar en absoluta libertad a cada Corporación para que organice a su manera su régimen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exigiendo únicamente que se determine y concrete, bien en un Reglamento Orgánico, bien en acuerdo expreso, con objeto de que exista un orden mínimo y una mínima garantía de periodicidad.</a:t>
            </a:r>
          </a:p>
          <a:p>
            <a:pPr fontAlgn="base"/>
            <a:r>
              <a:rPr lang="es-ES_tradnl" sz="1200" b="0" i="0" kern="1200" dirty="0" smtClean="0">
                <a:solidFill>
                  <a:schemeClr val="tx1"/>
                </a:solidFill>
                <a:effectLst/>
                <a:latin typeface="Arial" charset="0"/>
                <a:ea typeface="+mn-ea"/>
                <a:cs typeface="Arial" charset="0"/>
              </a:rPr>
              <a:t>En definitiva, ni está prohibida la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en día festivo, ni está tampoco ordenado que lo sean, por cuanto que todo trabajador por cuenta ajena tiene derecho a exigir de su empresa la licencia necesaria para asistir a las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como actos públicos, propios de una función pública, que son.</a:t>
            </a:r>
          </a:p>
          <a:p>
            <a:pPr fontAlgn="base"/>
            <a:r>
              <a:rPr lang="es-ES_tradnl" sz="1200" b="0" i="0" kern="1200" dirty="0" smtClean="0">
                <a:solidFill>
                  <a:schemeClr val="tx1"/>
                </a:solidFill>
                <a:effectLst/>
                <a:latin typeface="Arial" charset="0"/>
                <a:ea typeface="+mn-ea"/>
                <a:cs typeface="Arial" charset="0"/>
              </a:rPr>
              <a:t>Por ello, al fijar el régimen de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además de concretar el mes, hay que especificar el día e incluso la hora de su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Si bien, suele preverse su traslado a otro día cuando el señalado con carácter general sea festivo.</a:t>
            </a:r>
          </a:p>
          <a:p>
            <a:pPr fontAlgn="base"/>
            <a:r>
              <a:rPr lang="es-ES_tradnl" sz="1200" b="0" i="0" kern="1200" dirty="0" smtClean="0">
                <a:solidFill>
                  <a:schemeClr val="tx1"/>
                </a:solidFill>
                <a:effectLst/>
                <a:latin typeface="Arial" charset="0"/>
                <a:ea typeface="+mn-ea"/>
                <a:cs typeface="Arial" charset="0"/>
              </a:rPr>
              <a:t>En circunstancias excepcionales puede modificarse puntualmente el día y hora establecido; siempre que lo haga el órgano competente para convocarla, con la suficiente antelación y su finalidad no sea otra que permitir la asistencia de todos los miembros de la Corporación. Ello no supone nulidad y ni siquiera alterar el carácter </a:t>
            </a:r>
            <a:r>
              <a:rPr lang="es-ES_tradnl" sz="1200" b="1" i="0" kern="1200" dirty="0" smtClean="0">
                <a:solidFill>
                  <a:schemeClr val="tx1"/>
                </a:solidFill>
                <a:effectLst/>
                <a:latin typeface="Arial" charset="0"/>
                <a:ea typeface="+mn-ea"/>
                <a:cs typeface="Arial" charset="0"/>
              </a:rPr>
              <a:t>ordinario</a:t>
            </a:r>
            <a:r>
              <a:rPr lang="es-ES_tradnl" sz="1200" b="0" i="0" kern="1200" dirty="0" smtClean="0">
                <a:solidFill>
                  <a:schemeClr val="tx1"/>
                </a:solidFill>
                <a:effectLst/>
                <a:latin typeface="Arial" charset="0"/>
                <a:ea typeface="+mn-ea"/>
                <a:cs typeface="Arial" charset="0"/>
              </a:rPr>
              <a:t> de la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Afirma la STSJ de Castilla y León, con sede en Burgos de 15 de enero de 1999, Ponente María Paz Barbero, que «hemos de concluir que por sí misma la alteración de la </a:t>
            </a:r>
            <a:r>
              <a:rPr lang="es-ES_tradnl" sz="1200" b="1" i="0" kern="1200" dirty="0" smtClean="0">
                <a:solidFill>
                  <a:schemeClr val="tx1"/>
                </a:solidFill>
                <a:effectLst/>
                <a:latin typeface="Arial" charset="0"/>
                <a:ea typeface="+mn-ea"/>
                <a:cs typeface="Arial" charset="0"/>
              </a:rPr>
              <a:t>fecha</a:t>
            </a:r>
            <a:r>
              <a:rPr lang="es-ES_tradnl" sz="1200" b="0" i="0" kern="1200" dirty="0" smtClean="0">
                <a:solidFill>
                  <a:schemeClr val="tx1"/>
                </a:solidFill>
                <a:effectLst/>
                <a:latin typeface="Arial" charset="0"/>
                <a:ea typeface="+mn-ea"/>
                <a:cs typeface="Arial" charset="0"/>
              </a:rPr>
              <a:t> y hora de la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de la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a:t>
            </a:r>
            <a:r>
              <a:rPr lang="es-ES_tradnl" sz="1200" b="1" i="0" kern="1200" dirty="0" smtClean="0">
                <a:solidFill>
                  <a:schemeClr val="tx1"/>
                </a:solidFill>
                <a:effectLst/>
                <a:latin typeface="Arial" charset="0"/>
                <a:ea typeface="+mn-ea"/>
                <a:cs typeface="Arial" charset="0"/>
              </a:rPr>
              <a:t>ordinaria</a:t>
            </a:r>
            <a:r>
              <a:rPr lang="es-ES_tradnl" sz="1200" b="0" i="0" kern="1200" dirty="0" smtClean="0">
                <a:solidFill>
                  <a:schemeClr val="tx1"/>
                </a:solidFill>
                <a:effectLst/>
                <a:latin typeface="Arial" charset="0"/>
                <a:ea typeface="+mn-ea"/>
                <a:cs typeface="Arial" charset="0"/>
              </a:rPr>
              <a:t> no supone la nulidad radical del acto, ya que la convocatoria se efectuó por el órgano competente, con la antelación legalmente prevista a efectos de que pudieran asistir los miembros de la Corporación, se señaló un orden del día y el recurrente no sufrió indefensión ya que tubo sobrado conocimiento de la cuestión. En consecuencia, se declara ajustada a derecho la citada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con la excepción de una moción».</a:t>
            </a:r>
          </a:p>
          <a:p>
            <a:pPr fontAlgn="base"/>
            <a:r>
              <a:rPr lang="es-ES_tradnl" sz="1200" b="0" i="0" kern="1200" dirty="0" smtClean="0">
                <a:solidFill>
                  <a:schemeClr val="tx1"/>
                </a:solidFill>
                <a:effectLst/>
                <a:latin typeface="Arial" charset="0"/>
                <a:ea typeface="+mn-ea"/>
                <a:cs typeface="Arial" charset="0"/>
              </a:rPr>
              <a:t>De lo expuesto puede deducirse que:</a:t>
            </a:r>
          </a:p>
          <a:p>
            <a:pPr fontAlgn="base"/>
            <a:r>
              <a:rPr lang="es-ES_tradnl" sz="1200" b="1" i="0" kern="1200" dirty="0" smtClean="0">
                <a:solidFill>
                  <a:schemeClr val="tx1"/>
                </a:solidFill>
                <a:effectLst/>
                <a:latin typeface="Arial" charset="0"/>
                <a:ea typeface="+mn-ea"/>
                <a:cs typeface="Arial" charset="0"/>
              </a:rPr>
              <a:t>1.º)</a:t>
            </a:r>
            <a:r>
              <a:rPr lang="es-ES_tradnl" sz="1200" b="0" i="0" kern="1200" dirty="0" smtClean="0">
                <a:solidFill>
                  <a:schemeClr val="tx1"/>
                </a:solidFill>
                <a:effectLst/>
                <a:latin typeface="Arial" charset="0"/>
                <a:ea typeface="+mn-ea"/>
                <a:cs typeface="Arial" charset="0"/>
              </a:rPr>
              <a:t> Es de destacar la nota de «periodicidad» y que debe especificarse el día y hora de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La periodicidad supone regularidad; lo que significa que señalado el día de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al mes siguiente y en el mismo día, debe </a:t>
            </a:r>
            <a:r>
              <a:rPr lang="es-ES_tradnl" sz="1200" b="1" i="0" kern="1200" dirty="0" smtClean="0">
                <a:solidFill>
                  <a:schemeClr val="tx1"/>
                </a:solidFill>
                <a:effectLst/>
                <a:latin typeface="Arial" charset="0"/>
                <a:ea typeface="+mn-ea"/>
                <a:cs typeface="Arial" charset="0"/>
              </a:rPr>
              <a:t>celebrarse</a:t>
            </a:r>
            <a:r>
              <a:rPr lang="es-ES_tradnl" sz="1200" b="0" i="0" kern="1200" dirty="0" smtClean="0">
                <a:solidFill>
                  <a:schemeClr val="tx1"/>
                </a:solidFill>
                <a:effectLst/>
                <a:latin typeface="Arial" charset="0"/>
                <a:ea typeface="+mn-ea"/>
                <a:cs typeface="Arial" charset="0"/>
              </a:rPr>
              <a:t> la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No se puede sobrepasar el límite del mes o acortarlo, salvo que exista causa justificada.</a:t>
            </a:r>
          </a:p>
          <a:p>
            <a:pPr fontAlgn="base"/>
            <a:r>
              <a:rPr lang="es-ES_tradnl" sz="1200" b="1" i="0" kern="1200" dirty="0" smtClean="0">
                <a:solidFill>
                  <a:schemeClr val="tx1"/>
                </a:solidFill>
                <a:effectLst/>
                <a:latin typeface="Arial" charset="0"/>
                <a:ea typeface="+mn-ea"/>
                <a:cs typeface="Arial" charset="0"/>
              </a:rPr>
              <a:t>2.º)</a:t>
            </a:r>
            <a:r>
              <a:rPr lang="es-ES_tradnl" sz="1200" b="0" i="0" kern="1200" dirty="0" smtClean="0">
                <a:solidFill>
                  <a:schemeClr val="tx1"/>
                </a:solidFill>
                <a:effectLst/>
                <a:latin typeface="Arial" charset="0"/>
                <a:ea typeface="+mn-ea"/>
                <a:cs typeface="Arial" charset="0"/>
              </a:rPr>
              <a:t> En los acuerdos adoptados suelen preverse excepciones o modulaciones; bien sea porque el día </a:t>
            </a:r>
            <a:r>
              <a:rPr lang="es-ES_tradnl" sz="1200" b="0" i="0" kern="1200" dirty="0" err="1" smtClean="0">
                <a:solidFill>
                  <a:schemeClr val="tx1"/>
                </a:solidFill>
                <a:effectLst/>
                <a:latin typeface="Arial" charset="0"/>
                <a:ea typeface="+mn-ea"/>
                <a:cs typeface="Arial" charset="0"/>
              </a:rPr>
              <a:t>de</a:t>
            </a:r>
            <a:r>
              <a:rPr lang="es-ES_tradnl" sz="1200" b="1" i="0" kern="1200" dirty="0" err="1"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tenga lugar en día festivo o por otra circunstancia, adelantándose o retrasándose el día </a:t>
            </a:r>
            <a:r>
              <a:rPr lang="es-ES_tradnl" sz="1200" b="0" i="0" kern="1200" dirty="0" err="1" smtClean="0">
                <a:solidFill>
                  <a:schemeClr val="tx1"/>
                </a:solidFill>
                <a:effectLst/>
                <a:latin typeface="Arial" charset="0"/>
                <a:ea typeface="+mn-ea"/>
                <a:cs typeface="Arial" charset="0"/>
              </a:rPr>
              <a:t>de</a:t>
            </a:r>
            <a:r>
              <a:rPr lang="es-ES_tradnl" sz="1200" b="1" i="0" kern="1200" dirty="0" err="1"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lo que conocido por los Corporativos supone conocer el día exacto de </a:t>
            </a:r>
            <a:r>
              <a:rPr lang="es-ES_tradnl" sz="1200" b="1" i="0" kern="1200" dirty="0" smtClean="0">
                <a:solidFill>
                  <a:schemeClr val="tx1"/>
                </a:solidFill>
                <a:effectLst/>
                <a:latin typeface="Arial" charset="0"/>
                <a:ea typeface="+mn-ea"/>
                <a:cs typeface="Arial" charset="0"/>
              </a:rPr>
              <a:t>celebración</a:t>
            </a:r>
            <a:r>
              <a:rPr lang="es-ES_tradnl" sz="1200" b="0" i="0" kern="1200" dirty="0" smtClean="0">
                <a:solidFill>
                  <a:schemeClr val="tx1"/>
                </a:solidFill>
                <a:effectLst/>
                <a:latin typeface="Arial" charset="0"/>
                <a:ea typeface="+mn-ea"/>
                <a:cs typeface="Arial" charset="0"/>
              </a:rPr>
              <a:t> de la </a:t>
            </a:r>
            <a:r>
              <a:rPr lang="es-ES_tradnl" sz="1200" b="1" i="0" kern="1200" dirty="0" smtClean="0">
                <a:solidFill>
                  <a:schemeClr val="tx1"/>
                </a:solidFill>
                <a:effectLst/>
                <a:latin typeface="Arial" charset="0"/>
                <a:ea typeface="+mn-ea"/>
                <a:cs typeface="Arial" charset="0"/>
              </a:rPr>
              <a:t>sesión</a:t>
            </a:r>
            <a:r>
              <a:rPr lang="es-ES_tradnl" sz="1200" b="0" i="0" kern="1200" dirty="0" smtClean="0">
                <a:solidFill>
                  <a:schemeClr val="tx1"/>
                </a:solidFill>
                <a:effectLst/>
                <a:latin typeface="Arial" charset="0"/>
                <a:ea typeface="+mn-ea"/>
                <a:cs typeface="Arial" charset="0"/>
              </a:rPr>
              <a:t>. A nuestro entender, ello es perfectamente posible y desde luego es habitual, ya que el garantizar la asistencia a las </a:t>
            </a:r>
            <a:r>
              <a:rPr lang="es-ES_tradnl" sz="1200" b="1" i="0" kern="1200" dirty="0" smtClean="0">
                <a:solidFill>
                  <a:schemeClr val="tx1"/>
                </a:solidFill>
                <a:effectLst/>
                <a:latin typeface="Arial" charset="0"/>
                <a:ea typeface="+mn-ea"/>
                <a:cs typeface="Arial" charset="0"/>
              </a:rPr>
              <a:t>sesiones</a:t>
            </a:r>
            <a:r>
              <a:rPr lang="es-ES_tradnl" sz="1200" b="0" i="0" kern="1200" dirty="0" smtClean="0">
                <a:solidFill>
                  <a:schemeClr val="tx1"/>
                </a:solidFill>
                <a:effectLst/>
                <a:latin typeface="Arial" charset="0"/>
                <a:ea typeface="+mn-ea"/>
                <a:cs typeface="Arial" charset="0"/>
              </a:rPr>
              <a:t> prima sobre el cumplimiento estricto de la Ley.</a:t>
            </a:r>
          </a:p>
          <a:p>
            <a:pPr eaLnBrk="1" hangingPunct="1"/>
            <a:endParaRPr lang="ca-ES" altLang="es-ES_tradnl" dirty="0" smtClean="0"/>
          </a:p>
        </p:txBody>
      </p:sp>
      <p:sp>
        <p:nvSpPr>
          <p:cNvPr id="123495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5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4999CD08-B3E8-4C48-AE23-C5727C8471ED}" type="slidenum">
              <a:rPr lang="es-ES" altLang="es-ES_tradnl" smtClean="0"/>
              <a:pPr/>
              <a:t>176</a:t>
            </a:fld>
            <a:endParaRPr lang="es-ES" altLang="es-ES_tradnl" smtClean="0"/>
          </a:p>
        </p:txBody>
      </p:sp>
      <p:sp>
        <p:nvSpPr>
          <p:cNvPr id="1235972" name="Rectangle 2"/>
          <p:cNvSpPr>
            <a:spLocks noGrp="1" noRot="1" noChangeAspect="1" noChangeArrowheads="1" noTextEdit="1"/>
          </p:cNvSpPr>
          <p:nvPr>
            <p:ph type="sldImg"/>
          </p:nvPr>
        </p:nvSpPr>
        <p:spPr>
          <a:xfrm>
            <a:off x="387350" y="687388"/>
            <a:ext cx="6086475" cy="3424237"/>
          </a:xfrm>
          <a:ln/>
        </p:spPr>
      </p:sp>
      <p:sp>
        <p:nvSpPr>
          <p:cNvPr id="123597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3597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ca-ES" dirty="0"/>
          </a:p>
        </p:txBody>
      </p:sp>
      <p:sp>
        <p:nvSpPr>
          <p:cNvPr id="4" name="3 Marcador de fecha"/>
          <p:cNvSpPr>
            <a:spLocks noGrp="1"/>
          </p:cNvSpPr>
          <p:nvPr>
            <p:ph type="dt" idx="10"/>
          </p:nvPr>
        </p:nvSpPr>
        <p:spPr/>
        <p:txBody>
          <a:bodyPr/>
          <a:lstStyle/>
          <a:p>
            <a:pPr>
              <a:defRPr/>
            </a:pPr>
            <a:endParaRPr lang="ca-ES"/>
          </a:p>
        </p:txBody>
      </p:sp>
      <p:sp>
        <p:nvSpPr>
          <p:cNvPr id="5" name="4 Marcador de pie de página"/>
          <p:cNvSpPr>
            <a:spLocks noGrp="1"/>
          </p:cNvSpPr>
          <p:nvPr>
            <p:ph type="ftr" sz="quarter" idx="11"/>
          </p:nvPr>
        </p:nvSpPr>
        <p:spPr/>
        <p:txBody>
          <a:bodyPr/>
          <a:lstStyle/>
          <a:p>
            <a:pPr>
              <a:defRPr/>
            </a:pPr>
            <a:r>
              <a:rPr lang="es-ES" smtClean="0"/>
              <a:t>ENS LOCALS: Règim jurídic, organització i funcionament.</a:t>
            </a:r>
            <a:endParaRPr lang="es-ES"/>
          </a:p>
        </p:txBody>
      </p:sp>
      <p:sp>
        <p:nvSpPr>
          <p:cNvPr id="6" name="5 Marcador de número de diapositiva"/>
          <p:cNvSpPr>
            <a:spLocks noGrp="1"/>
          </p:cNvSpPr>
          <p:nvPr>
            <p:ph type="sldNum" sz="quarter" idx="12"/>
          </p:nvPr>
        </p:nvSpPr>
        <p:spPr/>
        <p:txBody>
          <a:bodyPr/>
          <a:lstStyle/>
          <a:p>
            <a:pPr>
              <a:defRPr/>
            </a:pPr>
            <a:fld id="{EE63EDD6-6052-468F-B5F5-07A3C20596A6}" type="slidenum">
              <a:rPr lang="es-ES" smtClean="0"/>
              <a:pPr>
                <a:defRPr/>
              </a:pPr>
              <a:t>177</a:t>
            </a:fld>
            <a:endParaRPr lang="es-ES"/>
          </a:p>
        </p:txBody>
      </p:sp>
    </p:spTree>
    <p:extLst>
      <p:ext uri="{BB962C8B-B14F-4D97-AF65-F5344CB8AC3E}">
        <p14:creationId xmlns:p14="http://schemas.microsoft.com/office/powerpoint/2010/main" val="21996757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69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9E1EEFB8-CD09-4A39-8AB6-3EB312C4B989}" type="slidenum">
              <a:rPr lang="es-ES" altLang="es-ES_tradnl" smtClean="0"/>
              <a:pPr/>
              <a:t>183</a:t>
            </a:fld>
            <a:endParaRPr lang="es-ES" altLang="es-ES_tradnl" smtClean="0"/>
          </a:p>
        </p:txBody>
      </p:sp>
      <p:sp>
        <p:nvSpPr>
          <p:cNvPr id="1236996" name="Rectangle 2"/>
          <p:cNvSpPr>
            <a:spLocks noGrp="1" noRot="1" noChangeAspect="1" noChangeArrowheads="1" noTextEdit="1"/>
          </p:cNvSpPr>
          <p:nvPr>
            <p:ph type="sldImg"/>
          </p:nvPr>
        </p:nvSpPr>
        <p:spPr>
          <a:xfrm>
            <a:off x="387350" y="687388"/>
            <a:ext cx="6086475" cy="3424237"/>
          </a:xfrm>
          <a:ln/>
        </p:spPr>
      </p:sp>
      <p:sp>
        <p:nvSpPr>
          <p:cNvPr id="1236997"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dirty="0" smtClean="0"/>
          </a:p>
        </p:txBody>
      </p:sp>
      <p:sp>
        <p:nvSpPr>
          <p:cNvPr id="123699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8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0E444C87-B2E8-4F56-8828-883FD5070349}" type="slidenum">
              <a:rPr lang="es-ES" altLang="es-ES_tradnl" smtClean="0"/>
              <a:pPr/>
              <a:t>184</a:t>
            </a:fld>
            <a:endParaRPr lang="es-ES" altLang="es-ES_tradnl" smtClean="0"/>
          </a:p>
        </p:txBody>
      </p:sp>
      <p:sp>
        <p:nvSpPr>
          <p:cNvPr id="1238020" name="Rectangle 2"/>
          <p:cNvSpPr>
            <a:spLocks noGrp="1" noRot="1" noChangeAspect="1" noChangeArrowheads="1" noTextEdit="1"/>
          </p:cNvSpPr>
          <p:nvPr>
            <p:ph type="sldImg"/>
          </p:nvPr>
        </p:nvSpPr>
        <p:spPr>
          <a:xfrm>
            <a:off x="387350" y="687388"/>
            <a:ext cx="6086475" cy="3424237"/>
          </a:xfrm>
          <a:ln/>
        </p:spPr>
      </p:sp>
      <p:sp>
        <p:nvSpPr>
          <p:cNvPr id="123802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3802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39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C495E06C-8586-4558-AB4B-DEBF0649B66A}" type="slidenum">
              <a:rPr lang="es-ES" altLang="es-ES_tradnl" smtClean="0"/>
              <a:pPr/>
              <a:t>185</a:t>
            </a:fld>
            <a:endParaRPr lang="es-ES" altLang="es-ES_tradnl" smtClean="0"/>
          </a:p>
        </p:txBody>
      </p:sp>
      <p:sp>
        <p:nvSpPr>
          <p:cNvPr id="1239044" name="Rectangle 2"/>
          <p:cNvSpPr>
            <a:spLocks noGrp="1" noRot="1" noChangeAspect="1" noChangeArrowheads="1" noTextEdit="1"/>
          </p:cNvSpPr>
          <p:nvPr>
            <p:ph type="sldImg"/>
          </p:nvPr>
        </p:nvSpPr>
        <p:spPr>
          <a:xfrm>
            <a:off x="387350" y="687388"/>
            <a:ext cx="6086475" cy="3424237"/>
          </a:xfrm>
          <a:ln/>
        </p:spPr>
      </p:sp>
      <p:sp>
        <p:nvSpPr>
          <p:cNvPr id="123904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3904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188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27AD8FC-C7EC-4702-9BFC-82F4D5731234}" type="slidenum">
              <a:rPr lang="es-ES" altLang="ca-ES" sz="1300" smtClean="0"/>
              <a:pPr eaLnBrk="1" hangingPunct="1">
                <a:spcBef>
                  <a:spcPct val="0"/>
                </a:spcBef>
              </a:pPr>
              <a:t>26</a:t>
            </a:fld>
            <a:endParaRPr lang="es-ES" altLang="ca-ES" sz="1300"/>
          </a:p>
        </p:txBody>
      </p:sp>
      <p:sp>
        <p:nvSpPr>
          <p:cNvPr id="1018884" name="Rectangle 2"/>
          <p:cNvSpPr>
            <a:spLocks noGrp="1" noRot="1" noChangeAspect="1" noChangeArrowheads="1" noTextEdit="1"/>
          </p:cNvSpPr>
          <p:nvPr>
            <p:ph type="sldImg"/>
          </p:nvPr>
        </p:nvSpPr>
        <p:spPr>
          <a:xfrm>
            <a:off x="381000" y="685800"/>
            <a:ext cx="6096000" cy="3429000"/>
          </a:xfrm>
          <a:ln/>
        </p:spPr>
      </p:sp>
      <p:sp>
        <p:nvSpPr>
          <p:cNvPr id="10188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1888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6078445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0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CEEC62F2-330A-44A6-8D86-2B9329E1CE4A}" type="slidenum">
              <a:rPr lang="es-ES" altLang="es-ES_tradnl" smtClean="0"/>
              <a:pPr/>
              <a:t>186</a:t>
            </a:fld>
            <a:endParaRPr lang="es-ES" altLang="es-ES_tradnl" smtClean="0"/>
          </a:p>
        </p:txBody>
      </p:sp>
      <p:sp>
        <p:nvSpPr>
          <p:cNvPr id="1240068" name="Rectangle 2"/>
          <p:cNvSpPr>
            <a:spLocks noGrp="1" noRot="1" noChangeAspect="1" noChangeArrowheads="1" noTextEdit="1"/>
          </p:cNvSpPr>
          <p:nvPr>
            <p:ph type="sldImg"/>
          </p:nvPr>
        </p:nvSpPr>
        <p:spPr>
          <a:xfrm>
            <a:off x="387350" y="687388"/>
            <a:ext cx="6086475" cy="3424237"/>
          </a:xfrm>
          <a:ln/>
        </p:spPr>
      </p:sp>
      <p:sp>
        <p:nvSpPr>
          <p:cNvPr id="124006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4007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1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B25E31E8-6392-4F83-9F4F-C82D0A2A640D}" type="slidenum">
              <a:rPr lang="es-ES" altLang="es-ES_tradnl" smtClean="0"/>
              <a:pPr/>
              <a:t>187</a:t>
            </a:fld>
            <a:endParaRPr lang="es-ES" altLang="es-ES_tradnl" smtClean="0"/>
          </a:p>
        </p:txBody>
      </p:sp>
      <p:sp>
        <p:nvSpPr>
          <p:cNvPr id="1241092" name="Rectangle 2"/>
          <p:cNvSpPr>
            <a:spLocks noGrp="1" noRot="1" noChangeAspect="1" noChangeArrowheads="1" noTextEdit="1"/>
          </p:cNvSpPr>
          <p:nvPr>
            <p:ph type="sldImg"/>
          </p:nvPr>
        </p:nvSpPr>
        <p:spPr>
          <a:xfrm>
            <a:off x="387350" y="687388"/>
            <a:ext cx="6086475" cy="3424237"/>
          </a:xfrm>
          <a:ln/>
        </p:spPr>
      </p:sp>
      <p:sp>
        <p:nvSpPr>
          <p:cNvPr id="124109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4109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31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5883AB00-8C15-4BC0-B04E-F0DAFCE3A6E5}" type="slidenum">
              <a:rPr lang="es-ES" altLang="es-ES_tradnl" smtClean="0"/>
              <a:pPr/>
              <a:t>188</a:t>
            </a:fld>
            <a:endParaRPr lang="es-ES" altLang="es-ES_tradnl" smtClean="0"/>
          </a:p>
        </p:txBody>
      </p:sp>
      <p:sp>
        <p:nvSpPr>
          <p:cNvPr id="1243140" name="Rectangle 2"/>
          <p:cNvSpPr>
            <a:spLocks noGrp="1" noRot="1" noChangeAspect="1" noChangeArrowheads="1" noTextEdit="1"/>
          </p:cNvSpPr>
          <p:nvPr>
            <p:ph type="sldImg"/>
          </p:nvPr>
        </p:nvSpPr>
        <p:spPr>
          <a:xfrm>
            <a:off x="387350" y="687388"/>
            <a:ext cx="6086475" cy="3424237"/>
          </a:xfrm>
          <a:ln/>
        </p:spPr>
      </p:sp>
      <p:sp>
        <p:nvSpPr>
          <p:cNvPr id="124314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4314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41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985A2D74-7C1A-4222-B2C1-3ABDCF04FA68}" type="slidenum">
              <a:rPr lang="es-ES" altLang="es-ES_tradnl" smtClean="0"/>
              <a:pPr/>
              <a:t>189</a:t>
            </a:fld>
            <a:endParaRPr lang="es-ES" altLang="es-ES_tradnl" smtClean="0"/>
          </a:p>
        </p:txBody>
      </p:sp>
      <p:sp>
        <p:nvSpPr>
          <p:cNvPr id="1244164" name="Rectangle 2"/>
          <p:cNvSpPr>
            <a:spLocks noGrp="1" noRot="1" noChangeAspect="1" noChangeArrowheads="1" noTextEdit="1"/>
          </p:cNvSpPr>
          <p:nvPr>
            <p:ph type="sldImg"/>
          </p:nvPr>
        </p:nvSpPr>
        <p:spPr>
          <a:xfrm>
            <a:off x="387350" y="687388"/>
            <a:ext cx="6086475" cy="3424237"/>
          </a:xfrm>
          <a:ln/>
        </p:spPr>
      </p:sp>
      <p:sp>
        <p:nvSpPr>
          <p:cNvPr id="124416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4416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5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6C731AA7-51F7-4B52-AFAE-49D66C490D68}" type="slidenum">
              <a:rPr lang="es-ES" altLang="es-ES_tradnl" smtClean="0"/>
              <a:pPr/>
              <a:t>190</a:t>
            </a:fld>
            <a:endParaRPr lang="es-ES" altLang="es-ES_tradnl" smtClean="0"/>
          </a:p>
        </p:txBody>
      </p:sp>
      <p:sp>
        <p:nvSpPr>
          <p:cNvPr id="1245188" name="Rectangle 2"/>
          <p:cNvSpPr>
            <a:spLocks noGrp="1" noRot="1" noChangeAspect="1" noChangeArrowheads="1" noTextEdit="1"/>
          </p:cNvSpPr>
          <p:nvPr>
            <p:ph type="sldImg"/>
          </p:nvPr>
        </p:nvSpPr>
        <p:spPr>
          <a:xfrm>
            <a:off x="387350" y="687388"/>
            <a:ext cx="6086475" cy="3424237"/>
          </a:xfrm>
          <a:ln/>
        </p:spPr>
      </p:sp>
      <p:sp>
        <p:nvSpPr>
          <p:cNvPr id="124518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4519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6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BC8F3E91-A61B-4F3A-8A87-D5E05716263F}" type="slidenum">
              <a:rPr lang="es-ES" altLang="es-ES_tradnl" smtClean="0"/>
              <a:pPr/>
              <a:t>191</a:t>
            </a:fld>
            <a:endParaRPr lang="es-ES" altLang="es-ES_tradnl" smtClean="0"/>
          </a:p>
        </p:txBody>
      </p:sp>
      <p:sp>
        <p:nvSpPr>
          <p:cNvPr id="1246212" name="Rectangle 2"/>
          <p:cNvSpPr>
            <a:spLocks noGrp="1" noRot="1" noChangeAspect="1" noChangeArrowheads="1" noTextEdit="1"/>
          </p:cNvSpPr>
          <p:nvPr>
            <p:ph type="sldImg"/>
          </p:nvPr>
        </p:nvSpPr>
        <p:spPr>
          <a:xfrm>
            <a:off x="387350" y="687388"/>
            <a:ext cx="6086475" cy="3424237"/>
          </a:xfrm>
          <a:ln/>
        </p:spPr>
      </p:sp>
      <p:sp>
        <p:nvSpPr>
          <p:cNvPr id="124621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4621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7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4448DA0F-FCD4-446E-AE0D-B69F8A7DD7E1}" type="slidenum">
              <a:rPr lang="es-ES" altLang="es-ES_tradnl" smtClean="0"/>
              <a:pPr/>
              <a:t>192</a:t>
            </a:fld>
            <a:endParaRPr lang="es-ES" altLang="es-ES_tradnl" smtClean="0"/>
          </a:p>
        </p:txBody>
      </p:sp>
      <p:sp>
        <p:nvSpPr>
          <p:cNvPr id="1247236" name="Rectangle 2"/>
          <p:cNvSpPr>
            <a:spLocks noGrp="1" noRot="1" noChangeAspect="1" noChangeArrowheads="1" noTextEdit="1"/>
          </p:cNvSpPr>
          <p:nvPr>
            <p:ph type="sldImg"/>
          </p:nvPr>
        </p:nvSpPr>
        <p:spPr>
          <a:xfrm>
            <a:off x="387350" y="687388"/>
            <a:ext cx="6086475" cy="3424237"/>
          </a:xfrm>
          <a:ln/>
        </p:spPr>
      </p:sp>
      <p:sp>
        <p:nvSpPr>
          <p:cNvPr id="1247237"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4723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82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372E0582-F50A-4D42-BBF1-564ABBC5C332}" type="slidenum">
              <a:rPr lang="es-ES" altLang="es-ES_tradnl" smtClean="0"/>
              <a:pPr/>
              <a:t>193</a:t>
            </a:fld>
            <a:endParaRPr lang="es-ES" altLang="es-ES_tradnl" smtClean="0"/>
          </a:p>
        </p:txBody>
      </p:sp>
      <p:sp>
        <p:nvSpPr>
          <p:cNvPr id="1248260" name="Rectangle 2"/>
          <p:cNvSpPr>
            <a:spLocks noGrp="1" noRot="1" noChangeAspect="1" noChangeArrowheads="1" noTextEdit="1"/>
          </p:cNvSpPr>
          <p:nvPr>
            <p:ph type="sldImg"/>
          </p:nvPr>
        </p:nvSpPr>
        <p:spPr>
          <a:xfrm>
            <a:off x="387350" y="687388"/>
            <a:ext cx="6086475" cy="3424237"/>
          </a:xfrm>
          <a:ln/>
        </p:spPr>
      </p:sp>
      <p:sp>
        <p:nvSpPr>
          <p:cNvPr id="124826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dirty="0" smtClean="0"/>
          </a:p>
        </p:txBody>
      </p:sp>
      <p:sp>
        <p:nvSpPr>
          <p:cNvPr id="124826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49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DD933901-7538-4601-8A89-47865CF468D4}" type="slidenum">
              <a:rPr lang="es-ES" altLang="es-ES_tradnl" smtClean="0"/>
              <a:pPr/>
              <a:t>194</a:t>
            </a:fld>
            <a:endParaRPr lang="es-ES" altLang="es-ES_tradnl" smtClean="0"/>
          </a:p>
        </p:txBody>
      </p:sp>
      <p:sp>
        <p:nvSpPr>
          <p:cNvPr id="1249284" name="Rectangle 2"/>
          <p:cNvSpPr>
            <a:spLocks noGrp="1" noRot="1" noChangeAspect="1" noChangeArrowheads="1" noTextEdit="1"/>
          </p:cNvSpPr>
          <p:nvPr>
            <p:ph type="sldImg"/>
          </p:nvPr>
        </p:nvSpPr>
        <p:spPr>
          <a:xfrm>
            <a:off x="387350" y="687388"/>
            <a:ext cx="6086475" cy="3424237"/>
          </a:xfrm>
          <a:ln/>
        </p:spPr>
      </p:sp>
      <p:sp>
        <p:nvSpPr>
          <p:cNvPr id="124928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4928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50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35185EC9-1112-45F1-8ED2-2DEEEFD12BF6}" type="slidenum">
              <a:rPr lang="es-ES" altLang="es-ES_tradnl" smtClean="0"/>
              <a:pPr/>
              <a:t>195</a:t>
            </a:fld>
            <a:endParaRPr lang="es-ES" altLang="es-ES_tradnl" smtClean="0"/>
          </a:p>
        </p:txBody>
      </p:sp>
      <p:sp>
        <p:nvSpPr>
          <p:cNvPr id="1250308" name="Rectangle 2"/>
          <p:cNvSpPr>
            <a:spLocks noGrp="1" noRot="1" noChangeAspect="1" noChangeArrowheads="1" noTextEdit="1"/>
          </p:cNvSpPr>
          <p:nvPr>
            <p:ph type="sldImg"/>
          </p:nvPr>
        </p:nvSpPr>
        <p:spPr>
          <a:xfrm>
            <a:off x="387350" y="687388"/>
            <a:ext cx="6086475" cy="3424237"/>
          </a:xfrm>
          <a:ln/>
        </p:spPr>
      </p:sp>
      <p:sp>
        <p:nvSpPr>
          <p:cNvPr id="125030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5031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_tradnl" dirty="0"/>
              <a:t>Tarragona, abril de 2015 </a:t>
            </a:r>
            <a:r>
              <a:rPr lang="es-ES_tradnl" dirty="0" err="1"/>
              <a:t>Unitat</a:t>
            </a:r>
            <a:r>
              <a:rPr lang="es-ES_tradnl" dirty="0"/>
              <a:t> de Secretaria </a:t>
            </a:r>
            <a:r>
              <a:rPr lang="es-ES_tradnl" dirty="0" err="1"/>
              <a:t>Intervenció</a:t>
            </a:r>
            <a:r>
              <a:rPr lang="es-ES_tradnl" dirty="0"/>
              <a:t> Municipal </a:t>
            </a:r>
            <a:r>
              <a:rPr lang="es-ES_tradnl" dirty="0" err="1"/>
              <a:t>Servei</a:t>
            </a:r>
            <a:r>
              <a:rPr lang="es-ES_tradnl" dirty="0"/>
              <a:t> </a:t>
            </a:r>
            <a:r>
              <a:rPr lang="es-ES_tradnl" dirty="0" err="1"/>
              <a:t>d’Assistència</a:t>
            </a:r>
            <a:r>
              <a:rPr lang="es-ES_tradnl" dirty="0"/>
              <a:t> Municipal </a:t>
            </a:r>
            <a:r>
              <a:rPr lang="es-ES_tradnl" dirty="0" err="1"/>
              <a:t>Diputació</a:t>
            </a:r>
            <a:r>
              <a:rPr lang="es-ES_tradnl" dirty="0"/>
              <a:t> de Tarragona </a:t>
            </a:r>
          </a:p>
        </p:txBody>
      </p:sp>
      <p:sp>
        <p:nvSpPr>
          <p:cNvPr id="4" name="3 Marcador de fecha"/>
          <p:cNvSpPr>
            <a:spLocks noGrp="1"/>
          </p:cNvSpPr>
          <p:nvPr>
            <p:ph type="dt" idx="10"/>
          </p:nvPr>
        </p:nvSpPr>
        <p:spPr/>
        <p:txBody>
          <a:bodyPr/>
          <a:lstStyle/>
          <a:p>
            <a:pPr>
              <a:defRPr/>
            </a:pPr>
            <a:endParaRPr lang="ca-ES"/>
          </a:p>
        </p:txBody>
      </p:sp>
      <p:sp>
        <p:nvSpPr>
          <p:cNvPr id="5" name="4 Marcador de pie de página"/>
          <p:cNvSpPr>
            <a:spLocks noGrp="1"/>
          </p:cNvSpPr>
          <p:nvPr>
            <p:ph type="ftr" sz="quarter" idx="11"/>
          </p:nvPr>
        </p:nvSpPr>
        <p:spPr/>
        <p:txBody>
          <a:bodyPr/>
          <a:lstStyle/>
          <a:p>
            <a:pPr>
              <a:defRPr/>
            </a:pPr>
            <a:r>
              <a:rPr lang="es-ES"/>
              <a:t>ENS LOCALS: Règim jurídic, organització i funcionament.</a:t>
            </a:r>
          </a:p>
        </p:txBody>
      </p:sp>
      <p:sp>
        <p:nvSpPr>
          <p:cNvPr id="6" name="5 Marcador de número de diapositiva"/>
          <p:cNvSpPr>
            <a:spLocks noGrp="1"/>
          </p:cNvSpPr>
          <p:nvPr>
            <p:ph type="sldNum" sz="quarter" idx="12"/>
          </p:nvPr>
        </p:nvSpPr>
        <p:spPr/>
        <p:txBody>
          <a:bodyPr/>
          <a:lstStyle/>
          <a:p>
            <a:pPr>
              <a:defRPr/>
            </a:pPr>
            <a:fld id="{EE63EDD6-6052-468F-B5F5-07A3C20596A6}" type="slidenum">
              <a:rPr lang="es-ES" smtClean="0"/>
              <a:pPr>
                <a:defRPr/>
              </a:pPr>
              <a:t>27</a:t>
            </a:fld>
            <a:endParaRPr lang="es-ES"/>
          </a:p>
        </p:txBody>
      </p:sp>
    </p:spTree>
    <p:extLst>
      <p:ext uri="{BB962C8B-B14F-4D97-AF65-F5344CB8AC3E}">
        <p14:creationId xmlns:p14="http://schemas.microsoft.com/office/powerpoint/2010/main" val="35432955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51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F2168C78-1402-4F5A-8E8E-0ED9EEFE1B66}" type="slidenum">
              <a:rPr lang="es-ES" altLang="es-ES_tradnl" smtClean="0"/>
              <a:pPr/>
              <a:t>196</a:t>
            </a:fld>
            <a:endParaRPr lang="es-ES" altLang="es-ES_tradnl" smtClean="0"/>
          </a:p>
        </p:txBody>
      </p:sp>
      <p:sp>
        <p:nvSpPr>
          <p:cNvPr id="1251332" name="Rectangle 2"/>
          <p:cNvSpPr>
            <a:spLocks noGrp="1" noRot="1" noChangeAspect="1" noChangeArrowheads="1" noTextEdit="1"/>
          </p:cNvSpPr>
          <p:nvPr>
            <p:ph type="sldImg"/>
          </p:nvPr>
        </p:nvSpPr>
        <p:spPr>
          <a:xfrm>
            <a:off x="387350" y="687388"/>
            <a:ext cx="6086475" cy="3424237"/>
          </a:xfrm>
          <a:ln/>
        </p:spPr>
      </p:sp>
      <p:sp>
        <p:nvSpPr>
          <p:cNvPr id="125133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5133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52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DC8165E4-88FA-478B-8AC2-8559A7652519}" type="slidenum">
              <a:rPr lang="es-ES" altLang="es-ES_tradnl" smtClean="0"/>
              <a:pPr/>
              <a:t>201</a:t>
            </a:fld>
            <a:endParaRPr lang="es-ES" altLang="es-ES_tradnl" smtClean="0"/>
          </a:p>
        </p:txBody>
      </p:sp>
      <p:sp>
        <p:nvSpPr>
          <p:cNvPr id="1252356" name="Rectangle 2"/>
          <p:cNvSpPr>
            <a:spLocks noGrp="1" noRot="1" noChangeAspect="1" noChangeArrowheads="1" noTextEdit="1"/>
          </p:cNvSpPr>
          <p:nvPr>
            <p:ph type="sldImg"/>
          </p:nvPr>
        </p:nvSpPr>
        <p:spPr>
          <a:xfrm>
            <a:off x="387350" y="687388"/>
            <a:ext cx="6086475" cy="3424237"/>
          </a:xfrm>
          <a:ln/>
        </p:spPr>
      </p:sp>
      <p:sp>
        <p:nvSpPr>
          <p:cNvPr id="1252357"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5235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533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1A063D19-FEDE-4D9D-B82A-598459EC81F5}" type="slidenum">
              <a:rPr lang="es-ES" altLang="es-ES_tradnl" smtClean="0"/>
              <a:pPr/>
              <a:t>202</a:t>
            </a:fld>
            <a:endParaRPr lang="es-ES" altLang="es-ES_tradnl" smtClean="0"/>
          </a:p>
        </p:txBody>
      </p:sp>
      <p:sp>
        <p:nvSpPr>
          <p:cNvPr id="1253380" name="Rectangle 2"/>
          <p:cNvSpPr>
            <a:spLocks noGrp="1" noRot="1" noChangeAspect="1" noChangeArrowheads="1" noTextEdit="1"/>
          </p:cNvSpPr>
          <p:nvPr>
            <p:ph type="sldImg"/>
          </p:nvPr>
        </p:nvSpPr>
        <p:spPr>
          <a:xfrm>
            <a:off x="387350" y="687388"/>
            <a:ext cx="6086475" cy="3424237"/>
          </a:xfrm>
          <a:ln/>
        </p:spPr>
      </p:sp>
      <p:sp>
        <p:nvSpPr>
          <p:cNvPr id="125338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5338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Contenidor d'imatge de diapositiva 1"/>
          <p:cNvSpPr>
            <a:spLocks noGrp="1" noRot="1" noChangeAspect="1" noTextEdit="1"/>
          </p:cNvSpPr>
          <p:nvPr>
            <p:ph type="sldImg"/>
          </p:nvPr>
        </p:nvSpPr>
        <p:spPr>
          <a:xfrm>
            <a:off x="381000" y="685800"/>
            <a:ext cx="6096000" cy="3429000"/>
          </a:xfrm>
          <a:ln/>
        </p:spPr>
      </p:sp>
      <p:sp>
        <p:nvSpPr>
          <p:cNvPr id="3" name="Contenidor de notes 2"/>
          <p:cNvSpPr>
            <a:spLocks noGrp="1"/>
          </p:cNvSpPr>
          <p:nvPr>
            <p:ph type="body" idx="1"/>
          </p:nvPr>
        </p:nvSpPr>
        <p:spPr/>
        <p:txBody>
          <a:bodyPr>
            <a:normAutofit fontScale="55000" lnSpcReduction="20000"/>
          </a:bodyPr>
          <a:lstStyle/>
          <a:p>
            <a:pPr>
              <a:defRPr/>
            </a:pPr>
            <a:r>
              <a:rPr lang="ca-ES" dirty="0" smtClean="0"/>
              <a:t>Assistència de l'interventor als plens</a:t>
            </a:r>
            <a:br>
              <a:rPr lang="ca-ES" dirty="0" smtClean="0"/>
            </a:br>
            <a:r>
              <a:rPr lang="ca-ES" dirty="0" smtClean="0"/>
              <a:t/>
            </a:r>
            <a:br>
              <a:rPr lang="ca-ES" dirty="0" smtClean="0"/>
            </a:br>
            <a:r>
              <a:rPr lang="ca-ES" dirty="0" smtClean="0"/>
              <a:t>El Consultor dels Ajuntaments i dels Jutjats, N º 14, Secció Consultes, Quinzena del 30 juliol al 14 </a:t>
            </a:r>
            <a:r>
              <a:rPr lang="ca-ES" dirty="0" err="1" smtClean="0"/>
              <a:t>Ago</a:t>
            </a:r>
            <a:r>
              <a:rPr lang="ca-ES" dirty="0" smtClean="0"/>
              <a:t> 2010, </a:t>
            </a:r>
            <a:r>
              <a:rPr lang="ca-ES" dirty="0" err="1" smtClean="0"/>
              <a:t>Ref</a:t>
            </a:r>
            <a:r>
              <a:rPr lang="ca-ES" dirty="0" smtClean="0"/>
              <a:t> 2169/2010, pàg. 2169, tom 2, </a:t>
            </a:r>
            <a:br>
              <a:rPr lang="ca-ES" dirty="0" smtClean="0"/>
            </a:br>
            <a:r>
              <a:rPr lang="ca-ES" dirty="0" smtClean="0"/>
              <a:t>Normativa aplicada</a:t>
            </a:r>
            <a:br>
              <a:rPr lang="ca-ES" dirty="0" smtClean="0"/>
            </a:br>
            <a:r>
              <a:rPr lang="ca-ES" dirty="0" smtClean="0"/>
              <a:t>Antecedents. -</a:t>
            </a:r>
            <a:br>
              <a:rPr lang="ca-ES" dirty="0" smtClean="0"/>
            </a:br>
            <a:r>
              <a:rPr lang="ca-ES" dirty="0" smtClean="0"/>
              <a:t>L'Ajuntament ha aprovat el pressupost sense que l'Interventor hagi assistit ni a la Comissió informativa corresponent ni a la sessió plenària en què es va aprovar. Pot invocar la nul · </a:t>
            </a:r>
            <a:r>
              <a:rPr lang="ca-ES" dirty="0" err="1" smtClean="0"/>
              <a:t>litat</a:t>
            </a:r>
            <a:r>
              <a:rPr lang="ca-ES" dirty="0" smtClean="0"/>
              <a:t> del pressupost?</a:t>
            </a:r>
            <a:br>
              <a:rPr lang="ca-ES" dirty="0" smtClean="0"/>
            </a:br>
            <a:r>
              <a:rPr lang="ca-ES" dirty="0" smtClean="0"/>
              <a:t>Contestació. -</a:t>
            </a:r>
            <a:br>
              <a:rPr lang="ca-ES" dirty="0" smtClean="0"/>
            </a:br>
            <a:r>
              <a:rPr lang="ca-ES" dirty="0" smtClean="0"/>
              <a:t>En la legislació actual no existeix cap </a:t>
            </a:r>
            <a:r>
              <a:rPr lang="ca-ES" dirty="0" err="1" smtClean="0"/>
              <a:t>precepte-excepte</a:t>
            </a:r>
            <a:r>
              <a:rPr lang="ca-ES" dirty="0" smtClean="0"/>
              <a:t> en l'art. 137 del Reglament d'Organització, Funcionament i Règim Jurídic de les Entitats Locals (ROF), aprovat per Reial Decret 2568/1986, de 28 de novembre (LA LLEI 2574/1986) (BOE de 22 de desembre), que sembla una relliscada en pel fet de l'existència d'una Comissió Informativa amb la denominació «d'Hisenda» - que estableixi expressament el dret o l'obligació de l'assistència de l'interventor a les sessions. Si bé, indirectament, d'alguns preceptes es pugui deduir que sí que és necessària.</a:t>
            </a:r>
            <a:br>
              <a:rPr lang="ca-ES" dirty="0" smtClean="0"/>
            </a:br>
            <a:r>
              <a:rPr lang="ca-ES" dirty="0" smtClean="0"/>
              <a:t>Així es dedueix de l'art. 109.1.f) </a:t>
            </a:r>
            <a:r>
              <a:rPr lang="ca-ES" dirty="0" err="1" smtClean="0"/>
              <a:t>ROF</a:t>
            </a:r>
            <a:r>
              <a:rPr lang="ca-ES" dirty="0" smtClean="0"/>
              <a:t>, que estableix que en l'acta es ressenyarà la presència de l'interventor, del 92.2 del mateix cos legal, en tractar l'ajornament de qüestions no incloses en l'ordre del dia per falta d'informe preceptiu de l'interventor, «si no pogués emetre en l'acte », o del 94.3 </a:t>
            </a:r>
            <a:r>
              <a:rPr lang="ca-ES" dirty="0" err="1" smtClean="0"/>
              <a:t>ROF</a:t>
            </a:r>
            <a:r>
              <a:rPr lang="ca-ES" dirty="0" smtClean="0"/>
              <a:t>, que es refereix a la possibilitat que els funcionaris responsables de la Secretaria i de la Intervenció intervinguin durant el desenvolupament de la sessió, el que pressuposa que, almenys en les sessions del Ple , l'assistència de l'interventor és obligada, i el mateix cal dir respecte de la Junta de Govern (el funcionament es remet a les regles del Ple), i fins i tot respecte de les comissions informatives, si bé en aquestes, com possiblement en la Junta de Govern, la seva presència tingui la cobertura en els arts. 113.3 i 137 del </a:t>
            </a:r>
            <a:r>
              <a:rPr lang="ca-ES" dirty="0" err="1" smtClean="0"/>
              <a:t>ROF</a:t>
            </a:r>
            <a:r>
              <a:rPr lang="ca-ES" dirty="0" smtClean="0"/>
              <a:t>, respecte als requeriments de presència que pot fer el president al personal al servei de la Corporació.</a:t>
            </a:r>
            <a:br>
              <a:rPr lang="ca-ES" dirty="0" smtClean="0"/>
            </a:br>
            <a:r>
              <a:rPr lang="ca-ES" dirty="0" smtClean="0"/>
              <a:t>Tot i que ni en la Llei 7/1985, de 2 d'abril (LA LLEI 847/1985) (BOE del 3), reguladora de les bases del règim local (LRBRL (LA LLEI 847/1985)), ni en el Text Refós de règim local (TRRL), aprovat per Reial Decret Legislatiu 781/1986, de 18 d'abril (LA LLEI 968/1986) (BOE del 22), hi ha cap precepte que es refereixi a l'assistència de l'interventor a la sessió, entendre'ns que serà necessària, d'acord amb les disposicions abans esmentades, i per motius de coherència amb el que estableix la disposició addicional segona 1.2.b de la Llei 7/2007, de 12 d'abril (LA LLEI 3631/2007) (BOE de 13) , de l'Estatut Bàsic de l'Empleat Públic (EBEP (LA LLEI 3631/2007)), que considera funció pública necessària en totes les corporacions locals la de control i fiscalització interna de la gestió </a:t>
            </a:r>
            <a:r>
              <a:rPr lang="ca-ES" dirty="0" err="1" smtClean="0"/>
              <a:t>economicofinancera</a:t>
            </a:r>
            <a:r>
              <a:rPr lang="ca-ES" dirty="0" smtClean="0"/>
              <a:t> i pressupostària i de la comptabilitat. I malament pot exercir aquesta funció sense assistir a les sessions el funcionari encarregat de la mateixa.</a:t>
            </a:r>
            <a:br>
              <a:rPr lang="ca-ES" dirty="0" smtClean="0"/>
            </a:br>
            <a:r>
              <a:rPr lang="ca-ES" dirty="0" smtClean="0"/>
              <a:t>De tot això es desprèn que, per al lògic bon desenvolupament de les sessions, es requereix la presència de l'interventor.</a:t>
            </a:r>
            <a:br>
              <a:rPr lang="ca-ES" dirty="0" smtClean="0"/>
            </a:br>
            <a:r>
              <a:rPr lang="ca-ES" dirty="0" smtClean="0"/>
              <a:t>No obstant això, si bé l'assistència d'aquest funcionari és obligatòria, la seva inassistència no produirà efecte jurídic, pel que fa a la validesa dels acords, contràriament al que passa amb el president i el secretari.</a:t>
            </a:r>
            <a:br>
              <a:rPr lang="ca-ES" dirty="0" smtClean="0"/>
            </a:br>
            <a:r>
              <a:rPr lang="ca-ES" dirty="0" smtClean="0"/>
              <a:t>Per tant, no considerem que els acords sobre el Pressupost, Ordenances i compte general puguin ser considerats nuls o anul · </a:t>
            </a:r>
            <a:r>
              <a:rPr lang="ca-ES" dirty="0" err="1" smtClean="0"/>
              <a:t>lables</a:t>
            </a:r>
            <a:r>
              <a:rPr lang="ca-ES" dirty="0" smtClean="0"/>
              <a:t> pel sol fet de l'absència de la persona que exerceix la Intervenció municipal en les sessions plenàries, ni tan sols en les comissions informatives.</a:t>
            </a:r>
            <a:br>
              <a:rPr lang="ca-ES" dirty="0" smtClean="0"/>
            </a:br>
            <a:r>
              <a:rPr lang="ca-ES" dirty="0" smtClean="0"/>
              <a:t>Mai es pot predir com van a fallar els tribunals de justícia, però, si els expedients contenen els documents exigits per la legislació reguladora de les hisendes locals, i es tramiten en la forma continguda en aquesta normativa, no considerem com a causa de nul · </a:t>
            </a:r>
            <a:r>
              <a:rPr lang="ca-ES" dirty="0" err="1" smtClean="0"/>
              <a:t>litat</a:t>
            </a:r>
            <a:r>
              <a:rPr lang="ca-ES" dirty="0" smtClean="0"/>
              <a:t> de l'acord la no presència de l'interventor en el Ple.</a:t>
            </a:r>
          </a:p>
          <a:p>
            <a:pPr>
              <a:defRPr/>
            </a:pPr>
            <a:r>
              <a:rPr lang="ca-ES" dirty="0" smtClean="0"/>
              <a:t>Desfés les edicions</a:t>
            </a:r>
          </a:p>
          <a:p>
            <a:pPr>
              <a:defRPr/>
            </a:pPr>
            <a:r>
              <a:rPr lang="ca-ES" dirty="0" smtClean="0"/>
              <a:t> </a:t>
            </a:r>
          </a:p>
          <a:p>
            <a:pPr>
              <a:defRPr/>
            </a:pPr>
            <a:r>
              <a:rPr lang="ca-ES" dirty="0" smtClean="0"/>
              <a:t>Nou! Feu clic a les paraules que hi ha més amunt per editar i per veure traduccions alternatives. </a:t>
            </a:r>
            <a:r>
              <a:rPr lang="ca-ES" dirty="0" smtClean="0">
                <a:hlinkClick r:id="rId3" action="ppaction://hlinkfile"/>
              </a:rPr>
              <a:t>Omet</a:t>
            </a:r>
            <a:endParaRPr lang="ca-ES" dirty="0" smtClean="0"/>
          </a:p>
          <a:p>
            <a:pPr>
              <a:defRPr/>
            </a:pPr>
            <a:r>
              <a:rPr lang="ca-ES" dirty="0" smtClean="0"/>
              <a:t>traduït automàticament per Google</a:t>
            </a:r>
          </a:p>
          <a:p>
            <a:pPr>
              <a:defRPr/>
            </a:pPr>
            <a:r>
              <a:rPr lang="ca-ES" b="1" dirty="0" smtClean="0"/>
              <a:t>Diccionari</a:t>
            </a:r>
          </a:p>
          <a:p>
            <a:pPr>
              <a:defRPr/>
            </a:pPr>
            <a:r>
              <a:rPr lang="ca-ES" dirty="0" smtClean="0"/>
              <a:t>Traductor de Google per a empreses:</a:t>
            </a:r>
            <a:r>
              <a:rPr lang="ca-ES" dirty="0" err="1" smtClean="0">
                <a:hlinkClick r:id="rId4"/>
              </a:rPr>
              <a:t>Translator</a:t>
            </a:r>
            <a:r>
              <a:rPr lang="ca-ES" dirty="0" smtClean="0">
                <a:hlinkClick r:id="rId4"/>
              </a:rPr>
              <a:t> </a:t>
            </a:r>
            <a:r>
              <a:rPr lang="ca-ES" dirty="0" err="1" smtClean="0">
                <a:hlinkClick r:id="rId4"/>
              </a:rPr>
              <a:t>Toolkit</a:t>
            </a:r>
            <a:r>
              <a:rPr lang="ca-ES" dirty="0" err="1" smtClean="0">
                <a:hlinkClick r:id="rId3"/>
              </a:rPr>
              <a:t>Traductor</a:t>
            </a:r>
            <a:r>
              <a:rPr lang="ca-ES" dirty="0" smtClean="0">
                <a:hlinkClick r:id="rId3"/>
              </a:rPr>
              <a:t> de llocs </a:t>
            </a:r>
            <a:r>
              <a:rPr lang="ca-ES" dirty="0" err="1" smtClean="0">
                <a:hlinkClick r:id="rId3"/>
              </a:rPr>
              <a:t>web</a:t>
            </a:r>
            <a:r>
              <a:rPr lang="ca-ES" dirty="0" err="1" smtClean="0">
                <a:hlinkClick r:id="rId5"/>
              </a:rPr>
              <a:t>Global</a:t>
            </a:r>
            <a:r>
              <a:rPr lang="ca-ES" dirty="0" smtClean="0">
                <a:hlinkClick r:id="rId5"/>
              </a:rPr>
              <a:t> </a:t>
            </a:r>
            <a:r>
              <a:rPr lang="ca-ES" dirty="0" err="1" smtClean="0">
                <a:hlinkClick r:id="rId5"/>
              </a:rPr>
              <a:t>Market</a:t>
            </a:r>
            <a:r>
              <a:rPr lang="ca-ES" dirty="0" smtClean="0">
                <a:hlinkClick r:id="rId5"/>
              </a:rPr>
              <a:t> </a:t>
            </a:r>
            <a:r>
              <a:rPr lang="ca-ES" dirty="0" err="1" smtClean="0">
                <a:hlinkClick r:id="rId5"/>
              </a:rPr>
              <a:t>Finder</a:t>
            </a:r>
            <a:endParaRPr lang="ca-ES" dirty="0" smtClean="0"/>
          </a:p>
          <a:p>
            <a:pPr>
              <a:defRPr/>
            </a:pPr>
            <a:r>
              <a:rPr lang="ca-ES" dirty="0" smtClean="0">
                <a:hlinkClick r:id="rId6"/>
              </a:rPr>
              <a:t>Desactiva la traducció </a:t>
            </a:r>
            <a:r>
              <a:rPr lang="ca-ES" dirty="0" err="1" smtClean="0">
                <a:hlinkClick r:id="rId6"/>
              </a:rPr>
              <a:t>instantània</a:t>
            </a:r>
            <a:r>
              <a:rPr lang="ca-ES" dirty="0" err="1" smtClean="0">
                <a:hlinkClick r:id="rId7"/>
              </a:rPr>
              <a:t>Quant</a:t>
            </a:r>
            <a:r>
              <a:rPr lang="ca-ES" dirty="0" smtClean="0">
                <a:hlinkClick r:id="rId7"/>
              </a:rPr>
              <a:t> al Traductor de </a:t>
            </a:r>
            <a:r>
              <a:rPr lang="ca-ES" dirty="0" err="1" smtClean="0">
                <a:hlinkClick r:id="rId7"/>
              </a:rPr>
              <a:t>Google</a:t>
            </a:r>
            <a:r>
              <a:rPr lang="ca-ES" dirty="0" err="1" smtClean="0">
                <a:hlinkClick r:id="rId8"/>
              </a:rPr>
              <a:t>Mòbil</a:t>
            </a:r>
            <a:r>
              <a:rPr lang="ca-ES" dirty="0" err="1" smtClean="0">
                <a:hlinkClick r:id="rId9"/>
              </a:rPr>
              <a:t>Privadesa</a:t>
            </a:r>
            <a:r>
              <a:rPr lang="ca-ES" dirty="0" err="1" smtClean="0">
                <a:hlinkClick r:id="rId10"/>
              </a:rPr>
              <a:t>Ajuda</a:t>
            </a:r>
            <a:r>
              <a:rPr lang="ca-ES" dirty="0" err="1" smtClean="0"/>
              <a:t>Envia</a:t>
            </a:r>
            <a:r>
              <a:rPr lang="ca-ES" dirty="0" smtClean="0"/>
              <a:t> comentaris</a:t>
            </a:r>
          </a:p>
          <a:p>
            <a:pPr>
              <a:defRPr/>
            </a:pPr>
            <a:r>
              <a:rPr lang="ca-ES" dirty="0" smtClean="0"/>
              <a:t>Feu clic per editar i per veure traduccions alternatives</a:t>
            </a:r>
          </a:p>
          <a:p>
            <a:pPr>
              <a:defRPr/>
            </a:pPr>
            <a:r>
              <a:rPr lang="ca-ES" dirty="0" smtClean="0"/>
              <a:t>Arrossegueu amb la tecla de majúscules per reordenar.</a:t>
            </a:r>
          </a:p>
          <a:p>
            <a:pPr>
              <a:defRPr/>
            </a:pPr>
            <a:endParaRPr lang="es-ES" dirty="0"/>
          </a:p>
        </p:txBody>
      </p:sp>
      <p:sp>
        <p:nvSpPr>
          <p:cNvPr id="1255428" name="Contenidor de data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
        <p:nvSpPr>
          <p:cNvPr id="1255429" name="Contenidor de peu de pà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55430" name="Contenidor de número de diapositiva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C4F7A240-36ED-4D8D-AFBC-BAF47D66F967}" type="slidenum">
              <a:rPr lang="es-ES" altLang="es-ES_tradnl" smtClean="0"/>
              <a:pPr/>
              <a:t>206</a:t>
            </a:fld>
            <a:endParaRPr lang="es-ES" altLang="es-ES_tradnl"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C73A65B-00C0-4D78-9B13-A915601C3BA7}" type="slidenum">
              <a:rPr lang="ca-ES" smtClean="0"/>
              <a:t>214</a:t>
            </a:fld>
            <a:endParaRPr lang="ca-ES"/>
          </a:p>
        </p:txBody>
      </p:sp>
    </p:spTree>
    <p:extLst>
      <p:ext uri="{BB962C8B-B14F-4D97-AF65-F5344CB8AC3E}">
        <p14:creationId xmlns:p14="http://schemas.microsoft.com/office/powerpoint/2010/main" val="169602193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1 Marcador de imagen de diapositiva"/>
          <p:cNvSpPr>
            <a:spLocks noGrp="1" noRot="1" noChangeAspect="1" noTextEdit="1"/>
          </p:cNvSpPr>
          <p:nvPr>
            <p:ph type="sldImg"/>
          </p:nvPr>
        </p:nvSpPr>
        <p:spPr>
          <a:xfrm>
            <a:off x="381000" y="685800"/>
            <a:ext cx="6096000" cy="3429000"/>
          </a:xfrm>
          <a:ln/>
        </p:spPr>
      </p:sp>
      <p:sp>
        <p:nvSpPr>
          <p:cNvPr id="12574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_tradnl" b="1" dirty="0" smtClean="0"/>
              <a:t>Redacción de El Consultor de los Ayuntamientos</a:t>
            </a:r>
            <a:endParaRPr lang="es-ES" altLang="es-ES_tradnl" dirty="0" smtClean="0"/>
          </a:p>
          <a:p>
            <a:r>
              <a:rPr lang="es-ES" altLang="es-ES_tradnl" b="1" dirty="0" smtClean="0"/>
              <a:t>El Consultor de los Ayuntamientos y de los Juzgados, Nº 21, Sección Consultas, Quincena del 15 al 29 Nov. 2011, Ref. 2476/2011, pág. 2476, tomo 2, Editorial LA LEY</a:t>
            </a:r>
            <a:endParaRPr lang="es-ES" altLang="es-ES_tradnl" dirty="0" smtClean="0"/>
          </a:p>
          <a:p>
            <a:r>
              <a:rPr lang="es-ES" altLang="es-ES_tradnl" b="1" dirty="0" smtClean="0"/>
              <a:t>LA LEY 1305/2011</a:t>
            </a:r>
            <a:endParaRPr lang="es-ES" altLang="es-ES_tradnl" dirty="0" smtClean="0"/>
          </a:p>
          <a:p>
            <a:r>
              <a:rPr lang="es-ES" altLang="es-ES_tradnl" dirty="0" smtClean="0"/>
              <a:t>Normativa aplicada </a:t>
            </a:r>
          </a:p>
          <a:p>
            <a:r>
              <a:rPr lang="es-ES" altLang="es-ES_tradnl" i="1" dirty="0" smtClean="0"/>
              <a:t>RD 2568/1986 de 28 Nov. (</a:t>
            </a:r>
            <a:r>
              <a:rPr lang="es-ES" altLang="es-ES_tradnl" i="1" dirty="0" err="1" smtClean="0"/>
              <a:t>Regl</a:t>
            </a:r>
            <a:r>
              <a:rPr lang="es-ES" altLang="es-ES_tradnl" i="1" dirty="0" smtClean="0"/>
              <a:t>. de organización, funcionamiento y régimen jurídico de las entidades locales) </a:t>
            </a:r>
            <a:r>
              <a:rPr lang="es-ES" altLang="es-ES_tradnl" dirty="0" smtClean="0"/>
              <a:t>art. 94</a:t>
            </a:r>
          </a:p>
          <a:p>
            <a:r>
              <a:rPr lang="es-ES" altLang="es-ES_tradnl" b="1" i="1" dirty="0" smtClean="0"/>
              <a:t>Antecedentes.— </a:t>
            </a:r>
            <a:endParaRPr lang="es-ES" altLang="es-ES_tradnl" dirty="0" smtClean="0"/>
          </a:p>
          <a:p>
            <a:r>
              <a:rPr lang="es-ES" altLang="es-ES_tradnl" i="1" dirty="0" smtClean="0"/>
              <a:t>¿Puede el Alcalde denegar la palabra, en las sesiones plenarias, a los concejales que no ostenten la condición de portavoz?</a:t>
            </a:r>
            <a:endParaRPr lang="es-ES" altLang="es-ES_tradnl" dirty="0" smtClean="0"/>
          </a:p>
          <a:p>
            <a:r>
              <a:rPr lang="es-ES" altLang="es-ES_tradnl" b="1" dirty="0" smtClean="0"/>
              <a:t>Contestación.— </a:t>
            </a:r>
            <a:endParaRPr lang="es-ES" altLang="es-ES_tradnl" dirty="0" smtClean="0"/>
          </a:p>
          <a:p>
            <a:r>
              <a:rPr lang="es-ES" altLang="es-ES_tradnl" dirty="0" smtClean="0"/>
              <a:t>Tal y como dispone el art. 24 del Reglamento de Organización, Funcionamiento y Régimen Jurídico de las Entidades Locales (ROF), aprobado por Real Decreto 2568/1986, de 28 de noviembre (LA LEY 2574/1986) (BOE de 22 de diciembre), los grupos políticos se constituirán mediante escrito dirigido al Presidente y suscrito por todos sus integrantes, que se presentará en la Secretaría general de la Corporación dentro de los cinco días hábiles siguientes a la constitución de la Corporación. En el mismo escrito de constitución —sigue diciendo— se hará constar la designación de Portavoz del grupo, pudiendo designarse también suplentes.</a:t>
            </a:r>
          </a:p>
          <a:p>
            <a:r>
              <a:rPr lang="es-ES" altLang="es-ES_tradnl" dirty="0" smtClean="0"/>
              <a:t>El portavoz es la persona encargada por un colectivo de expresar de forma oficial la opinión, parecer, voluntad, etc., del grupo que le ha confiado tal función; es decir, el que habla en nombre de otro llevando su voz, aunque ese otro sea un colectivo de personas.</a:t>
            </a:r>
          </a:p>
          <a:p>
            <a:r>
              <a:rPr lang="es-ES" altLang="es-ES_tradnl" dirty="0" smtClean="0"/>
              <a:t>El hecho de que los concejales, para su actuación corporativa, hayan de constituirse en Grupos Políticos o municipales y como componentes de tales Grupos hayan de designar un portavoz encargado de las funciones antes señaladas, no quiere decir que su intervención en los debates esté sujeta al requisito de que siempre tengan que hacerlo a través del portavoz, o su suplente, del Grupo; sino que pueden intervenir en los debates directamente, bien sea para exponer su punto de vista personal sobre el asunto que se debate, bien el de su Grupo. Pues, conforme a la regulación que se contiene en el art. 94 ROF, no se deduce que siempre hayan de pronunciarse o intervenir por medio del portavoz. Efectivamente, según este precepto, si se promueve debate, las intervenciones serán ordenadas por el Alcalde o Presidente conforme a las siguientes reglas:</a:t>
            </a:r>
          </a:p>
          <a:p>
            <a:r>
              <a:rPr lang="es-ES" altLang="es-ES_tradnl" b="1" dirty="0" smtClean="0"/>
              <a:t>a.</a:t>
            </a:r>
            <a:r>
              <a:rPr lang="es-ES" altLang="es-ES_tradnl" dirty="0" smtClean="0"/>
              <a:t> Sólo podrá hacerse uso de la palabra previa autorización del Alcalde o Presidente. </a:t>
            </a:r>
          </a:p>
          <a:p>
            <a:r>
              <a:rPr lang="es-ES" altLang="es-ES_tradnl" b="1" dirty="0" smtClean="0"/>
              <a:t>b.</a:t>
            </a:r>
            <a:r>
              <a:rPr lang="es-ES" altLang="es-ES_tradnl" dirty="0" smtClean="0"/>
              <a:t> El debate se iniciará con una exposición y justificación de la propuesta, a cargo de algún miembro de la Comisión informativa que la hubiera dictaminado o, en los demás casos, de alguno de los miembros de la Corporación que suscriban la proposición o moción, en nombre propio o del colectivo u órgano municipal proponente de la misma. </a:t>
            </a:r>
          </a:p>
          <a:p>
            <a:r>
              <a:rPr lang="es-ES" altLang="es-ES_tradnl" b="1" dirty="0" smtClean="0"/>
              <a:t>c.</a:t>
            </a:r>
            <a:r>
              <a:rPr lang="es-ES" altLang="es-ES_tradnl" dirty="0" smtClean="0"/>
              <a:t> A continuación, los diversos grupos consumirán un primer turno. El Alcalde o Presidente velará para que todas las intervenciones tengan una duración igual. </a:t>
            </a:r>
          </a:p>
          <a:p>
            <a:r>
              <a:rPr lang="es-ES" altLang="es-ES_tradnl" b="1" dirty="0" smtClean="0"/>
              <a:t>d.</a:t>
            </a:r>
            <a:r>
              <a:rPr lang="es-ES" altLang="es-ES_tradnl" dirty="0" smtClean="0"/>
              <a:t> Quien se considere aludido por una intervención podrá solicitar del Alcalde o Presidente que se conceda un turno por alusiones, que será breve y conciso. </a:t>
            </a:r>
          </a:p>
          <a:p>
            <a:r>
              <a:rPr lang="es-ES" altLang="es-ES_tradnl" b="1" dirty="0" smtClean="0"/>
              <a:t>e.</a:t>
            </a:r>
            <a:r>
              <a:rPr lang="es-ES" altLang="es-ES_tradnl" dirty="0" smtClean="0"/>
              <a:t> Si lo solicitara algún grupo, se procederá a un segundo turno. Consumido éste, el Alcalde o Presidente puede dar por terminada la discusión que se cerrará con una intervención del ponente en la que brevemente ratificará o modificará su propuesta. </a:t>
            </a:r>
          </a:p>
          <a:p>
            <a:r>
              <a:rPr lang="es-ES" altLang="es-ES_tradnl" b="1" dirty="0" smtClean="0"/>
              <a:t>f.</a:t>
            </a:r>
            <a:r>
              <a:rPr lang="es-ES" altLang="es-ES_tradnl" dirty="0" smtClean="0"/>
              <a:t> No se admitirán otras interrupciones que las del Presidente para llamar al orden o a la cuestión debatida. </a:t>
            </a:r>
          </a:p>
          <a:p>
            <a:r>
              <a:rPr lang="es-ES" altLang="es-ES_tradnl" dirty="0" smtClean="0"/>
              <a:t>Dice el número 2 de este precepto que los miembros de la Corporación podrán, en cualquier momento del debate, pedir la palabra para plantear una cuestión de orden; invocando al efecto la norma cuya aplicación reclama. El Presidente resolverá lo que proceda. Sin que por este motivo se entable debate alguno.</a:t>
            </a:r>
          </a:p>
          <a:p>
            <a:r>
              <a:rPr lang="es-ES" altLang="es-ES_tradnl" dirty="0" smtClean="0"/>
              <a:t>Como podemos apreciar, y así lo hemos destacado al transcribir el precepto, no tiene que ser el portavoz nombrado por el grupo el que hable siempre, aunque será lo normal. </a:t>
            </a:r>
          </a:p>
          <a:p>
            <a:r>
              <a:rPr lang="es-ES" altLang="es-ES_tradnl" dirty="0" smtClean="0"/>
              <a:t>Evidentemente, si el tiempo de intervención de los diferentes Grupos Políticos está predeterminado en las reglas del debate, es claro que la intervención aislada y personal de uno de los miembros puede restarle tiempo a quien ha de exponer el parecer del Grupo. Pero esto es cuestión de disciplina interna del Grupo. Si el Alcalde concede la palabra a un concejal que la solicita, puede hablar aunque no lo haga en representación de sus compañeros de Grupo; quienes, a su vez, pueden encomendarle a un miembro distinto del portavoz que defienda la postura colectiva. En definitiva, tienen razón quienes pretenden intervenir en las sesiones sin ser portavoz de su Grupo.</a:t>
            </a:r>
          </a:p>
          <a:p>
            <a:r>
              <a:rPr lang="es-ES" altLang="es-ES_tradnl" dirty="0" smtClean="0"/>
              <a:t>Además, de acuerdo con nuestro sistema constitucional, ningún cargo electo está sujeto a mandato imperativo; por lo que en cualquier momento puede opinar de forma diferente a su Partido o Grupo Político. Pudiendo ser lesivo del derecho fundamental a desempeñar cargos públicos las limitaciones que se pongan para su intervención en los debates.</a:t>
            </a:r>
          </a:p>
          <a:p>
            <a:r>
              <a:rPr lang="es-ES" altLang="es-ES_tradnl" dirty="0" smtClean="0"/>
              <a:t>Cosa totalmente diferente es el arbitrar normas que rijan los debates; tendentes a evitar el alargamiento innecesario de las sesiones. Pero el Presidente debe tener la suficiente flexibilidad en su aplicación para no evitar que quien lo desee pueda expresar una opinión discordante.</a:t>
            </a:r>
          </a:p>
          <a:p>
            <a:r>
              <a:rPr lang="es-ES" altLang="es-ES_tradnl" b="1" dirty="0" smtClean="0"/>
              <a:t>Forma de corregir el abuso de la oposición en la presentación de mociones de urgencia que sistemáticamente no se declaran urgentes.</a:t>
            </a:r>
            <a:endParaRPr lang="es-ES" altLang="es-ES_tradnl" dirty="0" smtClean="0"/>
          </a:p>
          <a:p>
            <a:r>
              <a:rPr lang="es-ES" altLang="es-ES_tradnl" b="1" dirty="0" smtClean="0"/>
              <a:t>Redacción de El Consultor de los Ayuntamientos</a:t>
            </a:r>
            <a:endParaRPr lang="es-ES" altLang="es-ES_tradnl" dirty="0" smtClean="0"/>
          </a:p>
          <a:p>
            <a:r>
              <a:rPr lang="es-ES" altLang="es-ES_tradnl" b="1" dirty="0" smtClean="0"/>
              <a:t>El Consultor de los Ayuntamientos y de los Juzgados, Nº 18, Sección Consultas, Quincena del 30 Sep. al 14 Oct. 2000, Ref. 2951/2000, pág. 2951, tomo 3, Editorial El Consultor de los Ayuntamientos y de los Juzgados</a:t>
            </a:r>
            <a:endParaRPr lang="es-ES" altLang="es-ES_tradnl" dirty="0" smtClean="0"/>
          </a:p>
          <a:p>
            <a:r>
              <a:rPr lang="es-ES" altLang="es-ES_tradnl" b="1" dirty="0" smtClean="0"/>
              <a:t>LA LEY 3963/2003</a:t>
            </a:r>
            <a:endParaRPr lang="es-ES" altLang="es-ES_tradnl" dirty="0" smtClean="0"/>
          </a:p>
          <a:p>
            <a:r>
              <a:rPr lang="es-ES" altLang="es-ES_tradnl" dirty="0" smtClean="0"/>
              <a:t>Normativa aplicada </a:t>
            </a:r>
          </a:p>
          <a:p>
            <a:r>
              <a:rPr lang="es-ES" altLang="es-ES_tradnl" i="1" dirty="0" smtClean="0"/>
              <a:t>L 11/1999 de 21 Abr. (modificación de la L 7/1985 de 2 Abr., de bases del Régimen Local) </a:t>
            </a:r>
            <a:r>
              <a:rPr lang="es-ES" altLang="es-ES_tradnl" dirty="0" smtClean="0"/>
              <a:t>art. 1</a:t>
            </a:r>
          </a:p>
          <a:p>
            <a:r>
              <a:rPr lang="es-ES" altLang="es-ES_tradnl" i="1" dirty="0" smtClean="0"/>
              <a:t>L 7/1985 de 2 Abr. (bases del Régimen Local) </a:t>
            </a:r>
            <a:r>
              <a:rPr lang="es-ES" altLang="es-ES_tradnl" dirty="0" smtClean="0"/>
              <a:t>art. 46</a:t>
            </a:r>
          </a:p>
          <a:p>
            <a:r>
              <a:rPr lang="es-ES" altLang="es-ES_tradnl" i="1" dirty="0" smtClean="0"/>
              <a:t>RD 2568/1986 de 28 Nov. (</a:t>
            </a:r>
            <a:r>
              <a:rPr lang="es-ES" altLang="es-ES_tradnl" i="1" dirty="0" err="1" smtClean="0"/>
              <a:t>Regl</a:t>
            </a:r>
            <a:r>
              <a:rPr lang="es-ES" altLang="es-ES_tradnl" i="1" dirty="0" smtClean="0"/>
              <a:t>. de organización, funcionamiento y régimen jurídico de las entidades locales) </a:t>
            </a:r>
            <a:r>
              <a:rPr lang="es-ES" altLang="es-ES_tradnl" dirty="0" smtClean="0"/>
              <a:t>art. 91; art. 109</a:t>
            </a:r>
          </a:p>
          <a:p>
            <a:r>
              <a:rPr lang="es-ES" altLang="es-ES_tradnl" dirty="0" smtClean="0"/>
              <a:t>Cuestiones prácticas relacionadas </a:t>
            </a:r>
          </a:p>
          <a:p>
            <a:r>
              <a:rPr lang="es-ES" altLang="es-ES_tradnl" i="1" dirty="0" smtClean="0"/>
              <a:t>La declaración de urgencia debe ser alegada por el grupo político que presenta el asunto, no pudiendo ser rechazada por la presidencia si se justifica.</a:t>
            </a:r>
            <a:r>
              <a:rPr lang="es-ES" altLang="es-ES_tradnl" dirty="0" smtClean="0"/>
              <a:t> (REDACCION DE EL CONSULTOR DE LOS AYUNTAMIENTOS) </a:t>
            </a:r>
          </a:p>
          <a:p>
            <a:r>
              <a:rPr lang="es-ES" altLang="es-ES_tradnl" b="1" dirty="0" smtClean="0"/>
              <a:t>El Consultor de los Ayuntamientos y de los Juzgados</a:t>
            </a:r>
            <a:r>
              <a:rPr lang="es-ES" altLang="es-ES_tradnl" dirty="0" smtClean="0"/>
              <a:t>, Nº 1, Sección Consultas, Quincena del 15 al 29 Ene. 1997, Ref. 12/1997, pág. 12, tomo 1, Editorial </a:t>
            </a:r>
            <a:r>
              <a:rPr lang="es-ES" altLang="es-ES_tradnl" b="1" dirty="0" smtClean="0"/>
              <a:t>El Consultor de los Ayuntamientos y de los Juzgados</a:t>
            </a:r>
            <a:endParaRPr lang="es-ES" altLang="es-ES_tradnl" dirty="0" smtClean="0"/>
          </a:p>
          <a:p>
            <a:r>
              <a:rPr lang="es-ES" altLang="es-ES_tradnl" b="1" i="1" dirty="0" smtClean="0"/>
              <a:t>ANTECEDENTES </a:t>
            </a:r>
            <a:endParaRPr lang="es-ES" altLang="es-ES_tradnl" dirty="0" smtClean="0"/>
          </a:p>
          <a:p>
            <a:r>
              <a:rPr lang="es-ES" altLang="es-ES_tradnl" i="1" dirty="0" smtClean="0"/>
              <a:t>Un grupo político de la Corporación Municipal está realizando un uso abusivo de la posibilidad de someter a la consideración del Pleno asuntos no comprendidos en el Orden del Día, dándose además la circunstancia de que la citada formación no obtiene el «quórum» suficiente para la declaración de urgencia de las mismas.</a:t>
            </a:r>
            <a:endParaRPr lang="es-ES" altLang="es-ES_tradnl" dirty="0" smtClean="0"/>
          </a:p>
          <a:p>
            <a:r>
              <a:rPr lang="es-ES" altLang="es-ES_tradnl" i="1" dirty="0" smtClean="0"/>
              <a:t>En este supuesto, en el que no se ratifica la urgencia de la </a:t>
            </a:r>
            <a:r>
              <a:rPr lang="es-ES" altLang="es-ES_tradnl" b="1" i="1" dirty="0" smtClean="0"/>
              <a:t>moción</a:t>
            </a:r>
            <a:r>
              <a:rPr lang="es-ES" altLang="es-ES_tradnl" i="1" dirty="0" smtClean="0"/>
              <a:t> y no se llega a debatir ni a votar la propuesta, ¿es preceptiva su transcripción al borrador del acta correspondiente?</a:t>
            </a:r>
            <a:endParaRPr lang="es-ES" altLang="es-ES_tradnl" dirty="0" smtClean="0"/>
          </a:p>
          <a:p>
            <a:r>
              <a:rPr lang="es-ES" altLang="es-ES_tradnl" i="1" dirty="0" smtClean="0"/>
              <a:t>En relación con las </a:t>
            </a:r>
            <a:r>
              <a:rPr lang="es-ES" altLang="es-ES_tradnl" b="1" i="1" dirty="0" smtClean="0"/>
              <a:t>mociones</a:t>
            </a:r>
            <a:r>
              <a:rPr lang="es-ES" altLang="es-ES_tradnl" i="1" dirty="0" smtClean="0"/>
              <a:t> formuladas por la vía de urgencia, la Presidencia ha requerido al grupo político que las presenta para que las divida en dos cuerpos separados: uno que verse sobre la justificación de la urgencia y el segundo acerca de la propuesta en sí del acuerdo a adoptar. De este modo, en el supuesto de no prosperar la primera votación, se impediría por la Alcaldía la lectura de la propuesta contenida en la misma. Solicitamos su opinión al respecto.</a:t>
            </a:r>
            <a:endParaRPr lang="es-ES" altLang="es-ES_tradnl" dirty="0" smtClean="0"/>
          </a:p>
          <a:p>
            <a:r>
              <a:rPr lang="es-ES" altLang="es-ES_tradnl" b="1" dirty="0" smtClean="0"/>
              <a:t>CONTESTACION </a:t>
            </a:r>
            <a:endParaRPr lang="es-ES" altLang="es-ES_tradnl" dirty="0" smtClean="0"/>
          </a:p>
          <a:p>
            <a:r>
              <a:rPr lang="es-ES" altLang="es-ES_tradnl" dirty="0" smtClean="0"/>
              <a:t>El art. 91.4 del Reglamento de Organización, Funcionamiento y Régimen Jurídico de las Entidades Locales, aprobado por Real Decreto 2568/1986, de 28 de noviembre (EC 259/87), permite que en las sesiones ordinarias, una vez concluido el examen de los asuntos incluidos en el orden del día y antes de pasar al turno de ruegos y preguntas, los grupos políticos sometan a la consideración del Pleno, por razones de urgencia, algún asunto no comprendido en el Orden del día y que no tenga cabida en el punto de ruegos y preguntas o, a la vista de la nueva letra e) del art. 46.2 de la LRBRL, introducida por Ley 11/1999 [Ley de 21 de abril (EC 1739/99), de modificación de la LRBRL, y otras medidas para el desarrollo del Gobierno Local, en materia de Tráfico, Circulación de Vehículos a Motor y Seguridad Vial y en materia de Aguas, inscrita en el marco del Pacto Local], antes de la parte de la sesión dedicada al control del Gobierno municipal, estableciendo el citado precepto reglamentario que el Portavoz del Grupo justificará la urgencia de la </a:t>
            </a:r>
            <a:r>
              <a:rPr lang="es-ES" altLang="es-ES_tradnl" b="1" dirty="0" smtClean="0"/>
              <a:t>moción</a:t>
            </a:r>
            <a:r>
              <a:rPr lang="es-ES" altLang="es-ES_tradnl" dirty="0" smtClean="0"/>
              <a:t> y el Pleno votará, acto seguido, la procedencia de su debate. En consecuencia, el procedimiento que se deduce del precepto en cuestión, parte de una primera fase en que el Portavoz ha de justificar la urgencia, para lo cual el Alcalde-Presidente está facultado para otorgarle la palabra fijando el tiempo de su intervención para que justifique la urgencia, pasándose a continuación al voto de si procede o no dicha urgencia, que en caso de ser negativo, termina con ello el asunto, sin dar lugar al debate de la </a:t>
            </a:r>
            <a:r>
              <a:rPr lang="es-ES" altLang="es-ES_tradnl" b="1" dirty="0" smtClean="0"/>
              <a:t>moción</a:t>
            </a:r>
            <a:r>
              <a:rPr lang="es-ES" altLang="es-ES_tradnl" dirty="0" smtClean="0"/>
              <a:t>. Obviamente esta intervención del Portavoz para justificar la urgencia, debe recogerse en el acta de la sesión por el Secretario, como todas las intervenciones, sucintamente o, como dice el art. 109.1 g) del ROF, acta en la que habrán de constar «opiniones sintetizadas de los grupos o miembros de la corporación que hubiesen intervenido en las deliberaciones e incidencias de éstas», por lo que no cabe transcribir el contenido de la </a:t>
            </a:r>
            <a:r>
              <a:rPr lang="es-ES" altLang="es-ES_tradnl" b="1" dirty="0" smtClean="0"/>
              <a:t>moción</a:t>
            </a:r>
            <a:r>
              <a:rPr lang="es-ES" altLang="es-ES_tradnl" dirty="0" smtClean="0"/>
              <a:t> si la urgencia, a la vista de la justificación del Portavoz, no obtiene la aprobación del Pleno.</a:t>
            </a:r>
          </a:p>
          <a:p>
            <a:r>
              <a:rPr lang="es-ES" altLang="es-ES_tradnl" dirty="0" smtClean="0"/>
              <a:t>Lo dicho anteriormente coincide, en esencia, con la decisión del Alcalde: existencia de una primera fase para la justificación de la urgencia y sólo en el caso de que la urgencia se aprecie por el Pleno, la </a:t>
            </a:r>
            <a:r>
              <a:rPr lang="es-ES" altLang="es-ES_tradnl" b="1" dirty="0" smtClean="0"/>
              <a:t>moción</a:t>
            </a:r>
            <a:r>
              <a:rPr lang="es-ES" altLang="es-ES_tradnl" dirty="0" smtClean="0"/>
              <a:t> se trataría en la sesión y se reflejaría en el acta en la forma habitual en que se recogen las incluidas en el Orden del Día.</a:t>
            </a:r>
          </a:p>
          <a:p>
            <a:r>
              <a:rPr lang="es-ES" altLang="es-ES_tradnl" dirty="0" smtClean="0"/>
              <a:t>Por lo demás y como complemento, le remitimos a la consulta publicada en EC 12/1997, incluida en nuestra Base de Datos, en que analizamos este frecuente abuso de las </a:t>
            </a:r>
            <a:r>
              <a:rPr lang="es-ES" altLang="es-ES_tradnl" b="1" dirty="0" smtClean="0"/>
              <a:t>mociones</a:t>
            </a:r>
            <a:r>
              <a:rPr lang="es-ES" altLang="es-ES_tradnl" dirty="0" smtClean="0"/>
              <a:t> por vía de urgencia.</a:t>
            </a:r>
          </a:p>
          <a:p>
            <a:r>
              <a:rPr lang="es-ES" altLang="es-ES_tradnl" dirty="0" smtClean="0"/>
              <a:t> </a:t>
            </a:r>
          </a:p>
          <a:p>
            <a:r>
              <a:rPr lang="es-ES" altLang="es-ES_tradnl" dirty="0" smtClean="0"/>
              <a:t> </a:t>
            </a:r>
          </a:p>
          <a:p>
            <a:r>
              <a:rPr lang="es-ES" altLang="es-ES_tradnl" b="1" dirty="0" smtClean="0"/>
              <a:t>Distinción entre moción y ruego.</a:t>
            </a:r>
            <a:endParaRPr lang="es-ES" altLang="es-ES_tradnl" dirty="0" smtClean="0"/>
          </a:p>
          <a:p>
            <a:r>
              <a:rPr lang="es-ES" altLang="es-ES_tradnl" b="1" dirty="0" smtClean="0"/>
              <a:t>Redacción de El Consultor de los Ayuntamientos</a:t>
            </a:r>
            <a:endParaRPr lang="es-ES" altLang="es-ES_tradnl" dirty="0" smtClean="0"/>
          </a:p>
          <a:p>
            <a:r>
              <a:rPr lang="es-ES" altLang="es-ES_tradnl" b="1" dirty="0" smtClean="0"/>
              <a:t>El Consultor de los Ayuntamientos y de los Juzgados, Nº 7, Sección Consultas, Quincena del 15 al 29 Abr. 1990, Ref. 632/1990, pág. 632, tomo 1, Editorial El Consultor de los Ayuntamientos y de los Juzgados</a:t>
            </a:r>
            <a:endParaRPr lang="es-ES" altLang="es-ES_tradnl" dirty="0" smtClean="0"/>
          </a:p>
          <a:p>
            <a:r>
              <a:rPr lang="es-ES" altLang="es-ES_tradnl" b="1" dirty="0" smtClean="0"/>
              <a:t>LA LEY 1128/2003</a:t>
            </a:r>
            <a:endParaRPr lang="es-ES" altLang="es-ES_tradnl" dirty="0" smtClean="0"/>
          </a:p>
          <a:p>
            <a:r>
              <a:rPr lang="es-ES" altLang="es-ES_tradnl" dirty="0" smtClean="0"/>
              <a:t>Normativa aplicada </a:t>
            </a:r>
          </a:p>
          <a:p>
            <a:r>
              <a:rPr lang="es-ES" altLang="es-ES_tradnl" i="1" dirty="0" smtClean="0"/>
              <a:t>L 7/1985 de 2 Abr. (bases del Régimen Local) </a:t>
            </a:r>
            <a:r>
              <a:rPr lang="es-ES" altLang="es-ES_tradnl" dirty="0" smtClean="0"/>
              <a:t>art. 21</a:t>
            </a:r>
          </a:p>
          <a:p>
            <a:r>
              <a:rPr lang="es-ES" altLang="es-ES_tradnl" i="1" dirty="0" err="1" smtClean="0"/>
              <a:t>RDLeg</a:t>
            </a:r>
            <a:r>
              <a:rPr lang="es-ES" altLang="es-ES_tradnl" i="1" dirty="0" smtClean="0"/>
              <a:t>. 781/1986 de 18 Abr. (texto refundido de las disposiciones legales vigentes en materia de régimen local) </a:t>
            </a:r>
            <a:r>
              <a:rPr lang="es-ES" altLang="es-ES_tradnl" dirty="0" smtClean="0"/>
              <a:t>art. 24</a:t>
            </a:r>
          </a:p>
          <a:p>
            <a:r>
              <a:rPr lang="es-ES" altLang="es-ES_tradnl" i="1" dirty="0" smtClean="0"/>
              <a:t>RD 2568/1986 de 28 Nov. (</a:t>
            </a:r>
            <a:r>
              <a:rPr lang="es-ES" altLang="es-ES_tradnl" i="1" dirty="0" err="1" smtClean="0"/>
              <a:t>Regl</a:t>
            </a:r>
            <a:r>
              <a:rPr lang="es-ES" altLang="es-ES_tradnl" i="1" dirty="0" smtClean="0"/>
              <a:t>. de organización, funcionamiento y régimen jurídico de las entidades locales) </a:t>
            </a:r>
            <a:r>
              <a:rPr lang="es-ES" altLang="es-ES_tradnl" dirty="0" smtClean="0"/>
              <a:t>art. 41; art. 91; art. 97</a:t>
            </a:r>
          </a:p>
          <a:p>
            <a:r>
              <a:rPr lang="es-ES" altLang="es-ES_tradnl" b="1" i="1" dirty="0" smtClean="0"/>
              <a:t>ANTECEDENTES </a:t>
            </a:r>
            <a:endParaRPr lang="es-ES" altLang="es-ES_tradnl" dirty="0" smtClean="0"/>
          </a:p>
          <a:p>
            <a:r>
              <a:rPr lang="es-ES" altLang="es-ES_tradnl" i="1" dirty="0" smtClean="0"/>
              <a:t>Nos gustaría conocer la diferencia existente entre </a:t>
            </a:r>
            <a:r>
              <a:rPr lang="es-ES" altLang="es-ES_tradnl" b="1" i="1" dirty="0" smtClean="0"/>
              <a:t>Moción</a:t>
            </a:r>
            <a:r>
              <a:rPr lang="es-ES" altLang="es-ES_tradnl" i="1" dirty="0" smtClean="0"/>
              <a:t> y Ruego, y si un Concejal presenta un escrito al Pleno, a quién corresponde interpretar si el mismo merece una u otra consideración: el Pleno del Ayuntamiento o el Alcalde.</a:t>
            </a:r>
            <a:endParaRPr lang="es-ES" altLang="es-ES_tradnl" dirty="0" smtClean="0"/>
          </a:p>
          <a:p>
            <a:r>
              <a:rPr lang="es-ES" altLang="es-ES_tradnl" b="1" dirty="0" smtClean="0"/>
              <a:t>CONTESTACION </a:t>
            </a:r>
            <a:endParaRPr lang="es-ES" altLang="es-ES_tradnl" dirty="0" smtClean="0"/>
          </a:p>
          <a:p>
            <a:r>
              <a:rPr lang="es-ES" altLang="es-ES_tradnl" dirty="0" smtClean="0"/>
              <a:t>Según el diccionario de la Real Academia de la Lengua </a:t>
            </a:r>
            <a:r>
              <a:rPr lang="es-ES" altLang="es-ES_tradnl" b="1" dirty="0" smtClean="0"/>
              <a:t>moción</a:t>
            </a:r>
            <a:r>
              <a:rPr lang="es-ES" altLang="es-ES_tradnl" dirty="0" smtClean="0"/>
              <a:t> equivale, entre otras acepciones que no son de interés en este caso, a "proposición que se hace o sugiere en una junta que delibera".</a:t>
            </a:r>
          </a:p>
          <a:p>
            <a:r>
              <a:rPr lang="es-ES" altLang="es-ES_tradnl" dirty="0" smtClean="0"/>
              <a:t>Según el artículo 97 del Reglamento de Organización, Funcionamiento y Régimen Jurídico de las Entidades locales, aprobado por Real Decreto 2568/1986, de 28 de noviembre (EC 259/87); </a:t>
            </a:r>
            <a:r>
              <a:rPr lang="es-ES" altLang="es-ES_tradnl" b="1" dirty="0" smtClean="0"/>
              <a:t>Moción</a:t>
            </a:r>
            <a:r>
              <a:rPr lang="es-ES" altLang="es-ES_tradnl" dirty="0" smtClean="0"/>
              <a:t> es la propuesta que se somete directamente a conocimiento del Pleno al amparo de lo prevenido en el artículo 91.4 de este Reglamento.</a:t>
            </a:r>
          </a:p>
          <a:p>
            <a:r>
              <a:rPr lang="es-ES" altLang="es-ES_tradnl" dirty="0" smtClean="0"/>
              <a:t>El mismo diccionario define el ruego como "súplica, petición hecha a uno con el fin de alcanzar lo que se le pide".</a:t>
            </a:r>
          </a:p>
          <a:p>
            <a:r>
              <a:rPr lang="es-ES" altLang="es-ES_tradnl" dirty="0" smtClean="0"/>
              <a:t>Por su parte el mismo artículo 97 lo define como "la formulación de una propuesta de actuación dirigida a algunos órganos de gobierno municipal".</a:t>
            </a:r>
          </a:p>
          <a:p>
            <a:r>
              <a:rPr lang="es-ES" altLang="es-ES_tradnl" dirty="0" smtClean="0"/>
              <a:t>Estimamos que la calificación de uno y otro corresponde al Alcalde como Presidente y director del desarrollo de la sesión, según los artículos 21.1.c) de la Ley 7/1985, de 2 de abril, reguladora de las Bases del Régimen Local (EC 404/85), 24 a) del texto refundido de Régimen Local, aprobado por Real Decreto Legislativo 781/1986, de 18 de abril (EC 535/86) y 41.4 del Reglamento citado, y en función de esta calificación se efectuará la tramitación o votación correspondiente, según indica con mayor detalle el repetidamente citado artículo 97.</a:t>
            </a:r>
          </a:p>
          <a:p>
            <a:r>
              <a:rPr lang="es-ES" altLang="es-ES_tradnl" b="1" i="1" dirty="0" smtClean="0"/>
              <a:t>Antecedentes.- </a:t>
            </a:r>
            <a:endParaRPr lang="es-ES" altLang="es-ES_tradnl" dirty="0" smtClean="0"/>
          </a:p>
          <a:p>
            <a:r>
              <a:rPr lang="es-ES" altLang="es-ES_tradnl" i="1" dirty="0" smtClean="0"/>
              <a:t>¿Puede un partido político sin representación en el ayuntamiento presentar una </a:t>
            </a:r>
            <a:r>
              <a:rPr lang="es-ES" altLang="es-ES_tradnl" b="1" i="1" dirty="0" smtClean="0"/>
              <a:t>moción</a:t>
            </a:r>
            <a:r>
              <a:rPr lang="es-ES" altLang="es-ES_tradnl" i="1" dirty="0" smtClean="0"/>
              <a:t> para incluir en el orden del día del pleno?</a:t>
            </a:r>
            <a:endParaRPr lang="es-ES" altLang="es-ES_tradnl" dirty="0" smtClean="0"/>
          </a:p>
          <a:p>
            <a:r>
              <a:rPr lang="es-ES" altLang="es-ES_tradnl" b="1" dirty="0" smtClean="0"/>
              <a:t>Contestación.- </a:t>
            </a:r>
            <a:endParaRPr lang="es-ES" altLang="es-ES_tradnl" dirty="0" smtClean="0"/>
          </a:p>
          <a:p>
            <a:r>
              <a:rPr lang="es-ES" altLang="es-ES_tradnl" dirty="0" smtClean="0"/>
              <a:t>Comenzaremos recordando que </a:t>
            </a:r>
            <a:r>
              <a:rPr lang="es-ES" altLang="es-ES_tradnl" b="1" dirty="0" smtClean="0"/>
              <a:t>moción</a:t>
            </a:r>
            <a:r>
              <a:rPr lang="es-ES" altLang="es-ES_tradnl" dirty="0" smtClean="0"/>
              <a:t> es la propuesta que se somete directamente a conocimiento del pleno al amparo de lo prevenido en el art. 91.4 del Reglamento de Organización, Funcionamiento y Régimen Jurídico de las Entidades locales (ROF), aprobado por Real Decreto 2568/1986, de 28 de noviembre (EC 259/1987), que podrá formularse por escrito u oralmente.</a:t>
            </a:r>
          </a:p>
          <a:p>
            <a:r>
              <a:rPr lang="es-ES" altLang="es-ES_tradnl" dirty="0" smtClean="0"/>
              <a:t>Este precepto dice que en las sesiones ordinarias, concluido el examen de los asuntos incluidos en el orden del día y antes de pasar al turno de ruegos y preguntas, el Presidente preguntará si algún grupo político desea someter a la consideración del pleno por razones de urgencia, algún asunto no comprendido en el orden del día que acompañaba a la convocatoria y que no tenga cabida en el punto de ruegos y preguntas.</a:t>
            </a:r>
          </a:p>
          <a:p>
            <a:r>
              <a:rPr lang="es-ES" altLang="es-ES_tradnl" dirty="0" smtClean="0"/>
              <a:t>Por lo tanto, a un partido político que no tiene representación municipal no puede presentar </a:t>
            </a:r>
            <a:r>
              <a:rPr lang="es-ES" altLang="es-ES_tradnl" b="1" dirty="0" smtClean="0"/>
              <a:t>moción</a:t>
            </a:r>
            <a:r>
              <a:rPr lang="es-ES" altLang="es-ES_tradnl" dirty="0" smtClean="0"/>
              <a:t> alguna. </a:t>
            </a:r>
          </a:p>
          <a:p>
            <a:r>
              <a:rPr lang="es-ES" altLang="es-ES_tradnl" dirty="0" smtClean="0"/>
              <a:t>Únicamente los concejales tienen derecho a presentar </a:t>
            </a:r>
            <a:r>
              <a:rPr lang="es-ES" altLang="es-ES_tradnl" b="1" dirty="0" smtClean="0"/>
              <a:t>mociones</a:t>
            </a:r>
            <a:r>
              <a:rPr lang="es-ES" altLang="es-ES_tradnl" dirty="0" smtClean="0"/>
              <a:t>, proposiciones, defender votos particulares o enmiendas a los dictámenes o a formular ruegos y preguntas.</a:t>
            </a:r>
          </a:p>
          <a:p>
            <a:r>
              <a:rPr lang="es-ES" altLang="es-ES_tradnl" dirty="0" smtClean="0"/>
              <a:t>Ahora bien, y dada la importancia otorgada por el legislador a la participación ciudadana, pueden formular las peticiones o solicitar de los órganos de gobierno municipal la adopción de determinadas medidas.</a:t>
            </a:r>
          </a:p>
          <a:p>
            <a:r>
              <a:rPr lang="es-ES" altLang="es-ES_tradnl" dirty="0" smtClean="0"/>
              <a:t>A ello se refiere el art. 231 del ROF cuando dice que las solicitudes que dirijan los vecinos a cualquier órgano del ayuntamiento en petición de aclaraciones o actuaciones municipales se cursarán necesariamente por escrito, y serán contestadas en los términos previstos en la legislación sobre procedimiento administrativo.</a:t>
            </a:r>
          </a:p>
          <a:p>
            <a:r>
              <a:rPr lang="es-ES" altLang="es-ES_tradnl" dirty="0" smtClean="0"/>
              <a:t>En el caso de que la solicitud haga referencia a cuestiones de la competencia de otras administraciones o atribuidas a órgano distinto, el destinatario de las mismas la dirigirá a quien corresponda, dando cuenta de este extremo al peticionario.</a:t>
            </a:r>
          </a:p>
          <a:p>
            <a:r>
              <a:rPr lang="es-ES" altLang="es-ES_tradnl" dirty="0" smtClean="0"/>
              <a:t>Si la solicitud formula una propuesta de actuación municipal, su destinatario informará al solicitante del trámite que se le haya de dar. Si la propuesta llega a tratarse en algún órgano colegiado municipal, quien actúe de secretario del mismo remitirá en el plazo máximo de quince días al proponente copia de la parte correspondiente del acta de la sesión. Asimismo el presidente del órgano colegiado podrá requerir la presencia del autor de la propuesta en la sesión que corresponda, a los efectos de explicarla y defenderla por sí mismo.</a:t>
            </a:r>
          </a:p>
          <a:p>
            <a:r>
              <a:rPr lang="es-ES" altLang="es-ES_tradnl" dirty="0" smtClean="0"/>
              <a:t>Decir también que el art. 35 de la Ley 30/1992, de 26 de noviembre (EC 380/1993), de Régimen Jurídico de las Administraciones Públicas y del Procedimiento Administrativo Común (LRJAP) establece el derecho de los ciudadanos a formular alegaciones y a aportar documentos en cualquier fase del procedimiento anterior al trámite de audiencia, que deberán ser tenidos en cuenta por el órgano competente al redactar la propuesta de resolución.</a:t>
            </a:r>
          </a:p>
          <a:p>
            <a:r>
              <a:rPr lang="es-ES" altLang="es-ES_tradnl" dirty="0" smtClean="0"/>
              <a:t>Por lo tanto, el partido político puede presentar todas las solicitudes que estime pertinentes en el registro general, pero el alcalde no debe incluirlas en el orden del día.</a:t>
            </a:r>
          </a:p>
          <a:p>
            <a:r>
              <a:rPr lang="es-ES" altLang="es-ES_tradnl" b="1" dirty="0" smtClean="0"/>
              <a:t>Consecuencias de una moción sin los informes señalados en el art. 172 ROF</a:t>
            </a:r>
            <a:endParaRPr lang="es-ES" altLang="es-ES_tradnl" dirty="0" smtClean="0"/>
          </a:p>
          <a:p>
            <a:r>
              <a:rPr lang="es-ES" altLang="es-ES_tradnl" b="1" dirty="0" smtClean="0"/>
              <a:t>Redacción de El Consultor de los Ayuntamientos</a:t>
            </a:r>
            <a:endParaRPr lang="es-ES" altLang="es-ES_tradnl" dirty="0" smtClean="0"/>
          </a:p>
          <a:p>
            <a:r>
              <a:rPr lang="es-ES" altLang="es-ES_tradnl" b="1" dirty="0" smtClean="0"/>
              <a:t>El Consultor de los Ayuntamientos y de los Juzgados, Nº 19, Sección Consultas, Quincena del 15 al 29 Oct. 2010, Ref. 2794/2010, pág. 2794, tomo 3, Editorial LA LEY</a:t>
            </a:r>
            <a:endParaRPr lang="es-ES" altLang="es-ES_tradnl" dirty="0" smtClean="0"/>
          </a:p>
          <a:p>
            <a:r>
              <a:rPr lang="es-ES" altLang="es-ES_tradnl" b="1" dirty="0" smtClean="0"/>
              <a:t>LA LEY 3861/2010</a:t>
            </a:r>
            <a:endParaRPr lang="es-ES" altLang="es-ES_tradnl" dirty="0" smtClean="0"/>
          </a:p>
          <a:p>
            <a:r>
              <a:rPr lang="es-ES" altLang="es-ES_tradnl" dirty="0" smtClean="0"/>
              <a:t>Normativa aplicada </a:t>
            </a:r>
          </a:p>
          <a:p>
            <a:r>
              <a:rPr lang="es-ES" altLang="es-ES_tradnl" i="1" dirty="0" smtClean="0"/>
              <a:t>L 30/1992 de 26 Nov. (régimen jurídico de las Administraciones Públicas y del Procedimiento Administrativo Común) </a:t>
            </a:r>
            <a:r>
              <a:rPr lang="es-ES" altLang="es-ES_tradnl" dirty="0" smtClean="0"/>
              <a:t>art. 62.1</a:t>
            </a:r>
          </a:p>
          <a:p>
            <a:r>
              <a:rPr lang="es-ES" altLang="es-ES_tradnl" i="1" dirty="0" smtClean="0"/>
              <a:t>RD 2568/1986 de 28 Nov. (</a:t>
            </a:r>
            <a:r>
              <a:rPr lang="es-ES" altLang="es-ES_tradnl" i="1" dirty="0" err="1" smtClean="0"/>
              <a:t>Regl</a:t>
            </a:r>
            <a:r>
              <a:rPr lang="es-ES" altLang="es-ES_tradnl" i="1" dirty="0" smtClean="0"/>
              <a:t>. de organización, funcionamiento y régimen jurídico de las entidades locales) </a:t>
            </a:r>
            <a:r>
              <a:rPr lang="es-ES" altLang="es-ES_tradnl" dirty="0" smtClean="0"/>
              <a:t>art. 172; art. 175</a:t>
            </a:r>
          </a:p>
          <a:p>
            <a:r>
              <a:rPr lang="es-ES" altLang="es-ES_tradnl" dirty="0" smtClean="0"/>
              <a:t>Jurisprudencia comentada </a:t>
            </a:r>
          </a:p>
          <a:p>
            <a:r>
              <a:rPr lang="es-ES" altLang="es-ES_tradnl" i="1" dirty="0" smtClean="0"/>
              <a:t>Sentencia del TS, Sala Tercera, de lo Contencioso-administrativo, Sección 4ª, 14 Dic. 1998 (Rec. 2688/1993)</a:t>
            </a:r>
            <a:endParaRPr lang="es-ES" altLang="es-ES_tradnl" dirty="0" smtClean="0"/>
          </a:p>
          <a:p>
            <a:r>
              <a:rPr lang="es-ES" altLang="es-ES_tradnl" i="1" dirty="0" smtClean="0"/>
              <a:t>Sentencia del TS, Sala Tercera, de lo Contencioso-administrativo, Sección 2ª, 16 Sep. 1995 (Rec. 7527/1991)</a:t>
            </a:r>
            <a:endParaRPr lang="es-ES" altLang="es-ES_tradnl" dirty="0" smtClean="0"/>
          </a:p>
          <a:p>
            <a:r>
              <a:rPr lang="es-ES" altLang="es-ES_tradnl" i="1" dirty="0" smtClean="0"/>
              <a:t>Sentencia del TS, Sala Tercera, de lo Contencioso-administrativo, Sección 3ª, 6 Mar. 1989</a:t>
            </a:r>
            <a:endParaRPr lang="es-ES" altLang="es-ES_tradnl" dirty="0" smtClean="0"/>
          </a:p>
          <a:p>
            <a:r>
              <a:rPr lang="es-ES" altLang="es-ES_tradnl" b="1" i="1" dirty="0" smtClean="0"/>
              <a:t>Antecedentes.— </a:t>
            </a:r>
            <a:endParaRPr lang="es-ES" altLang="es-ES_tradnl" dirty="0" smtClean="0"/>
          </a:p>
          <a:p>
            <a:r>
              <a:rPr lang="es-ES" altLang="es-ES_tradnl" i="1" dirty="0" smtClean="0"/>
              <a:t>¿Qué consecuencias puede tener que una </a:t>
            </a:r>
            <a:r>
              <a:rPr lang="es-ES" altLang="es-ES_tradnl" b="1" i="1" dirty="0" smtClean="0"/>
              <a:t>moción</a:t>
            </a:r>
            <a:r>
              <a:rPr lang="es-ES" altLang="es-ES_tradnl" i="1" dirty="0" smtClean="0"/>
              <a:t> de alcaldía carezca de los informes a que se refiere el art. 172 RPF?</a:t>
            </a:r>
            <a:endParaRPr lang="es-ES" altLang="es-ES_tradnl" dirty="0" smtClean="0"/>
          </a:p>
          <a:p>
            <a:r>
              <a:rPr lang="es-ES" altLang="es-ES_tradnl" b="1" dirty="0" smtClean="0"/>
              <a:t>Contestación.— </a:t>
            </a:r>
            <a:endParaRPr lang="es-ES" altLang="es-ES_tradnl" dirty="0" smtClean="0"/>
          </a:p>
          <a:p>
            <a:r>
              <a:rPr lang="es-ES" altLang="es-ES_tradnl" dirty="0" smtClean="0"/>
              <a:t>La verdad es que no se puede contestar a una cuestión como la planteada de modo genérico; sino que deberemos analizar cada caso concreto. No es lo mismo una </a:t>
            </a:r>
            <a:r>
              <a:rPr lang="es-ES" altLang="es-ES_tradnl" b="1" dirty="0" smtClean="0"/>
              <a:t>moción</a:t>
            </a:r>
            <a:r>
              <a:rPr lang="es-ES" altLang="es-ES_tradnl" dirty="0" smtClean="0"/>
              <a:t> que muestre la solidaridad con un pueblo sumido en una catástrofe, que una relativa a los acuerdos retributivos de los miembros de la corporación, o a un expediente de contratación. En el primer caso, la no emisión de estos informes apenas tiene trascendencia, pues estamos ante declaraciones más bien políticas; pero en cuanto a los segundos las consecuencias jurídicas son relevantes.</a:t>
            </a:r>
          </a:p>
          <a:p>
            <a:r>
              <a:rPr lang="es-ES" altLang="es-ES_tradnl" dirty="0" smtClean="0"/>
              <a:t>Según el art. 172 del Reglamento de Organización, Funcionamiento y Régimen Jurídico de las Entidades Locales (ROF), aprobado por Real Decreto 2568/1986, de 28 de noviembre (BOE de 22 de diciembre), en los expedientes informará el jefe de la dependencia a la que corresponda tramitarlos, exponiendo los antecedentes y disposiciones legales o reglamentarias en que funde su criterio.</a:t>
            </a:r>
          </a:p>
          <a:p>
            <a:r>
              <a:rPr lang="es-ES" altLang="es-ES_tradnl" dirty="0" smtClean="0"/>
              <a:t>Por lo tanto, lo correcto jurídicamente es la emisión de esos informes; y la forma de actuar debe ser esa. Los informes administrativos son documentos que contienen una declaración de juicio emitida por un organismo, centro directivo o unidad de la Administración sobre cuestiones de hecho o derecho que son objeto de un procedimiento.</a:t>
            </a:r>
          </a:p>
          <a:p>
            <a:r>
              <a:rPr lang="es-ES" altLang="es-ES_tradnl" dirty="0" smtClean="0"/>
              <a:t>La finalidad de estos documentos es proporcionar a los miembros de las corporaciones locales para la instrucción y resolución del procedimiento datos, valoraciones y opiniones precisos para la formación de su voluntad y la adopción de los acuerdos o resoluciones.</a:t>
            </a:r>
          </a:p>
          <a:p>
            <a:r>
              <a:rPr lang="es-ES" altLang="es-ES_tradnl" dirty="0" smtClean="0"/>
              <a:t>Un expediente está concluso cuando se ha incoado e instruido conforme a las normas procedimentales, han recaído los informes preceptivos oportunos y, en particular, el del Jefe de la dependencia a la que corresponde tramitarlo (arts. 172 y 175 ROF), y el que pudiera corresponder al Secretario, y haya sido dictaminado, finalmente, por la Comisión. </a:t>
            </a:r>
          </a:p>
          <a:p>
            <a:r>
              <a:rPr lang="es-ES" altLang="es-ES_tradnl" dirty="0" smtClean="0"/>
              <a:t>Esta es, como decimos, la forma óptima de actuar. El supuesto planteado se refiere a informes no preceptivos, pero la cuestión es si se pueden ver afectados por el supuesto de nulidad contemplado en el art. 62.1,e de la Ley 30/1992, de 26 de noviembre (BOE del 27), de Régimen Jurídico de las Administraciones Públicas y del Procedimiento Administrativo Común (LRJAP), relativo a los actos dictados prescindiendo total y absolutamente del procedimiento legalmente establecido o de las normas que contienen las reglas esenciales para la formación de la voluntad de los órganos colegiados</a:t>
            </a:r>
          </a:p>
          <a:p>
            <a:r>
              <a:rPr lang="es-ES" altLang="es-ES_tradnl" dirty="0" smtClean="0"/>
              <a:t>Tal y como señala el profesor </a:t>
            </a:r>
            <a:r>
              <a:rPr lang="es-ES" altLang="es-ES_tradnl" b="1" dirty="0" smtClean="0"/>
              <a:t>González Pérez</a:t>
            </a:r>
            <a:r>
              <a:rPr lang="es-ES" altLang="es-ES_tradnl" dirty="0" smtClean="0"/>
              <a:t>, los supuestos de nulidad son más restringidos en Derecho Administrativo que en Derecho común; por lo que la nulidad de pleno derecho sólo se dará en supuestos taxativamente enumerados; y, como una de sus consecuencias, que en tanto los actos no sean declarados nulos, son válidos y producen efectos desde el momento en el que se dictan.</a:t>
            </a:r>
          </a:p>
          <a:p>
            <a:r>
              <a:rPr lang="es-ES" altLang="es-ES_tradnl" dirty="0" smtClean="0"/>
              <a:t>Como no conocemos el caso concreto, diremos, abundando en lo que decíamos al principio, que si la </a:t>
            </a:r>
            <a:r>
              <a:rPr lang="es-ES" altLang="es-ES_tradnl" b="1" dirty="0" smtClean="0"/>
              <a:t>moción</a:t>
            </a:r>
            <a:r>
              <a:rPr lang="es-ES" altLang="es-ES_tradnl" dirty="0" smtClean="0"/>
              <a:t> no tiene unos efectos jurídicos y económicos que precisen informe, no tendría consecuencias jurídicas la omisión de los mismos.</a:t>
            </a:r>
          </a:p>
          <a:p>
            <a:r>
              <a:rPr lang="es-ES" altLang="es-ES_tradnl" i="1" dirty="0" smtClean="0"/>
              <a:t>Téngase en cuenta que, incluso en la omisión de los informes preceptivos existe una jurisprudencia ciertamente contradictoria en cuanto a sus efectos. Las SSTS de 16 de septiembre de 1995 (EC 3111/1996) y de 14 de diciembre de 1998 (EC 2572/1998) establecen que la omisión de tal informe no determina la nulidad absoluta del acuerdo. Por el contrario, la STS de 6 de marzo de 1989 (EC 2881/1990) considera que la omisión del informe, cuando es preceptivo, determina la nulidad plena del acuerdo, sin que tal informe pueda reemplazarse por el también preceptivo del Interventor. </a:t>
            </a:r>
            <a:endParaRPr lang="es-ES" altLang="es-ES_tradnl" dirty="0" smtClean="0"/>
          </a:p>
          <a:p>
            <a:r>
              <a:rPr lang="es-ES" altLang="es-ES_tradnl" dirty="0" smtClean="0"/>
              <a:t>En fin, como hemos venido diciendo, aventurarse a contestar qué consecuencias jurídicas tiene la omisión de estos informes es difícil sin conocer el caso pero, como hemos señalado, si la </a:t>
            </a:r>
            <a:r>
              <a:rPr lang="es-ES" altLang="es-ES_tradnl" b="1" dirty="0" smtClean="0"/>
              <a:t>moción</a:t>
            </a:r>
            <a:r>
              <a:rPr lang="es-ES" altLang="es-ES_tradnl" dirty="0" smtClean="0"/>
              <a:t> es de carácter político o de escasa relevancia administrativa, no vemos problema. Si no estamos en estos casos, se valorará si se ha prescindido totalmente del procedimiento o no. Por ejemplo, si se trata de un expediente de retribuciones de concejales o modificación del complemento específico a funcionarios, sí creemos que es nulo de pleno derecho, dado que no se han emitido los informes a que se refiere el art. 172 del ROF.</a:t>
            </a:r>
          </a:p>
          <a:p>
            <a:r>
              <a:rPr lang="es-ES" altLang="es-ES_tradnl" b="1" dirty="0" smtClean="0"/>
              <a:t>El Alcalde puede rechazar la inclusión en el Orden del día de las «mociones» presentadas por un grupo político sobre asuntos que no son competencia del Pleno. Tratamiento como ruego.</a:t>
            </a:r>
            <a:endParaRPr lang="es-ES" altLang="es-ES_tradnl" dirty="0" smtClean="0"/>
          </a:p>
          <a:p>
            <a:r>
              <a:rPr lang="es-ES" altLang="es-ES_tradnl" b="1" dirty="0" smtClean="0"/>
              <a:t>Redacción de El Consultor de los Ayuntamientos</a:t>
            </a:r>
            <a:endParaRPr lang="es-ES" altLang="es-ES_tradnl" dirty="0" smtClean="0"/>
          </a:p>
          <a:p>
            <a:r>
              <a:rPr lang="es-ES" altLang="es-ES_tradnl" b="1" dirty="0" smtClean="0"/>
              <a:t>El Consultor de los Ayuntamientos y de los Juzgados, Nº 17, Sección Consultas, Quincena del 15 al 29 Sep. 2003, Ref. 2865/2003, pág. 2865, tomo 2, Editorial El Consultor de los Ayuntamientos y de los Juzgados</a:t>
            </a:r>
            <a:endParaRPr lang="es-ES" altLang="es-ES_tradnl" dirty="0" smtClean="0"/>
          </a:p>
          <a:p>
            <a:r>
              <a:rPr lang="es-ES" altLang="es-ES_tradnl" b="1" dirty="0" smtClean="0"/>
              <a:t>LA LEY 4966/2003</a:t>
            </a:r>
            <a:endParaRPr lang="es-ES" altLang="es-ES_tradnl" dirty="0" smtClean="0"/>
          </a:p>
          <a:p>
            <a:r>
              <a:rPr lang="es-ES" altLang="es-ES_tradnl" dirty="0" smtClean="0"/>
              <a:t>Normativa aplicada </a:t>
            </a:r>
          </a:p>
          <a:p>
            <a:r>
              <a:rPr lang="es-ES" altLang="es-ES_tradnl" i="1" dirty="0" smtClean="0"/>
              <a:t>L 8/1987 de 15 Abr. CA Cataluña (municipal y de régimen local) </a:t>
            </a:r>
            <a:r>
              <a:rPr lang="es-ES" altLang="es-ES_tradnl" dirty="0" smtClean="0"/>
              <a:t>art. 103</a:t>
            </a:r>
          </a:p>
          <a:p>
            <a:r>
              <a:rPr lang="es-ES" altLang="es-ES_tradnl" i="1" dirty="0" smtClean="0"/>
              <a:t>RD 2568/1986 de 28 Nov. (</a:t>
            </a:r>
            <a:r>
              <a:rPr lang="es-ES" altLang="es-ES_tradnl" i="1" dirty="0" err="1" smtClean="0"/>
              <a:t>Regl</a:t>
            </a:r>
            <a:r>
              <a:rPr lang="es-ES" altLang="es-ES_tradnl" i="1" dirty="0" smtClean="0"/>
              <a:t>. de organización, funcionamiento y régimen jurídico de las entidades locales) </a:t>
            </a:r>
            <a:r>
              <a:rPr lang="es-ES" altLang="es-ES_tradnl" dirty="0" smtClean="0"/>
              <a:t>art. 91</a:t>
            </a:r>
          </a:p>
          <a:p>
            <a:r>
              <a:rPr lang="es-ES" altLang="es-ES_tradnl" dirty="0" smtClean="0"/>
              <a:t>Jurisprudencia comentada </a:t>
            </a:r>
          </a:p>
          <a:p>
            <a:r>
              <a:rPr lang="es-ES" altLang="es-ES_tradnl" i="1" dirty="0" smtClean="0"/>
              <a:t>Sentencia del TS, Sala Tercera, de lo Contencioso-administrativo, Sección 7ª, 14 Sep. 2001 (Rec. 2773/1997)</a:t>
            </a:r>
            <a:endParaRPr lang="es-ES" altLang="es-ES_tradnl" dirty="0" smtClean="0"/>
          </a:p>
          <a:p>
            <a:r>
              <a:rPr lang="es-ES" altLang="es-ES_tradnl" i="1" dirty="0" smtClean="0"/>
              <a:t>Sentencia del TS, Sala Tercera, de lo Contencioso-administrativo, 16 Dic. 1986</a:t>
            </a:r>
            <a:endParaRPr lang="es-ES" altLang="es-ES_tradnl" dirty="0" smtClean="0"/>
          </a:p>
          <a:p>
            <a:r>
              <a:rPr lang="es-ES" altLang="es-ES_tradnl" i="1" dirty="0" smtClean="0"/>
              <a:t>Sentencia del TSJ Cataluña, Sala de lo Contencioso-administrativo, Sección 2ª, 10 Ene. 2002 (Rec. 1234/2001)</a:t>
            </a:r>
            <a:endParaRPr lang="es-ES" altLang="es-ES_tradnl" dirty="0" smtClean="0"/>
          </a:p>
          <a:p>
            <a:r>
              <a:rPr lang="es-ES" altLang="es-ES_tradnl" b="1" i="1" dirty="0" smtClean="0"/>
              <a:t>Antecedentes.--</a:t>
            </a:r>
            <a:endParaRPr lang="es-ES" altLang="es-ES_tradnl" dirty="0" smtClean="0"/>
          </a:p>
          <a:p>
            <a:r>
              <a:rPr lang="es-ES" altLang="es-ES_tradnl" i="1" dirty="0" smtClean="0"/>
              <a:t>Un grupo político ha presentado una </a:t>
            </a:r>
            <a:r>
              <a:rPr lang="es-ES" altLang="es-ES_tradnl" b="1" i="1" dirty="0" smtClean="0"/>
              <a:t>moción</a:t>
            </a:r>
            <a:r>
              <a:rPr lang="es-ES" altLang="es-ES_tradnl" i="1" dirty="0" smtClean="0"/>
              <a:t>, por escrito, al Alcalde, solicitando su debate y votación en el próximo Pleno. ¿Han de someterse a debate y votación en el Pleno todas las solicitudes de los grupos políticos, aunque no se trate de asuntos de la competencia del Pleno?</a:t>
            </a:r>
            <a:endParaRPr lang="es-ES" altLang="es-ES_tradnl" dirty="0" smtClean="0"/>
          </a:p>
          <a:p>
            <a:r>
              <a:rPr lang="es-ES" altLang="es-ES_tradnl" b="1" dirty="0" smtClean="0"/>
              <a:t>Contestación.-- </a:t>
            </a:r>
            <a:endParaRPr lang="es-ES" altLang="es-ES_tradnl" dirty="0" smtClean="0"/>
          </a:p>
          <a:p>
            <a:r>
              <a:rPr lang="es-ES" altLang="es-ES_tradnl" dirty="0" smtClean="0"/>
              <a:t>La cuestión que nos plantea en su consulta ha sido resuelta por el Tribunal Superior de Justicia de Cataluña en sentencia de 10 de enero de 2002 (EC 3242/2002), de cuyos pronunciamientos podemos extraer las siguientes conclusiones:</a:t>
            </a:r>
          </a:p>
          <a:p>
            <a:r>
              <a:rPr lang="es-ES" altLang="es-ES_tradnl" b="1" dirty="0" smtClean="0"/>
              <a:t>1.ª)</a:t>
            </a:r>
            <a:r>
              <a:rPr lang="es-ES" altLang="es-ES_tradnl" dirty="0" smtClean="0"/>
              <a:t> La iniciativa de los grupos municipales tendente al debate y votación de asuntos en el Pleno presenta dos posibilidades, según que la propuesta se presente antes o después de la convocatoria del Pleno, pues en el primer supuesto estaremos ante propuestas de resolución, mientras que en el segundo se hablará de </a:t>
            </a:r>
            <a:r>
              <a:rPr lang="es-ES" altLang="es-ES_tradnl" b="1" dirty="0" smtClean="0"/>
              <a:t>mociones</a:t>
            </a:r>
            <a:r>
              <a:rPr lang="es-ES" altLang="es-ES_tradnl" dirty="0" smtClean="0"/>
              <a:t> [art. 91.4 del Reglamento de Organización, Funcionamiento y Régimen Jurídico de las Entidades Locales (ROF), aprobado por Real Decreto 2568/1986, de 28 de noviembre (EC 259/1987)]. </a:t>
            </a:r>
          </a:p>
          <a:p>
            <a:r>
              <a:rPr lang="es-ES" altLang="es-ES_tradnl" dirty="0" smtClean="0"/>
              <a:t>Las propuestas de resolución serán aquellos documentos que, relativos a un asunto de la competencia del Pleno, se presenten a fin de que el mismo sea incluido en el orden del día para su posterior debate y votación, todo ello antes de la convocatoria del Pleno [art. 103.2 de la Ley 8/1987, de 15 de abril (DOGC del 27), Municipal y de Régimen Local de Cataluña]. </a:t>
            </a:r>
          </a:p>
          <a:p>
            <a:r>
              <a:rPr lang="es-ES" altLang="es-ES_tradnl" dirty="0" smtClean="0"/>
              <a:t>Por tanto, en el caso que nos plantean se trataría de una propuesta de resolución, no de una </a:t>
            </a:r>
            <a:r>
              <a:rPr lang="es-ES" altLang="es-ES_tradnl" b="1" dirty="0" smtClean="0"/>
              <a:t>moción</a:t>
            </a:r>
            <a:r>
              <a:rPr lang="es-ES" altLang="es-ES_tradnl" dirty="0" smtClean="0"/>
              <a:t>. </a:t>
            </a:r>
          </a:p>
          <a:p>
            <a:r>
              <a:rPr lang="es-ES" altLang="es-ES_tradnl" b="1" dirty="0" smtClean="0"/>
              <a:t>2.ª)</a:t>
            </a:r>
            <a:r>
              <a:rPr lang="es-ES" altLang="es-ES_tradnl" dirty="0" smtClean="0"/>
              <a:t> No pueden confundirse las competencias que corresponden al Ayuntamiento como Administración Pública con las que competen a cada uno de los órganos de aquél, por lo que habrá de respetarse la distribución competencial entre los distintos órganos municipales. Por ello, no podrán incluirse en el Orden del día del Pleno propuestas que exceden de su ámbito competencial. Sólo aquellas cuestiones que sean de la competencia del Pleno pueden constituir materia de examen y decisión por parte de éste. </a:t>
            </a:r>
          </a:p>
          <a:p>
            <a:r>
              <a:rPr lang="es-ES" altLang="es-ES_tradnl" dirty="0" smtClean="0"/>
              <a:t>En definitiva, es al Alcalde a quien corresponde la fijación del Orden del día y puede denegar la inclusión de las propuestas de resolución invocando razones de legalidad, entre otras, por no ser el Pleno el órgano municipal competente para la adopción del acuerdo [sentencia del Tribunal Supremo de 16 de diciembre de 1986 (Ponente: Ruiz Sánchez) y de 14 de septiembre de 2001 (EC 3711/2001)].</a:t>
            </a:r>
          </a:p>
          <a:p>
            <a:r>
              <a:rPr lang="es-ES" altLang="es-ES_tradnl" dirty="0" smtClean="0"/>
              <a:t>Por otra parte, los ruegos consisten en la formulación de una propuesta de actuación dirigida a alguno de los órganos de gobierno municipal por parte de los Concejales o de los grupos políticos, y en cuanto meras propuestas de actuación no quedan limitadas a la competencia del Pleno por no dar lugar a la adopción de acuerdos. Por tanto, podría incluirse el asunto como un ruego dirigido al órgano de gobierno a quien corresponda la competencia en la materia (Alcalde, Comisión de Gobierno, Concejales Delegados, Tenientes de Alcalde, etc.), pero teniendo en cuenta que los ruegos no dan lugar a la adopción de acuerdos.</a:t>
            </a:r>
          </a:p>
          <a:p>
            <a:endParaRPr lang="es-ES" altLang="es-ES_tradnl" dirty="0" smtClean="0"/>
          </a:p>
        </p:txBody>
      </p:sp>
      <p:sp>
        <p:nvSpPr>
          <p:cNvPr id="1257476" name="3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57477"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825433C3-1069-4ACB-8724-7A75389B1AEE}" type="slidenum">
              <a:rPr lang="es-ES" altLang="es-ES_tradnl" smtClean="0"/>
              <a:pPr/>
              <a:t>228</a:t>
            </a:fld>
            <a:endParaRPr lang="es-ES" altLang="es-ES_tradnl" smtClean="0"/>
          </a:p>
        </p:txBody>
      </p:sp>
      <p:sp>
        <p:nvSpPr>
          <p:cNvPr id="125747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1 Marcador de imagen de diapositiva"/>
          <p:cNvSpPr>
            <a:spLocks noGrp="1" noRot="1" noChangeAspect="1" noTextEdit="1"/>
          </p:cNvSpPr>
          <p:nvPr>
            <p:ph type="sldImg"/>
          </p:nvPr>
        </p:nvSpPr>
        <p:spPr>
          <a:xfrm>
            <a:off x="381000" y="685800"/>
            <a:ext cx="6096000" cy="3429000"/>
          </a:xfrm>
          <a:ln/>
        </p:spPr>
      </p:sp>
      <p:sp>
        <p:nvSpPr>
          <p:cNvPr id="3" name="2 Marcador de notas"/>
          <p:cNvSpPr>
            <a:spLocks noGrp="1"/>
          </p:cNvSpPr>
          <p:nvPr>
            <p:ph type="body" idx="1"/>
          </p:nvPr>
        </p:nvSpPr>
        <p:spPr/>
        <p:txBody>
          <a:bodyPr/>
          <a:lstStyle/>
          <a:p>
            <a:pPr marL="274320" indent="-274320" algn="just" eaLnBrk="1" fontAlgn="auto" hangingPunct="1">
              <a:spcAft>
                <a:spcPts val="0"/>
              </a:spcAft>
              <a:buClr>
                <a:schemeClr val="accent3"/>
              </a:buClr>
              <a:buFont typeface="Wingdings 2"/>
              <a:buChar char=""/>
              <a:defRPr/>
            </a:pPr>
            <a:r>
              <a:rPr lang="ca-ES" dirty="0" smtClean="0">
                <a:solidFill>
                  <a:schemeClr val="accent1">
                    <a:lumMod val="75000"/>
                  </a:schemeClr>
                </a:solidFill>
              </a:rPr>
              <a:t>Majoria necessària per acordar l'operació de préstec per a </a:t>
            </a:r>
            <a:r>
              <a:rPr lang="ca-ES" b="1" dirty="0" smtClean="0">
                <a:solidFill>
                  <a:schemeClr val="accent1">
                    <a:lumMod val="75000"/>
                  </a:schemeClr>
                </a:solidFill>
              </a:rPr>
              <a:t>despeses corrents </a:t>
            </a:r>
            <a:r>
              <a:rPr lang="ca-ES" dirty="0" smtClean="0">
                <a:solidFill>
                  <a:schemeClr val="accent1">
                    <a:lumMod val="75000"/>
                  </a:schemeClr>
                </a:solidFill>
              </a:rPr>
              <a:t>prevista en l'art. 177.5 del TR LRHL</a:t>
            </a:r>
          </a:p>
          <a:p>
            <a:pPr marL="274320" indent="-274320" algn="just" eaLnBrk="1" fontAlgn="auto" hangingPunct="1">
              <a:spcAft>
                <a:spcPts val="0"/>
              </a:spcAft>
              <a:buClr>
                <a:schemeClr val="accent3"/>
              </a:buClr>
              <a:buFont typeface="Wingdings 2"/>
              <a:buChar char=""/>
              <a:defRPr/>
            </a:pPr>
            <a:r>
              <a:rPr lang="ca-ES" sz="1050" i="1" dirty="0" smtClean="0"/>
              <a:t>El Consultor dels Ajuntaments i dels Jutjats, N º 14, Secció Consultes, Quinzena del 30 </a:t>
            </a:r>
            <a:r>
              <a:rPr lang="ca-ES" sz="1050" i="1" dirty="0" err="1" smtClean="0"/>
              <a:t>jul</a:t>
            </a:r>
            <a:r>
              <a:rPr lang="ca-ES" sz="1050" i="1" dirty="0" smtClean="0"/>
              <a:t> al 14 </a:t>
            </a:r>
            <a:r>
              <a:rPr lang="ca-ES" sz="1050" i="1" dirty="0" err="1" smtClean="0"/>
              <a:t>Ago</a:t>
            </a:r>
            <a:r>
              <a:rPr lang="ca-ES" sz="1050" i="1" dirty="0" smtClean="0"/>
              <a:t> 2011,</a:t>
            </a:r>
          </a:p>
          <a:p>
            <a:pPr marL="274320" indent="-274320" algn="just" eaLnBrk="1" fontAlgn="auto" hangingPunct="1">
              <a:spcAft>
                <a:spcPts val="0"/>
              </a:spcAft>
              <a:buClr>
                <a:schemeClr val="accent3"/>
              </a:buClr>
              <a:buFont typeface="Wingdings 2"/>
              <a:buChar char=""/>
              <a:defRPr/>
            </a:pPr>
            <a:r>
              <a:rPr lang="ca-ES" dirty="0" smtClean="0"/>
              <a:t>Contestació .- </a:t>
            </a:r>
            <a:br>
              <a:rPr lang="ca-ES" dirty="0" smtClean="0"/>
            </a:br>
            <a:r>
              <a:rPr lang="ca-ES" dirty="0" smtClean="0"/>
              <a:t>L'actual art. 177.5 </a:t>
            </a:r>
            <a:r>
              <a:rPr lang="ca-ES" dirty="0" err="1" smtClean="0"/>
              <a:t>TRLRHL</a:t>
            </a:r>
            <a:r>
              <a:rPr lang="ca-ES" dirty="0" smtClean="0"/>
              <a:t>, aprovat per Reial Decret Legislatiu 2 / 2004, de 5 de març (disposa que, </a:t>
            </a:r>
            <a:r>
              <a:rPr lang="ca-ES" b="1" dirty="0" smtClean="0"/>
              <a:t>excepcionalmen</a:t>
            </a:r>
            <a:r>
              <a:rPr lang="ca-ES" dirty="0" smtClean="0"/>
              <a:t>t i per acords adoptats amb el quòrum establert per l'art . 47.3 de la Llei 7 / 1985, de 2 d'abril, es consideren recursos efectivament disponibles per finançar nous o majors despeses, per operacions corrents, que expressament es declarin necessàries i urgents, els procedents d'operacions de crèdit en què es donin conjuntament les següents condicions:</a:t>
            </a:r>
          </a:p>
          <a:p>
            <a:pPr marL="274320" indent="-274320" algn="just" eaLnBrk="1" fontAlgn="auto" hangingPunct="1">
              <a:spcAft>
                <a:spcPts val="0"/>
              </a:spcAft>
              <a:buClr>
                <a:schemeClr val="accent3"/>
              </a:buClr>
              <a:buFont typeface="Wingdings 2"/>
              <a:buChar char=""/>
              <a:defRPr/>
            </a:pPr>
            <a:r>
              <a:rPr lang="ca-ES" dirty="0" smtClean="0"/>
              <a:t>• - Que el seu import total anual no superi el cinc per cent dels recursos per operacions corrents del pressupost de l'entitat. </a:t>
            </a:r>
            <a:br>
              <a:rPr lang="ca-ES" dirty="0" smtClean="0"/>
            </a:br>
            <a:r>
              <a:rPr lang="ca-ES" dirty="0" smtClean="0"/>
              <a:t>• - Que la càrrega financera total de l'entitat, inclosa la derivada de les operacions projectades, no superi el 25 per cent dels recursos esmentats.</a:t>
            </a:r>
          </a:p>
          <a:p>
            <a:pPr marL="274320" indent="-274320" algn="just" eaLnBrk="1" fontAlgn="auto" hangingPunct="1">
              <a:spcAft>
                <a:spcPts val="0"/>
              </a:spcAft>
              <a:buClr>
                <a:schemeClr val="accent3"/>
              </a:buClr>
              <a:buFont typeface="Wingdings 2"/>
              <a:buChar char=""/>
              <a:defRPr/>
            </a:pPr>
            <a:r>
              <a:rPr lang="ca-ES" dirty="0" smtClean="0"/>
              <a:t>- Que les operacions quedin cancel·lades abans de procedir a la renovació de la corporació que les concerti.</a:t>
            </a:r>
          </a:p>
          <a:p>
            <a:pPr algn="just" eaLnBrk="1" hangingPunct="1">
              <a:defRPr/>
            </a:pPr>
            <a:r>
              <a:rPr lang="ca-ES" sz="1400" dirty="0" smtClean="0"/>
              <a:t>Per tant, s'està remetent al quòrum que establia l'apartat 3 de l'art. 47 de la Llei 7 / 1985, de 2 d'abril </a:t>
            </a:r>
            <a:r>
              <a:rPr lang="ca-ES" sz="1400" dirty="0" err="1" smtClean="0"/>
              <a:t>LRBRL</a:t>
            </a:r>
            <a:r>
              <a:rPr lang="ca-ES" sz="1400" dirty="0" smtClean="0"/>
              <a:t>. En aquest sentit, cal apuntar que la redacció actual d'aquest precepte estableix, simplement, que les normes relatives a adopció d'acords en els municipis assenyalats en l'art. 121 d'aquesta Llei, són les contingudes en l'apartat 2 de l'art. 123. Però cal tenir en compte que aquest article va ser modificat per l'apartat 1 de l'article primer de la Llei 57/2003, de 16 de desembre, de mesures per a la modernització del govern local. </a:t>
            </a:r>
          </a:p>
          <a:p>
            <a:pPr algn="just" eaLnBrk="1" hangingPunct="1">
              <a:defRPr/>
            </a:pPr>
            <a:r>
              <a:rPr lang="ca-ES" dirty="0" smtClean="0"/>
              <a:t>la majoria absoluta necessària per a aquesta operació de crèdit es recollia originàriament en l'art. 47.3.g) i avui es recull en l'art. 47.2.l), quan assenyala </a:t>
            </a:r>
            <a:r>
              <a:rPr lang="ca-ES" b="1" dirty="0" smtClean="0"/>
              <a:t>la necessitat de majoria absoluta per les «aprovacions d'operacions financeres o de crèdit i concessions </a:t>
            </a:r>
            <a:r>
              <a:rPr lang="ca-ES" dirty="0" smtClean="0"/>
              <a:t>de quitaments o esperes, quan el seu import superi el 10 per cent dels recursos ordinaris del seu pressupost, així com les operacions de crèdit que preveu l'article 158.5 de la Llei 39/1988, de 28 de desembre, reguladora de les hisendes locals ».</a:t>
            </a:r>
          </a:p>
          <a:p>
            <a:pPr algn="just" eaLnBrk="1" hangingPunct="1">
              <a:defRPr/>
            </a:pPr>
            <a:r>
              <a:rPr lang="ca-ES" dirty="0" smtClean="0"/>
              <a:t>Cal tenir en compte que l'art. 158.5 de la Llei 39/1988, de 28 de desembre </a:t>
            </a:r>
            <a:r>
              <a:rPr lang="ca-ES" dirty="0" err="1" smtClean="0"/>
              <a:t>LRHL</a:t>
            </a:r>
            <a:r>
              <a:rPr lang="ca-ES" dirty="0" smtClean="0"/>
              <a:t>, és el mateix que l'art. 177.5 del Text refós de la Llei reguladora de les hisendes locals. El que ha passat, igual que en el cas anterior, que en fer determinades modificacions en la normativa, el legislador s'oblida en molts casos que aquestes modificacions afecten altres preceptes que no s'actualitzen.</a:t>
            </a:r>
          </a:p>
          <a:p>
            <a:pPr algn="just" eaLnBrk="1" hangingPunct="1">
              <a:defRPr/>
            </a:pPr>
            <a:endParaRPr lang="ca-ES" dirty="0" smtClean="0"/>
          </a:p>
          <a:p>
            <a:pPr marL="274320" indent="-274320" algn="just" eaLnBrk="1" fontAlgn="auto" hangingPunct="1">
              <a:spcAft>
                <a:spcPts val="0"/>
              </a:spcAft>
              <a:buClr>
                <a:schemeClr val="accent3"/>
              </a:buClr>
              <a:buFont typeface="Wingdings 2"/>
              <a:buChar char=""/>
              <a:defRPr/>
            </a:pPr>
            <a:endParaRPr lang="ca-ES" dirty="0" smtClean="0"/>
          </a:p>
        </p:txBody>
      </p:sp>
      <p:sp>
        <p:nvSpPr>
          <p:cNvPr id="1258500" name="3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58501"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4B996875-150C-4E00-AD7D-95AF45AC1A98}" type="slidenum">
              <a:rPr lang="es-ES" altLang="es-ES_tradnl" smtClean="0"/>
              <a:pPr/>
              <a:t>239</a:t>
            </a:fld>
            <a:endParaRPr lang="es-ES" altLang="es-ES_tradnl" smtClean="0"/>
          </a:p>
        </p:txBody>
      </p:sp>
      <p:sp>
        <p:nvSpPr>
          <p:cNvPr id="125850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1 Marcador de imagen de diapositiva"/>
          <p:cNvSpPr>
            <a:spLocks noGrp="1" noRot="1" noChangeAspect="1" noTextEdit="1"/>
          </p:cNvSpPr>
          <p:nvPr>
            <p:ph type="sldImg"/>
          </p:nvPr>
        </p:nvSpPr>
        <p:spPr>
          <a:xfrm>
            <a:off x="381000" y="685800"/>
            <a:ext cx="6096000" cy="3429000"/>
          </a:xfrm>
          <a:ln/>
        </p:spPr>
      </p:sp>
      <p:sp>
        <p:nvSpPr>
          <p:cNvPr id="3" name="2 Marcador de notas"/>
          <p:cNvSpPr>
            <a:spLocks noGrp="1"/>
          </p:cNvSpPr>
          <p:nvPr>
            <p:ph type="body" idx="1"/>
          </p:nvPr>
        </p:nvSpPr>
        <p:spPr/>
        <p:txBody>
          <a:bodyPr/>
          <a:lstStyle/>
          <a:p>
            <a:pPr marL="274320" indent="-274320" algn="just" eaLnBrk="1" fontAlgn="auto" hangingPunct="1">
              <a:spcAft>
                <a:spcPts val="0"/>
              </a:spcAft>
              <a:buClr>
                <a:schemeClr val="accent3"/>
              </a:buClr>
              <a:buFont typeface="Wingdings 2"/>
              <a:buChar char=""/>
              <a:defRPr/>
            </a:pPr>
            <a:r>
              <a:rPr lang="ca-ES" dirty="0" smtClean="0">
                <a:solidFill>
                  <a:schemeClr val="accent1">
                    <a:lumMod val="75000"/>
                  </a:schemeClr>
                </a:solidFill>
              </a:rPr>
              <a:t>Majoria necessària per acordar l'operació de préstec per a </a:t>
            </a:r>
            <a:r>
              <a:rPr lang="ca-ES" b="1" dirty="0" smtClean="0">
                <a:solidFill>
                  <a:schemeClr val="accent1">
                    <a:lumMod val="75000"/>
                  </a:schemeClr>
                </a:solidFill>
              </a:rPr>
              <a:t>despeses corrents </a:t>
            </a:r>
            <a:r>
              <a:rPr lang="ca-ES" dirty="0" smtClean="0">
                <a:solidFill>
                  <a:schemeClr val="accent1">
                    <a:lumMod val="75000"/>
                  </a:schemeClr>
                </a:solidFill>
              </a:rPr>
              <a:t>prevista en l'art. 177.5 del TR LRHL</a:t>
            </a:r>
          </a:p>
          <a:p>
            <a:pPr marL="274320" indent="-274320" algn="just" eaLnBrk="1" fontAlgn="auto" hangingPunct="1">
              <a:spcAft>
                <a:spcPts val="0"/>
              </a:spcAft>
              <a:buClr>
                <a:schemeClr val="accent3"/>
              </a:buClr>
              <a:buFont typeface="Wingdings 2"/>
              <a:buChar char=""/>
              <a:defRPr/>
            </a:pPr>
            <a:r>
              <a:rPr lang="ca-ES" sz="1050" i="1" dirty="0" smtClean="0"/>
              <a:t>El Consultor dels Ajuntaments i dels Jutjats, N º 14, Secció Consultes, Quinzena del 30 </a:t>
            </a:r>
            <a:r>
              <a:rPr lang="ca-ES" sz="1050" i="1" dirty="0" err="1" smtClean="0"/>
              <a:t>jul</a:t>
            </a:r>
            <a:r>
              <a:rPr lang="ca-ES" sz="1050" i="1" dirty="0" smtClean="0"/>
              <a:t> al 14 </a:t>
            </a:r>
            <a:r>
              <a:rPr lang="ca-ES" sz="1050" i="1" dirty="0" err="1" smtClean="0"/>
              <a:t>Ago</a:t>
            </a:r>
            <a:r>
              <a:rPr lang="ca-ES" sz="1050" i="1" dirty="0" smtClean="0"/>
              <a:t> 2011,</a:t>
            </a:r>
          </a:p>
          <a:p>
            <a:pPr marL="274320" indent="-274320" algn="just" eaLnBrk="1" fontAlgn="auto" hangingPunct="1">
              <a:spcAft>
                <a:spcPts val="0"/>
              </a:spcAft>
              <a:buClr>
                <a:schemeClr val="accent3"/>
              </a:buClr>
              <a:buFont typeface="Wingdings 2"/>
              <a:buChar char=""/>
              <a:defRPr/>
            </a:pPr>
            <a:r>
              <a:rPr lang="ca-ES" dirty="0" smtClean="0"/>
              <a:t>Contestació .- </a:t>
            </a:r>
            <a:br>
              <a:rPr lang="ca-ES" dirty="0" smtClean="0"/>
            </a:br>
            <a:r>
              <a:rPr lang="ca-ES" dirty="0" smtClean="0"/>
              <a:t>L'actual art. 177.5 </a:t>
            </a:r>
            <a:r>
              <a:rPr lang="ca-ES" dirty="0" err="1" smtClean="0"/>
              <a:t>TRLRHL</a:t>
            </a:r>
            <a:r>
              <a:rPr lang="ca-ES" dirty="0" smtClean="0"/>
              <a:t>, aprovat per Reial Decret Legislatiu 2 / 2004, de 5 de març (disposa que, </a:t>
            </a:r>
            <a:r>
              <a:rPr lang="ca-ES" b="1" dirty="0" smtClean="0"/>
              <a:t>excepcionalmen</a:t>
            </a:r>
            <a:r>
              <a:rPr lang="ca-ES" dirty="0" smtClean="0"/>
              <a:t>t i per acords adoptats amb el quòrum establert per l'art . 47.3 de la Llei 7 / 1985, de 2 d'abril, es consideren recursos efectivament disponibles per finançar nous o majors despeses, per operacions corrents, que expressament es declarin necessàries i urgents, els procedents d'operacions de crèdit en què es donin conjuntament les següents condicions:</a:t>
            </a:r>
          </a:p>
          <a:p>
            <a:pPr marL="274320" indent="-274320" algn="just" eaLnBrk="1" fontAlgn="auto" hangingPunct="1">
              <a:spcAft>
                <a:spcPts val="0"/>
              </a:spcAft>
              <a:buClr>
                <a:schemeClr val="accent3"/>
              </a:buClr>
              <a:buFont typeface="Wingdings 2"/>
              <a:buChar char=""/>
              <a:defRPr/>
            </a:pPr>
            <a:r>
              <a:rPr lang="ca-ES" dirty="0" smtClean="0"/>
              <a:t>• - Que el seu import total anual no superi el cinc per cent dels recursos per operacions corrents del pressupost de l'entitat. </a:t>
            </a:r>
            <a:br>
              <a:rPr lang="ca-ES" dirty="0" smtClean="0"/>
            </a:br>
            <a:r>
              <a:rPr lang="ca-ES" dirty="0" smtClean="0"/>
              <a:t>• - Que la càrrega financera total de l'entitat, inclosa la derivada de les operacions projectades, no superi el 25 per cent dels recursos esmentats.</a:t>
            </a:r>
          </a:p>
          <a:p>
            <a:pPr marL="274320" indent="-274320" algn="just" eaLnBrk="1" fontAlgn="auto" hangingPunct="1">
              <a:spcAft>
                <a:spcPts val="0"/>
              </a:spcAft>
              <a:buClr>
                <a:schemeClr val="accent3"/>
              </a:buClr>
              <a:buFont typeface="Wingdings 2"/>
              <a:buChar char=""/>
              <a:defRPr/>
            </a:pPr>
            <a:r>
              <a:rPr lang="ca-ES" dirty="0" smtClean="0"/>
              <a:t>- Que les operacions quedin cancel·lades abans de procedir a la renovació de la corporació que les concerti.</a:t>
            </a:r>
          </a:p>
          <a:p>
            <a:pPr algn="just" eaLnBrk="1" hangingPunct="1">
              <a:defRPr/>
            </a:pPr>
            <a:r>
              <a:rPr lang="ca-ES" sz="1400" dirty="0" smtClean="0"/>
              <a:t>Per tant, s'està remetent al quòrum que establia l'apartat 3 de l'art. 47 de la Llei 7 / 1985, de 2 d'abril </a:t>
            </a:r>
            <a:r>
              <a:rPr lang="ca-ES" sz="1400" dirty="0" err="1" smtClean="0"/>
              <a:t>LRBRL</a:t>
            </a:r>
            <a:r>
              <a:rPr lang="ca-ES" sz="1400" dirty="0" smtClean="0"/>
              <a:t>. En aquest sentit, cal apuntar que la redacció actual d'aquest precepte estableix, simplement, que les normes relatives a adopció d'acords en els municipis assenyalats en l'art. 121 d'aquesta Llei, són les contingudes en l'apartat 2 de l'art. 123. Però cal tenir en compte que aquest article va ser modificat per l'apartat 1 de l'article primer de la Llei 57/2003, de 16 de desembre, de mesures per a la modernització del govern local. </a:t>
            </a:r>
          </a:p>
          <a:p>
            <a:pPr algn="just" eaLnBrk="1" hangingPunct="1">
              <a:defRPr/>
            </a:pPr>
            <a:r>
              <a:rPr lang="ca-ES" dirty="0" smtClean="0"/>
              <a:t>la majoria absoluta necessària per a aquesta operació de crèdit es recollia originàriament en l'art. 47.3.g) i avui es recull en l'art. 47.2.l), quan assenyala </a:t>
            </a:r>
            <a:r>
              <a:rPr lang="ca-ES" b="1" dirty="0" smtClean="0"/>
              <a:t>la necessitat de majoria absoluta per les «aprovacions d'operacions financeres o de crèdit i concessions </a:t>
            </a:r>
            <a:r>
              <a:rPr lang="ca-ES" dirty="0" smtClean="0"/>
              <a:t>de quitaments o esperes, quan el seu import superi el 10 per cent dels recursos ordinaris del seu pressupost, així com les operacions de crèdit que preveu l'article 158.5 de la Llei 39/1988, de 28 de desembre, reguladora de les hisendes locals ».</a:t>
            </a:r>
          </a:p>
          <a:p>
            <a:pPr algn="just" eaLnBrk="1" hangingPunct="1">
              <a:defRPr/>
            </a:pPr>
            <a:r>
              <a:rPr lang="ca-ES" dirty="0" smtClean="0"/>
              <a:t>Cal tenir en compte que l'art. 158.5 de la Llei 39/1988, de 28 de desembre </a:t>
            </a:r>
            <a:r>
              <a:rPr lang="ca-ES" dirty="0" err="1" smtClean="0"/>
              <a:t>LRHL</a:t>
            </a:r>
            <a:r>
              <a:rPr lang="ca-ES" dirty="0" smtClean="0"/>
              <a:t>, és el mateix que l'art. 177.5 del Text refós de la Llei reguladora de les hisendes locals. El que ha passat, igual que en el cas anterior, que en fer determinades modificacions en la normativa, el legislador s'oblida en molts casos que aquestes modificacions afecten altres preceptes que no s'actualitzen.</a:t>
            </a:r>
          </a:p>
          <a:p>
            <a:pPr algn="just" eaLnBrk="1" hangingPunct="1">
              <a:defRPr/>
            </a:pPr>
            <a:endParaRPr lang="ca-ES" dirty="0" smtClean="0"/>
          </a:p>
          <a:p>
            <a:pPr marL="274320" indent="-274320" algn="just" eaLnBrk="1" fontAlgn="auto" hangingPunct="1">
              <a:spcAft>
                <a:spcPts val="0"/>
              </a:spcAft>
              <a:buClr>
                <a:schemeClr val="accent3"/>
              </a:buClr>
              <a:buFont typeface="Wingdings 2"/>
              <a:buChar char=""/>
              <a:defRPr/>
            </a:pPr>
            <a:endParaRPr lang="ca-ES" dirty="0" smtClean="0"/>
          </a:p>
        </p:txBody>
      </p:sp>
      <p:sp>
        <p:nvSpPr>
          <p:cNvPr id="1258500" name="3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58501"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4B996875-150C-4E00-AD7D-95AF45AC1A98}" type="slidenum">
              <a:rPr lang="es-ES" altLang="es-ES_tradnl" smtClean="0"/>
              <a:pPr/>
              <a:t>240</a:t>
            </a:fld>
            <a:endParaRPr lang="es-ES" altLang="es-ES_tradnl" smtClean="0"/>
          </a:p>
        </p:txBody>
      </p:sp>
      <p:sp>
        <p:nvSpPr>
          <p:cNvPr id="125850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extLst>
      <p:ext uri="{BB962C8B-B14F-4D97-AF65-F5344CB8AC3E}">
        <p14:creationId xmlns:p14="http://schemas.microsoft.com/office/powerpoint/2010/main" val="4118140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21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8E56CC9-781D-44CC-8BFE-3974610336EB}" type="slidenum">
              <a:rPr lang="es-ES" altLang="ca-ES" sz="1300" smtClean="0"/>
              <a:pPr eaLnBrk="1" hangingPunct="1">
                <a:spcBef>
                  <a:spcPct val="0"/>
                </a:spcBef>
              </a:pPr>
              <a:t>29</a:t>
            </a:fld>
            <a:endParaRPr lang="es-ES" altLang="ca-ES" sz="1300"/>
          </a:p>
        </p:txBody>
      </p:sp>
      <p:sp>
        <p:nvSpPr>
          <p:cNvPr id="1021956" name="Rectangle 2"/>
          <p:cNvSpPr>
            <a:spLocks noGrp="1" noRot="1" noChangeAspect="1" noChangeArrowheads="1" noTextEdit="1"/>
          </p:cNvSpPr>
          <p:nvPr>
            <p:ph type="sldImg"/>
          </p:nvPr>
        </p:nvSpPr>
        <p:spPr>
          <a:xfrm>
            <a:off x="381000" y="685800"/>
            <a:ext cx="6096000" cy="3429000"/>
          </a:xfrm>
          <a:ln/>
        </p:spPr>
      </p:sp>
      <p:sp>
        <p:nvSpPr>
          <p:cNvPr id="1021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2195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579123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22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7D72A42-CADC-43F0-89E7-745CBCF9414D}" type="slidenum">
              <a:rPr lang="es-ES" altLang="ca-ES" sz="1300" smtClean="0"/>
              <a:pPr eaLnBrk="1" hangingPunct="1">
                <a:spcBef>
                  <a:spcPct val="0"/>
                </a:spcBef>
              </a:pPr>
              <a:t>30</a:t>
            </a:fld>
            <a:endParaRPr lang="es-ES" altLang="ca-ES" sz="1300"/>
          </a:p>
        </p:txBody>
      </p:sp>
      <p:sp>
        <p:nvSpPr>
          <p:cNvPr id="1022980" name="Rectangle 2"/>
          <p:cNvSpPr>
            <a:spLocks noGrp="1" noRot="1" noChangeAspect="1" noChangeArrowheads="1" noTextEdit="1"/>
          </p:cNvSpPr>
          <p:nvPr>
            <p:ph type="sldImg"/>
          </p:nvPr>
        </p:nvSpPr>
        <p:spPr>
          <a:xfrm>
            <a:off x="381000" y="685800"/>
            <a:ext cx="6096000" cy="3429000"/>
          </a:xfrm>
          <a:ln/>
        </p:spPr>
      </p:sp>
      <p:sp>
        <p:nvSpPr>
          <p:cNvPr id="10229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2298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31761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24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1A4CF3A-8B79-4976-8C4C-0F0FE369F70D}" type="slidenum">
              <a:rPr lang="es-ES" altLang="ca-ES" sz="1300" smtClean="0"/>
              <a:pPr eaLnBrk="1" hangingPunct="1">
                <a:spcBef>
                  <a:spcPct val="0"/>
                </a:spcBef>
              </a:pPr>
              <a:t>31</a:t>
            </a:fld>
            <a:endParaRPr lang="es-ES" altLang="ca-ES" sz="1300"/>
          </a:p>
        </p:txBody>
      </p:sp>
      <p:sp>
        <p:nvSpPr>
          <p:cNvPr id="1024004" name="Rectangle 2"/>
          <p:cNvSpPr>
            <a:spLocks noGrp="1" noRot="1" noChangeAspect="1" noChangeArrowheads="1" noTextEdit="1"/>
          </p:cNvSpPr>
          <p:nvPr>
            <p:ph type="sldImg"/>
          </p:nvPr>
        </p:nvSpPr>
        <p:spPr>
          <a:xfrm>
            <a:off x="381000" y="685800"/>
            <a:ext cx="6096000" cy="3429000"/>
          </a:xfrm>
          <a:ln/>
        </p:spPr>
      </p:sp>
      <p:sp>
        <p:nvSpPr>
          <p:cNvPr id="1024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dirty="0" err="1" smtClean="0"/>
              <a:t>Informació</a:t>
            </a:r>
            <a:r>
              <a:rPr lang="es-ES" dirty="0" smtClean="0"/>
              <a:t> institucional i </a:t>
            </a:r>
            <a:r>
              <a:rPr lang="es-ES" dirty="0" err="1" smtClean="0"/>
              <a:t>organitzativa</a:t>
            </a:r>
            <a:r>
              <a:rPr lang="es-ES" dirty="0" smtClean="0"/>
              <a:t>: </a:t>
            </a:r>
            <a:r>
              <a:rPr lang="es-ES" dirty="0" err="1" smtClean="0"/>
              <a:t>organització</a:t>
            </a:r>
            <a:r>
              <a:rPr lang="es-ES" dirty="0" smtClean="0"/>
              <a:t> política i </a:t>
            </a:r>
            <a:r>
              <a:rPr lang="es-ES" dirty="0" err="1" smtClean="0"/>
              <a:t>retribucions</a:t>
            </a:r>
            <a:r>
              <a:rPr lang="es-ES" dirty="0" smtClean="0"/>
              <a:t> </a:t>
            </a:r>
            <a:r>
              <a:rPr lang="es-ES" dirty="0" err="1" smtClean="0"/>
              <a:t>Prové</a:t>
            </a:r>
            <a:r>
              <a:rPr lang="es-ES" dirty="0" smtClean="0"/>
              <a:t> de </a:t>
            </a:r>
            <a:r>
              <a:rPr lang="es-ES" dirty="0" err="1" smtClean="0"/>
              <a:t>l’obligació</a:t>
            </a:r>
            <a:r>
              <a:rPr lang="es-ES" dirty="0" smtClean="0"/>
              <a:t> legal: </a:t>
            </a:r>
            <a:r>
              <a:rPr lang="es-ES" dirty="0" err="1" smtClean="0"/>
              <a:t>Article</a:t>
            </a:r>
            <a:r>
              <a:rPr lang="es-ES" dirty="0" smtClean="0"/>
              <a:t> 11.1.d) de la </a:t>
            </a:r>
            <a:r>
              <a:rPr lang="es-ES" dirty="0" err="1" smtClean="0"/>
              <a:t>Llei</a:t>
            </a:r>
            <a:r>
              <a:rPr lang="es-ES" dirty="0" smtClean="0"/>
              <a:t> 19/2014, de 29 de desembre, de </a:t>
            </a:r>
            <a:r>
              <a:rPr lang="es-ES" dirty="0" err="1" smtClean="0"/>
              <a:t>transparència</a:t>
            </a:r>
            <a:r>
              <a:rPr lang="es-ES" dirty="0" smtClean="0"/>
              <a:t>, </a:t>
            </a:r>
            <a:r>
              <a:rPr lang="es-ES" dirty="0" err="1" smtClean="0"/>
              <a:t>accés</a:t>
            </a:r>
            <a:r>
              <a:rPr lang="es-ES" dirty="0" smtClean="0"/>
              <a:t> a la </a:t>
            </a:r>
            <a:r>
              <a:rPr lang="es-ES" dirty="0" err="1" smtClean="0"/>
              <a:t>informació</a:t>
            </a:r>
            <a:r>
              <a:rPr lang="es-ES" dirty="0" smtClean="0"/>
              <a:t> pública i bon </a:t>
            </a:r>
            <a:r>
              <a:rPr lang="es-ES" dirty="0" err="1" smtClean="0"/>
              <a:t>govern</a:t>
            </a:r>
            <a:r>
              <a:rPr lang="es-ES" dirty="0" smtClean="0"/>
              <a:t>.</a:t>
            </a:r>
            <a:endParaRPr lang="ca-ES" altLang="ca-ES" dirty="0"/>
          </a:p>
        </p:txBody>
      </p:sp>
      <p:sp>
        <p:nvSpPr>
          <p:cNvPr id="102400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260163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25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4C17B47-DECC-4721-A85A-1779DDEB26C2}" type="slidenum">
              <a:rPr lang="es-ES" altLang="ca-ES" sz="1300" smtClean="0"/>
              <a:pPr eaLnBrk="1" hangingPunct="1">
                <a:spcBef>
                  <a:spcPct val="0"/>
                </a:spcBef>
              </a:pPr>
              <a:t>32</a:t>
            </a:fld>
            <a:endParaRPr lang="es-ES" altLang="ca-ES" sz="1300"/>
          </a:p>
        </p:txBody>
      </p:sp>
      <p:sp>
        <p:nvSpPr>
          <p:cNvPr id="1025028" name="Rectangle 2"/>
          <p:cNvSpPr>
            <a:spLocks noGrp="1" noRot="1" noChangeAspect="1" noChangeArrowheads="1" noTextEdit="1"/>
          </p:cNvSpPr>
          <p:nvPr>
            <p:ph type="sldImg"/>
          </p:nvPr>
        </p:nvSpPr>
        <p:spPr>
          <a:xfrm>
            <a:off x="381000" y="685800"/>
            <a:ext cx="6096000" cy="3429000"/>
          </a:xfrm>
          <a:ln/>
        </p:spPr>
      </p:sp>
      <p:sp>
        <p:nvSpPr>
          <p:cNvPr id="10250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2503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953684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270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801A2D3-AAE5-4BC8-9FC2-9E1C3CF43851}" type="slidenum">
              <a:rPr lang="es-ES" altLang="ca-ES" sz="1300" smtClean="0"/>
              <a:pPr eaLnBrk="1" hangingPunct="1">
                <a:spcBef>
                  <a:spcPct val="0"/>
                </a:spcBef>
              </a:pPr>
              <a:t>33</a:t>
            </a:fld>
            <a:endParaRPr lang="es-ES" altLang="ca-ES" sz="1300"/>
          </a:p>
        </p:txBody>
      </p:sp>
      <p:sp>
        <p:nvSpPr>
          <p:cNvPr id="1027076" name="Rectangle 2"/>
          <p:cNvSpPr>
            <a:spLocks noGrp="1" noRot="1" noChangeAspect="1" noChangeArrowheads="1" noTextEdit="1"/>
          </p:cNvSpPr>
          <p:nvPr>
            <p:ph type="sldImg"/>
          </p:nvPr>
        </p:nvSpPr>
        <p:spPr>
          <a:xfrm>
            <a:off x="381000" y="685800"/>
            <a:ext cx="6096000" cy="3429000"/>
          </a:xfrm>
          <a:ln/>
        </p:spPr>
      </p:sp>
      <p:sp>
        <p:nvSpPr>
          <p:cNvPr id="10270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2707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070283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280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D530764-149C-4D08-B229-994F539BD211}" type="slidenum">
              <a:rPr lang="es-ES" altLang="ca-ES" sz="1300" smtClean="0"/>
              <a:pPr eaLnBrk="1" hangingPunct="1">
                <a:spcBef>
                  <a:spcPct val="0"/>
                </a:spcBef>
              </a:pPr>
              <a:t>34</a:t>
            </a:fld>
            <a:endParaRPr lang="es-ES" altLang="ca-ES" sz="1300"/>
          </a:p>
        </p:txBody>
      </p:sp>
      <p:sp>
        <p:nvSpPr>
          <p:cNvPr id="1028100" name="Rectangle 2"/>
          <p:cNvSpPr>
            <a:spLocks noGrp="1" noRot="1" noChangeAspect="1" noChangeArrowheads="1" noTextEdit="1"/>
          </p:cNvSpPr>
          <p:nvPr>
            <p:ph type="sldImg"/>
          </p:nvPr>
        </p:nvSpPr>
        <p:spPr>
          <a:xfrm>
            <a:off x="381000" y="685800"/>
            <a:ext cx="6096000" cy="3429000"/>
          </a:xfrm>
          <a:ln/>
        </p:spPr>
      </p:sp>
      <p:sp>
        <p:nvSpPr>
          <p:cNvPr id="1028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2810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74526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29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BF67EF6-BCF9-4E83-A017-469DE3792C58}" type="slidenum">
              <a:rPr lang="es-ES" altLang="ca-ES" sz="1300" smtClean="0"/>
              <a:pPr eaLnBrk="1" hangingPunct="1">
                <a:spcBef>
                  <a:spcPct val="0"/>
                </a:spcBef>
              </a:pPr>
              <a:t>35</a:t>
            </a:fld>
            <a:endParaRPr lang="es-ES" altLang="ca-ES" sz="1300"/>
          </a:p>
        </p:txBody>
      </p:sp>
      <p:sp>
        <p:nvSpPr>
          <p:cNvPr id="1029124" name="Rectangle 2"/>
          <p:cNvSpPr>
            <a:spLocks noGrp="1" noRot="1" noChangeAspect="1" noChangeArrowheads="1" noTextEdit="1"/>
          </p:cNvSpPr>
          <p:nvPr>
            <p:ph type="sldImg"/>
          </p:nvPr>
        </p:nvSpPr>
        <p:spPr>
          <a:xfrm>
            <a:off x="381000" y="685800"/>
            <a:ext cx="6096000" cy="3429000"/>
          </a:xfrm>
          <a:ln/>
        </p:spPr>
      </p:sp>
      <p:sp>
        <p:nvSpPr>
          <p:cNvPr id="1029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dirty="0"/>
          </a:p>
        </p:txBody>
      </p:sp>
      <p:sp>
        <p:nvSpPr>
          <p:cNvPr id="102912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400046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462" eaLnBrk="0" hangingPunct="0">
              <a:spcBef>
                <a:spcPct val="30000"/>
              </a:spcBef>
              <a:defRPr sz="1200">
                <a:solidFill>
                  <a:schemeClr val="tx1"/>
                </a:solidFill>
                <a:latin typeface="Arial" charset="0"/>
              </a:defRPr>
            </a:lvl1pPr>
            <a:lvl2pPr marL="742024" indent="-284635" defTabSz="990462" eaLnBrk="0" hangingPunct="0">
              <a:spcBef>
                <a:spcPct val="30000"/>
              </a:spcBef>
              <a:defRPr sz="1200">
                <a:solidFill>
                  <a:schemeClr val="tx1"/>
                </a:solidFill>
                <a:latin typeface="Arial" charset="0"/>
              </a:defRPr>
            </a:lvl2pPr>
            <a:lvl3pPr marL="1141828" indent="-227049" defTabSz="990462" eaLnBrk="0" hangingPunct="0">
              <a:spcBef>
                <a:spcPct val="30000"/>
              </a:spcBef>
              <a:defRPr sz="1200">
                <a:solidFill>
                  <a:schemeClr val="tx1"/>
                </a:solidFill>
                <a:latin typeface="Arial" charset="0"/>
              </a:defRPr>
            </a:lvl3pPr>
            <a:lvl4pPr marL="1599217" indent="-227049" defTabSz="990462" eaLnBrk="0" hangingPunct="0">
              <a:spcBef>
                <a:spcPct val="30000"/>
              </a:spcBef>
              <a:defRPr sz="1200">
                <a:solidFill>
                  <a:schemeClr val="tx1"/>
                </a:solidFill>
                <a:latin typeface="Arial" charset="0"/>
              </a:defRPr>
            </a:lvl4pPr>
            <a:lvl5pPr marL="2056606" indent="-227049" defTabSz="990462" eaLnBrk="0" hangingPunct="0">
              <a:spcBef>
                <a:spcPct val="30000"/>
              </a:spcBef>
              <a:defRPr sz="1200">
                <a:solidFill>
                  <a:schemeClr val="tx1"/>
                </a:solidFill>
                <a:latin typeface="Arial" charset="0"/>
              </a:defRPr>
            </a:lvl5pPr>
            <a:lvl6pPr marL="2530448" indent="-227049" defTabSz="990462" eaLnBrk="0" fontAlgn="base" hangingPunct="0">
              <a:spcBef>
                <a:spcPct val="30000"/>
              </a:spcBef>
              <a:spcAft>
                <a:spcPct val="0"/>
              </a:spcAft>
              <a:defRPr sz="1200">
                <a:solidFill>
                  <a:schemeClr val="tx1"/>
                </a:solidFill>
                <a:latin typeface="Arial" charset="0"/>
              </a:defRPr>
            </a:lvl6pPr>
            <a:lvl7pPr marL="3004290" indent="-227049" defTabSz="990462" eaLnBrk="0" fontAlgn="base" hangingPunct="0">
              <a:spcBef>
                <a:spcPct val="30000"/>
              </a:spcBef>
              <a:spcAft>
                <a:spcPct val="0"/>
              </a:spcAft>
              <a:defRPr sz="1200">
                <a:solidFill>
                  <a:schemeClr val="tx1"/>
                </a:solidFill>
                <a:latin typeface="Arial" charset="0"/>
              </a:defRPr>
            </a:lvl7pPr>
            <a:lvl8pPr marL="3478132" indent="-227049" defTabSz="990462" eaLnBrk="0" fontAlgn="base" hangingPunct="0">
              <a:spcBef>
                <a:spcPct val="30000"/>
              </a:spcBef>
              <a:spcAft>
                <a:spcPct val="0"/>
              </a:spcAft>
              <a:defRPr sz="1200">
                <a:solidFill>
                  <a:schemeClr val="tx1"/>
                </a:solidFill>
                <a:latin typeface="Arial" charset="0"/>
              </a:defRPr>
            </a:lvl8pPr>
            <a:lvl9pPr marL="3951975" indent="-227049" defTabSz="990462"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s-ES" altLang="es-ES" sz="1300">
                <a:solidFill>
                  <a:srgbClr val="000000"/>
                </a:solidFill>
              </a:rPr>
              <a:t>CURS PROCEDIMENT</a:t>
            </a:r>
          </a:p>
        </p:txBody>
      </p:sp>
      <p:sp>
        <p:nvSpPr>
          <p:cNvPr id="293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462" eaLnBrk="0" hangingPunct="0">
              <a:spcBef>
                <a:spcPct val="30000"/>
              </a:spcBef>
              <a:defRPr sz="1200">
                <a:solidFill>
                  <a:schemeClr val="tx1"/>
                </a:solidFill>
                <a:latin typeface="Arial" charset="0"/>
              </a:defRPr>
            </a:lvl1pPr>
            <a:lvl2pPr marL="742024" indent="-284635" defTabSz="990462" eaLnBrk="0" hangingPunct="0">
              <a:spcBef>
                <a:spcPct val="30000"/>
              </a:spcBef>
              <a:defRPr sz="1200">
                <a:solidFill>
                  <a:schemeClr val="tx1"/>
                </a:solidFill>
                <a:latin typeface="Arial" charset="0"/>
              </a:defRPr>
            </a:lvl2pPr>
            <a:lvl3pPr marL="1141828" indent="-227049" defTabSz="990462" eaLnBrk="0" hangingPunct="0">
              <a:spcBef>
                <a:spcPct val="30000"/>
              </a:spcBef>
              <a:defRPr sz="1200">
                <a:solidFill>
                  <a:schemeClr val="tx1"/>
                </a:solidFill>
                <a:latin typeface="Arial" charset="0"/>
              </a:defRPr>
            </a:lvl3pPr>
            <a:lvl4pPr marL="1599217" indent="-227049" defTabSz="990462" eaLnBrk="0" hangingPunct="0">
              <a:spcBef>
                <a:spcPct val="30000"/>
              </a:spcBef>
              <a:defRPr sz="1200">
                <a:solidFill>
                  <a:schemeClr val="tx1"/>
                </a:solidFill>
                <a:latin typeface="Arial" charset="0"/>
              </a:defRPr>
            </a:lvl4pPr>
            <a:lvl5pPr marL="2056606" indent="-227049" defTabSz="990462" eaLnBrk="0" hangingPunct="0">
              <a:spcBef>
                <a:spcPct val="30000"/>
              </a:spcBef>
              <a:defRPr sz="1200">
                <a:solidFill>
                  <a:schemeClr val="tx1"/>
                </a:solidFill>
                <a:latin typeface="Arial" charset="0"/>
              </a:defRPr>
            </a:lvl5pPr>
            <a:lvl6pPr marL="2530448" indent="-227049" defTabSz="990462" eaLnBrk="0" fontAlgn="base" hangingPunct="0">
              <a:spcBef>
                <a:spcPct val="30000"/>
              </a:spcBef>
              <a:spcAft>
                <a:spcPct val="0"/>
              </a:spcAft>
              <a:defRPr sz="1200">
                <a:solidFill>
                  <a:schemeClr val="tx1"/>
                </a:solidFill>
                <a:latin typeface="Arial" charset="0"/>
              </a:defRPr>
            </a:lvl6pPr>
            <a:lvl7pPr marL="3004290" indent="-227049" defTabSz="990462" eaLnBrk="0" fontAlgn="base" hangingPunct="0">
              <a:spcBef>
                <a:spcPct val="30000"/>
              </a:spcBef>
              <a:spcAft>
                <a:spcPct val="0"/>
              </a:spcAft>
              <a:defRPr sz="1200">
                <a:solidFill>
                  <a:schemeClr val="tx1"/>
                </a:solidFill>
                <a:latin typeface="Arial" charset="0"/>
              </a:defRPr>
            </a:lvl7pPr>
            <a:lvl8pPr marL="3478132" indent="-227049" defTabSz="990462" eaLnBrk="0" fontAlgn="base" hangingPunct="0">
              <a:spcBef>
                <a:spcPct val="30000"/>
              </a:spcBef>
              <a:spcAft>
                <a:spcPct val="0"/>
              </a:spcAft>
              <a:defRPr sz="1200">
                <a:solidFill>
                  <a:schemeClr val="tx1"/>
                </a:solidFill>
                <a:latin typeface="Arial" charset="0"/>
              </a:defRPr>
            </a:lvl8pPr>
            <a:lvl9pPr marL="3951975" indent="-227049" defTabSz="990462"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788734-658E-4AB4-8151-2DBDD995E9D1}" type="slidenum">
              <a:rPr lang="es-ES" altLang="es-ES" sz="1300">
                <a:solidFill>
                  <a:srgbClr val="000000"/>
                </a:solidFill>
              </a:rPr>
              <a:pPr eaLnBrk="1" hangingPunct="1">
                <a:spcBef>
                  <a:spcPct val="0"/>
                </a:spcBef>
              </a:pPr>
              <a:t>6</a:t>
            </a:fld>
            <a:endParaRPr lang="es-ES" altLang="es-ES" sz="1300">
              <a:solidFill>
                <a:srgbClr val="000000"/>
              </a:solidFill>
            </a:endParaRPr>
          </a:p>
        </p:txBody>
      </p:sp>
      <p:sp>
        <p:nvSpPr>
          <p:cNvPr id="293892" name="Rectangle 2"/>
          <p:cNvSpPr>
            <a:spLocks noGrp="1" noRot="1" noChangeAspect="1" noChangeArrowheads="1" noTextEdit="1"/>
          </p:cNvSpPr>
          <p:nvPr>
            <p:ph type="sldImg"/>
          </p:nvPr>
        </p:nvSpPr>
        <p:spPr>
          <a:xfrm>
            <a:off x="381000" y="685800"/>
            <a:ext cx="6096000" cy="3429000"/>
          </a:xfrm>
          <a:ln/>
        </p:spPr>
      </p:sp>
      <p:sp>
        <p:nvSpPr>
          <p:cNvPr id="293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sz="1200" b="0" i="0" u="none" strike="noStrike" kern="1200" baseline="0" dirty="0">
              <a:solidFill>
                <a:schemeClr val="tx1"/>
              </a:solidFill>
              <a:latin typeface="Arial" charset="0"/>
              <a:ea typeface="+mn-ea"/>
              <a:cs typeface="Arial" charset="0"/>
            </a:endParaRPr>
          </a:p>
          <a:p>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Els municipis han de prestar obligatòriament en funció del seu tram de població: </a:t>
            </a:r>
          </a:p>
          <a:p>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a:t>
            </a:r>
            <a:r>
              <a:rPr lang="ca-ES" sz="1400" b="0" i="1" u="none" strike="noStrike" kern="1200" baseline="0" noProof="0" dirty="0" smtClean="0">
                <a:solidFill>
                  <a:schemeClr val="tx1"/>
                </a:solidFill>
                <a:latin typeface="Calibri" panose="020F0502020204030204" pitchFamily="34" charset="0"/>
                <a:ea typeface="+mn-ea"/>
                <a:cs typeface="Calibri" panose="020F0502020204030204" pitchFamily="34" charset="0"/>
              </a:rPr>
              <a:t>Per a qualsevol municipi: enllumenat públic, cementiri, recollida </a:t>
            </a:r>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de residus, neteja viària, abastament domiciliari d’aigua potable, clavegueram, accés als nuclis de població, pavimentació i conservació de les vies públiques. </a:t>
            </a:r>
          </a:p>
          <a:p>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a:t>
            </a:r>
            <a:r>
              <a:rPr lang="ca-ES" sz="1400" b="0" i="1" u="none" strike="noStrike" kern="1200" baseline="0" noProof="0" dirty="0" smtClean="0">
                <a:solidFill>
                  <a:schemeClr val="tx1"/>
                </a:solidFill>
                <a:latin typeface="Calibri" panose="020F0502020204030204" pitchFamily="34" charset="0"/>
                <a:ea typeface="+mn-ea"/>
                <a:cs typeface="Calibri" panose="020F0502020204030204" pitchFamily="34" charset="0"/>
              </a:rPr>
              <a:t>Per a municipis amb més de cinc mil habitants: a més dels </a:t>
            </a:r>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anteriors, parc públic, biblioteca pública i tractament de residus. </a:t>
            </a:r>
          </a:p>
          <a:p>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a:t>
            </a:r>
            <a:r>
              <a:rPr lang="ca-ES" sz="1400" b="0" i="1" u="none" strike="noStrike" kern="1200" baseline="0" noProof="0" dirty="0" smtClean="0">
                <a:solidFill>
                  <a:schemeClr val="tx1"/>
                </a:solidFill>
                <a:latin typeface="Calibri" panose="020F0502020204030204" pitchFamily="34" charset="0"/>
                <a:ea typeface="+mn-ea"/>
                <a:cs typeface="Calibri" panose="020F0502020204030204" pitchFamily="34" charset="0"/>
              </a:rPr>
              <a:t>Per a municipis amb més de vint mil habitants: tots els anteriors </a:t>
            </a:r>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a més de protecció civil, avaluació i informació de situacions de necessitats social i l’atenció </a:t>
            </a:r>
            <a:r>
              <a:rPr lang="ca-ES" sz="1400" b="0" i="0" u="none" strike="noStrike" kern="1200" baseline="0" noProof="0" dirty="0" err="1" smtClean="0">
                <a:solidFill>
                  <a:schemeClr val="tx1"/>
                </a:solidFill>
                <a:latin typeface="Calibri" panose="020F0502020204030204" pitchFamily="34" charset="0"/>
                <a:ea typeface="+mn-ea"/>
                <a:cs typeface="Calibri" panose="020F0502020204030204" pitchFamily="34" charset="0"/>
              </a:rPr>
              <a:t>inmediata</a:t>
            </a:r>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 a persones en situació o risc d’exclusió social, prevenció i extinció d’incendis i instal·lacions esportives d’ús públic. </a:t>
            </a:r>
          </a:p>
          <a:p>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a:t>
            </a:r>
            <a:r>
              <a:rPr lang="ca-ES" sz="1400" b="0" i="1" u="none" strike="noStrike" kern="1200" baseline="0" noProof="0" dirty="0" smtClean="0">
                <a:solidFill>
                  <a:schemeClr val="tx1"/>
                </a:solidFill>
                <a:latin typeface="Calibri" panose="020F0502020204030204" pitchFamily="34" charset="0"/>
                <a:ea typeface="+mn-ea"/>
                <a:cs typeface="Calibri" panose="020F0502020204030204" pitchFamily="34" charset="0"/>
              </a:rPr>
              <a:t>Per a municipis de més de cinquanta mil habitants: transport </a:t>
            </a:r>
            <a:r>
              <a:rPr lang="ca-ES" sz="1400" b="0" i="0" u="none" strike="noStrike" kern="1200" baseline="0" noProof="0" dirty="0" smtClean="0">
                <a:solidFill>
                  <a:schemeClr val="tx1"/>
                </a:solidFill>
                <a:latin typeface="Calibri" panose="020F0502020204030204" pitchFamily="34" charset="0"/>
                <a:ea typeface="+mn-ea"/>
                <a:cs typeface="Calibri" panose="020F0502020204030204" pitchFamily="34" charset="0"/>
              </a:rPr>
              <a:t>col·lectiu urbà de viatgers i protecció del medi, a més de tots els anteriors. </a:t>
            </a:r>
          </a:p>
          <a:p>
            <a:endParaRPr lang="ca-ES" altLang="es-ES" sz="14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84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332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5BEA1B2-5652-4F66-B860-C6761E621B6B}" type="slidenum">
              <a:rPr lang="es-ES" altLang="ca-ES" sz="1300" smtClean="0"/>
              <a:pPr eaLnBrk="1" hangingPunct="1">
                <a:spcBef>
                  <a:spcPct val="0"/>
                </a:spcBef>
              </a:pPr>
              <a:t>37</a:t>
            </a:fld>
            <a:endParaRPr lang="es-ES" altLang="ca-ES" sz="1300"/>
          </a:p>
        </p:txBody>
      </p:sp>
      <p:sp>
        <p:nvSpPr>
          <p:cNvPr id="1033220" name="Rectangle 2"/>
          <p:cNvSpPr>
            <a:spLocks noGrp="1" noRot="1" noChangeAspect="1" noChangeArrowheads="1" noTextEdit="1"/>
          </p:cNvSpPr>
          <p:nvPr>
            <p:ph type="sldImg"/>
          </p:nvPr>
        </p:nvSpPr>
        <p:spPr>
          <a:xfrm>
            <a:off x="381000" y="685800"/>
            <a:ext cx="6096000" cy="3429000"/>
          </a:xfrm>
          <a:ln/>
        </p:spPr>
      </p:sp>
      <p:sp>
        <p:nvSpPr>
          <p:cNvPr id="1033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3322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507058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34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3CADDC2-D4BD-4BA2-8F00-E355F873D193}" type="slidenum">
              <a:rPr lang="es-ES" altLang="ca-ES" sz="1300" smtClean="0"/>
              <a:pPr eaLnBrk="1" hangingPunct="1">
                <a:spcBef>
                  <a:spcPct val="0"/>
                </a:spcBef>
              </a:pPr>
              <a:t>38</a:t>
            </a:fld>
            <a:endParaRPr lang="es-ES" altLang="ca-ES" sz="1300"/>
          </a:p>
        </p:txBody>
      </p:sp>
      <p:sp>
        <p:nvSpPr>
          <p:cNvPr id="1034244" name="Rectangle 2"/>
          <p:cNvSpPr>
            <a:spLocks noGrp="1" noRot="1" noChangeAspect="1" noChangeArrowheads="1" noTextEdit="1"/>
          </p:cNvSpPr>
          <p:nvPr>
            <p:ph type="sldImg"/>
          </p:nvPr>
        </p:nvSpPr>
        <p:spPr>
          <a:xfrm>
            <a:off x="381000" y="685800"/>
            <a:ext cx="6096000" cy="3429000"/>
          </a:xfrm>
          <a:ln/>
        </p:spPr>
      </p:sp>
      <p:sp>
        <p:nvSpPr>
          <p:cNvPr id="1034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3424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169543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35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F36C676-4502-4598-B932-42BCAD0C251A}" type="slidenum">
              <a:rPr lang="es-ES" altLang="ca-ES" sz="1300" smtClean="0"/>
              <a:pPr eaLnBrk="1" hangingPunct="1">
                <a:spcBef>
                  <a:spcPct val="0"/>
                </a:spcBef>
              </a:pPr>
              <a:t>39</a:t>
            </a:fld>
            <a:endParaRPr lang="es-ES" altLang="ca-ES" sz="1300"/>
          </a:p>
        </p:txBody>
      </p:sp>
      <p:sp>
        <p:nvSpPr>
          <p:cNvPr id="1035268" name="Rectangle 2"/>
          <p:cNvSpPr>
            <a:spLocks noGrp="1" noRot="1" noChangeAspect="1" noChangeArrowheads="1" noTextEdit="1"/>
          </p:cNvSpPr>
          <p:nvPr>
            <p:ph type="sldImg"/>
          </p:nvPr>
        </p:nvSpPr>
        <p:spPr>
          <a:xfrm>
            <a:off x="381000" y="685800"/>
            <a:ext cx="6096000" cy="3429000"/>
          </a:xfrm>
          <a:ln/>
        </p:spPr>
      </p:sp>
      <p:sp>
        <p:nvSpPr>
          <p:cNvPr id="1035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3527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595438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36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1A4EACB-67EE-43E7-852D-50330802C5C9}" type="slidenum">
              <a:rPr lang="es-ES" altLang="ca-ES" sz="1300" smtClean="0"/>
              <a:pPr eaLnBrk="1" hangingPunct="1">
                <a:spcBef>
                  <a:spcPct val="0"/>
                </a:spcBef>
              </a:pPr>
              <a:t>40</a:t>
            </a:fld>
            <a:endParaRPr lang="es-ES" altLang="ca-ES" sz="1300"/>
          </a:p>
        </p:txBody>
      </p:sp>
      <p:sp>
        <p:nvSpPr>
          <p:cNvPr id="1036292" name="Rectangle 2"/>
          <p:cNvSpPr>
            <a:spLocks noGrp="1" noRot="1" noChangeAspect="1" noChangeArrowheads="1" noTextEdit="1"/>
          </p:cNvSpPr>
          <p:nvPr>
            <p:ph type="sldImg"/>
          </p:nvPr>
        </p:nvSpPr>
        <p:spPr>
          <a:xfrm>
            <a:off x="2757488" y="533400"/>
            <a:ext cx="4725987" cy="2659063"/>
          </a:xfrm>
          <a:ln/>
        </p:spPr>
      </p:sp>
      <p:sp>
        <p:nvSpPr>
          <p:cNvPr id="1036293"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3629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678943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414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473F37C-B18D-44F5-9BCA-820D07B0168E}" type="slidenum">
              <a:rPr lang="es-ES" altLang="ca-ES" sz="1300" smtClean="0"/>
              <a:pPr eaLnBrk="1" hangingPunct="1">
                <a:spcBef>
                  <a:spcPct val="0"/>
                </a:spcBef>
              </a:pPr>
              <a:t>41</a:t>
            </a:fld>
            <a:endParaRPr lang="es-ES" altLang="ca-ES" sz="1300"/>
          </a:p>
        </p:txBody>
      </p:sp>
      <p:sp>
        <p:nvSpPr>
          <p:cNvPr id="1041412" name="Rectangle 2"/>
          <p:cNvSpPr>
            <a:spLocks noGrp="1" noRot="1" noChangeAspect="1" noChangeArrowheads="1" noTextEdit="1"/>
          </p:cNvSpPr>
          <p:nvPr>
            <p:ph type="sldImg"/>
          </p:nvPr>
        </p:nvSpPr>
        <p:spPr>
          <a:xfrm>
            <a:off x="381000" y="685800"/>
            <a:ext cx="6096000" cy="3429000"/>
          </a:xfrm>
          <a:ln/>
        </p:spPr>
      </p:sp>
      <p:sp>
        <p:nvSpPr>
          <p:cNvPr id="1041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4141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4188592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38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CD6B6A5-72CF-448B-A126-594AB604E53C}" type="slidenum">
              <a:rPr lang="es-ES" altLang="ca-ES" sz="1300" smtClean="0"/>
              <a:pPr eaLnBrk="1" hangingPunct="1">
                <a:spcBef>
                  <a:spcPct val="0"/>
                </a:spcBef>
              </a:pPr>
              <a:t>42</a:t>
            </a:fld>
            <a:endParaRPr lang="es-ES" altLang="ca-ES" sz="1300"/>
          </a:p>
        </p:txBody>
      </p:sp>
      <p:sp>
        <p:nvSpPr>
          <p:cNvPr id="1038340" name="Rectangle 2"/>
          <p:cNvSpPr>
            <a:spLocks noGrp="1" noRot="1" noChangeAspect="1" noChangeArrowheads="1" noTextEdit="1"/>
          </p:cNvSpPr>
          <p:nvPr>
            <p:ph type="sldImg"/>
          </p:nvPr>
        </p:nvSpPr>
        <p:spPr>
          <a:xfrm>
            <a:off x="2757488" y="533400"/>
            <a:ext cx="4725987" cy="2659063"/>
          </a:xfrm>
          <a:ln/>
        </p:spPr>
      </p:sp>
      <p:sp>
        <p:nvSpPr>
          <p:cNvPr id="1038341"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3834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939871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40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DFEFB1C-1A4B-4544-A942-11CC42DEB5F2}" type="slidenum">
              <a:rPr lang="es-ES" altLang="ca-ES" sz="1300" smtClean="0"/>
              <a:pPr eaLnBrk="1" hangingPunct="1">
                <a:spcBef>
                  <a:spcPct val="0"/>
                </a:spcBef>
              </a:pPr>
              <a:t>43</a:t>
            </a:fld>
            <a:endParaRPr lang="es-ES" altLang="ca-ES" sz="1300"/>
          </a:p>
        </p:txBody>
      </p:sp>
      <p:sp>
        <p:nvSpPr>
          <p:cNvPr id="1040388" name="Rectangle 2"/>
          <p:cNvSpPr>
            <a:spLocks noGrp="1" noRot="1" noChangeAspect="1" noChangeArrowheads="1" noTextEdit="1"/>
          </p:cNvSpPr>
          <p:nvPr>
            <p:ph type="sldImg"/>
          </p:nvPr>
        </p:nvSpPr>
        <p:spPr>
          <a:xfrm>
            <a:off x="2757488" y="533400"/>
            <a:ext cx="4725987" cy="2659063"/>
          </a:xfrm>
          <a:ln/>
        </p:spPr>
      </p:sp>
      <p:sp>
        <p:nvSpPr>
          <p:cNvPr id="1040389"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4039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904442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199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E322E60-80AA-4FB3-BBAD-7BE84A5F1378}" type="slidenum">
              <a:rPr lang="es-ES" altLang="ca-ES" sz="1300" smtClean="0"/>
              <a:pPr eaLnBrk="1" hangingPunct="1">
                <a:spcBef>
                  <a:spcPct val="0"/>
                </a:spcBef>
              </a:pPr>
              <a:t>44</a:t>
            </a:fld>
            <a:endParaRPr lang="es-ES" altLang="ca-ES" sz="1300"/>
          </a:p>
        </p:txBody>
      </p:sp>
      <p:sp>
        <p:nvSpPr>
          <p:cNvPr id="1019908" name="Rectangle 2"/>
          <p:cNvSpPr>
            <a:spLocks noGrp="1" noRot="1" noChangeAspect="1" noChangeArrowheads="1" noTextEdit="1"/>
          </p:cNvSpPr>
          <p:nvPr>
            <p:ph type="sldImg"/>
          </p:nvPr>
        </p:nvSpPr>
        <p:spPr>
          <a:xfrm>
            <a:off x="381000" y="685800"/>
            <a:ext cx="6096000" cy="3429000"/>
          </a:xfrm>
          <a:ln/>
        </p:spPr>
      </p:sp>
      <p:sp>
        <p:nvSpPr>
          <p:cNvPr id="1019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1991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393380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dirty="0" smtClean="0"/>
              <a:t>El Consell de Ministres en data 24 de gener de 2014, ha aprovat  el Reial decret llei una disposició addicional noranta en la Llei 22/2013, de 23 de desembre, de Pressupostos Generals d'Estat que ve a determinar el límit màxim total que poden percebre com a retribució els membres de les corporacions locals.</a:t>
            </a:r>
          </a:p>
          <a:p>
            <a:r>
              <a:rPr lang="ca-ES" sz="1200" dirty="0" smtClean="0"/>
              <a:t>D'aquesta manera, es dóna compliment al que preveu l'article 75 bis de la Llei de Bases de Règim Local, segons la redacció donada per la Llei 27/2013, 27 de desembre, de Racionalització i Sostenibilitat de l'Administració Local.</a:t>
            </a:r>
          </a:p>
          <a:p>
            <a:r>
              <a:rPr lang="ca-ES" sz="1200" dirty="0" smtClean="0"/>
              <a:t>Per poder donar compliment al que disposa la reforma del règim local, resultava imprescindible incorporar en la Llei de Pressupostos aquest límit màxim.</a:t>
            </a:r>
          </a:p>
          <a:p>
            <a:r>
              <a:rPr lang="ca-ES" sz="1200" dirty="0" smtClean="0"/>
              <a:t>Atenent a aquest límit màxim i en funció de la població de cada municipi, les retribucions que poden percebre els membres de les corporacions locals per tots els conceptes retributius és el següent:</a:t>
            </a:r>
          </a:p>
          <a:p>
            <a:endParaRPr lang="es-ES" dirty="0"/>
          </a:p>
        </p:txBody>
      </p:sp>
      <p:sp>
        <p:nvSpPr>
          <p:cNvPr id="4" name="Marcador de número de diapositiva 3"/>
          <p:cNvSpPr>
            <a:spLocks noGrp="1"/>
          </p:cNvSpPr>
          <p:nvPr>
            <p:ph type="sldNum" sz="quarter" idx="10"/>
          </p:nvPr>
        </p:nvSpPr>
        <p:spPr/>
        <p:txBody>
          <a:bodyPr/>
          <a:lstStyle/>
          <a:p>
            <a:fld id="{7C73A65B-00C0-4D78-9B13-A915601C3BA7}" type="slidenum">
              <a:rPr lang="ca-ES" smtClean="0"/>
              <a:t>51</a:t>
            </a:fld>
            <a:endParaRPr lang="ca-ES"/>
          </a:p>
        </p:txBody>
      </p:sp>
    </p:spTree>
    <p:extLst>
      <p:ext uri="{BB962C8B-B14F-4D97-AF65-F5344CB8AC3E}">
        <p14:creationId xmlns:p14="http://schemas.microsoft.com/office/powerpoint/2010/main" val="3229029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a:t>ENS LOCALS: Règim jurídic, organització i funcionament.</a:t>
            </a:r>
          </a:p>
        </p:txBody>
      </p:sp>
      <p:sp>
        <p:nvSpPr>
          <p:cNvPr id="1091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65E90A3E-8750-453F-A773-2CF256EFAC5F}" type="slidenum">
              <a:rPr lang="es-ES" altLang="es-ES_tradnl" smtClean="0"/>
              <a:pPr/>
              <a:t>59</a:t>
            </a:fld>
            <a:endParaRPr lang="es-ES" altLang="es-ES_tradnl"/>
          </a:p>
        </p:txBody>
      </p:sp>
      <p:sp>
        <p:nvSpPr>
          <p:cNvPr id="1091588" name="Rectangle 2"/>
          <p:cNvSpPr>
            <a:spLocks noGrp="1" noRot="1" noChangeAspect="1" noChangeArrowheads="1" noTextEdit="1"/>
          </p:cNvSpPr>
          <p:nvPr>
            <p:ph type="sldImg"/>
          </p:nvPr>
        </p:nvSpPr>
        <p:spPr>
          <a:xfrm>
            <a:off x="2757488" y="533400"/>
            <a:ext cx="4725987" cy="2659063"/>
          </a:xfrm>
          <a:ln/>
        </p:spPr>
      </p:sp>
      <p:sp>
        <p:nvSpPr>
          <p:cNvPr id="1091589"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_tradnl"/>
          </a:p>
        </p:txBody>
      </p:sp>
      <p:sp>
        <p:nvSpPr>
          <p:cNvPr id="109159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Tree>
    <p:extLst>
      <p:ext uri="{BB962C8B-B14F-4D97-AF65-F5344CB8AC3E}">
        <p14:creationId xmlns:p14="http://schemas.microsoft.com/office/powerpoint/2010/main" val="13684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1 Marcador de imagen de diapositiva"/>
          <p:cNvSpPr>
            <a:spLocks noGrp="1" noRot="1" noChangeAspect="1" noTextEdit="1"/>
          </p:cNvSpPr>
          <p:nvPr>
            <p:ph type="sldImg"/>
          </p:nvPr>
        </p:nvSpPr>
        <p:spPr>
          <a:xfrm>
            <a:off x="381000" y="685800"/>
            <a:ext cx="6096000" cy="3429000"/>
          </a:xfrm>
          <a:ln/>
        </p:spPr>
      </p:sp>
      <p:sp>
        <p:nvSpPr>
          <p:cNvPr id="10086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086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FF3090E-3D6A-4B90-85B3-AEAB7BF0EFBA}" type="slidenum">
              <a:rPr lang="es-ES" altLang="ca-ES" sz="1300" smtClean="0"/>
              <a:pPr eaLnBrk="1" hangingPunct="1">
                <a:spcBef>
                  <a:spcPct val="0"/>
                </a:spcBef>
              </a:pPr>
              <a:t>7</a:t>
            </a:fld>
            <a:endParaRPr lang="es-ES" altLang="ca-ES" sz="1300"/>
          </a:p>
        </p:txBody>
      </p:sp>
      <p:sp>
        <p:nvSpPr>
          <p:cNvPr id="1008645" name="Contenidor de data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616143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b="1" dirty="0" smtClean="0">
                <a:solidFill>
                  <a:schemeClr val="tx2"/>
                </a:solidFill>
              </a:rPr>
              <a:t>Resolució Vinculant de Direcció General de Tributs, V1492-10 de 02 de Juliol de 2010</a:t>
            </a:r>
          </a:p>
          <a:p>
            <a:r>
              <a:rPr lang="ca-ES" sz="1200" b="1" dirty="0" smtClean="0"/>
              <a:t>Descripció: </a:t>
            </a:r>
            <a:r>
              <a:rPr lang="ca-ES" sz="1200" dirty="0" smtClean="0"/>
              <a:t>Indemnitzacions als membres de la Corporació de referència per assistència a les reunions dels seus òrgans col·legiats .</a:t>
            </a:r>
            <a:endParaRPr lang="es-ES" sz="1200" dirty="0" smtClean="0"/>
          </a:p>
          <a:p>
            <a:r>
              <a:rPr lang="ca-ES" sz="1200" b="1" dirty="0" smtClean="0"/>
              <a:t>Contestació</a:t>
            </a:r>
            <a:endParaRPr lang="es-ES" sz="1200" dirty="0" smtClean="0"/>
          </a:p>
          <a:p>
            <a:r>
              <a:rPr lang="ca-ES" sz="1200" dirty="0" smtClean="0"/>
              <a:t>El tractament de les retribucions que se satisfan als regidors, a l'Impost sobre la Renda de les Persones Físiques, apareix regulat a l'article </a:t>
            </a:r>
            <a:r>
              <a:rPr lang="ca-ES" sz="1200" u="sng" dirty="0" smtClean="0">
                <a:hlinkClick r:id="rId3"/>
              </a:rPr>
              <a:t>17.2 </a:t>
            </a:r>
            <a:r>
              <a:rPr lang="ca-ES" sz="1200" dirty="0" smtClean="0"/>
              <a:t>b) de la </a:t>
            </a:r>
            <a:r>
              <a:rPr lang="ca-ES" sz="1200" u="sng" dirty="0" smtClean="0">
                <a:hlinkClick r:id="rId4"/>
              </a:rPr>
              <a:t>Llei 35/2006, de 28 de novembre </a:t>
            </a:r>
            <a:r>
              <a:rPr lang="ca-ES" sz="1200" dirty="0" smtClean="0"/>
              <a:t>, conforme al qual tenen la consideració de rendiments del treball "les quantitats que s'abonin, per raó del seu càrrec, als diputats espanyols al Parlament Europeu, els diputats i senadors de les Corts Generals, els membres de les assemblees legislatives autonòmiques, regidors d'ajuntament i membres de les diputacions provincials, cabildos insulars o altres entitats locals, amb exclusió, en tot cas, de la part d'aquelles que aquestes institucions assignin per a despeses de viatge i desplaçament." </a:t>
            </a:r>
            <a:br>
              <a:rPr lang="ca-ES" sz="1200" dirty="0" smtClean="0"/>
            </a:br>
            <a:r>
              <a:rPr lang="ca-ES" sz="1200" dirty="0" smtClean="0"/>
              <a:t>Segons es dedueix del precepte transcrit, les retribucions - indemnitzacions- que s'assignen als membres de l'Ajuntament referenciat per assistència a les reunions dels òrgans col·legiats de què formen part, Plens, Comissions, et., </a:t>
            </a:r>
            <a:r>
              <a:rPr lang="ca-ES" sz="1200" b="1" u="sng" dirty="0" smtClean="0"/>
              <a:t>estar sotmeses a l'Impost sobre la Renda de les Persones Físiques i al seu sistema de retencions a compte com a rendiments del treball, </a:t>
            </a:r>
            <a:r>
              <a:rPr lang="ca-ES" sz="1200" dirty="0" smtClean="0">
                <a:solidFill>
                  <a:srgbClr val="C00000"/>
                </a:solidFill>
              </a:rPr>
              <a:t>a excepció de la part de les mateixes que l'ens local assignat per a despeses de viatge i desplaçament dels seus destinataris. </a:t>
            </a:r>
            <a:br>
              <a:rPr lang="ca-ES" sz="1200" dirty="0" smtClean="0">
                <a:solidFill>
                  <a:srgbClr val="C00000"/>
                </a:solidFill>
              </a:rPr>
            </a:br>
            <a:r>
              <a:rPr lang="ca-ES" sz="1200" dirty="0" smtClean="0"/>
              <a:t>El que </a:t>
            </a:r>
            <a:r>
              <a:rPr lang="ca-ES" sz="1200" dirty="0" err="1" smtClean="0"/>
              <a:t>comunique</a:t>
            </a:r>
            <a:r>
              <a:rPr lang="ca-ES" sz="1200" dirty="0" smtClean="0"/>
              <a:t> a vostè amb efectes vinculants, d'acord amb el que disposa l'apartat 1 de l'article </a:t>
            </a:r>
            <a:r>
              <a:rPr lang="ca-ES" sz="1200" u="sng" dirty="0" smtClean="0">
                <a:hlinkClick r:id="rId5"/>
              </a:rPr>
              <a:t>89 </a:t>
            </a:r>
            <a:r>
              <a:rPr lang="ca-ES" sz="1200" dirty="0" smtClean="0"/>
              <a:t>de la </a:t>
            </a:r>
            <a:r>
              <a:rPr lang="ca-ES" sz="1200" u="sng" dirty="0" smtClean="0">
                <a:hlinkClick r:id="rId6"/>
              </a:rPr>
              <a:t>Llei 58/2003, de 17 de desembre </a:t>
            </a:r>
            <a:r>
              <a:rPr lang="ca-ES" sz="1200" dirty="0" smtClean="0"/>
              <a:t>, general tributària.</a:t>
            </a:r>
            <a:endParaRPr lang="es-ES" sz="1200" dirty="0" smtClean="0"/>
          </a:p>
          <a:p>
            <a:r>
              <a:rPr lang="ca-ES" sz="1200" dirty="0" smtClean="0"/>
              <a:t> </a:t>
            </a:r>
            <a:endParaRPr lang="es-ES" sz="1200" dirty="0" smtClean="0"/>
          </a:p>
          <a:p>
            <a:endParaRPr lang="es-ES" dirty="0"/>
          </a:p>
        </p:txBody>
      </p:sp>
      <p:sp>
        <p:nvSpPr>
          <p:cNvPr id="4" name="Marcador de número de diapositiva 3"/>
          <p:cNvSpPr>
            <a:spLocks noGrp="1"/>
          </p:cNvSpPr>
          <p:nvPr>
            <p:ph type="sldNum" sz="quarter" idx="10"/>
          </p:nvPr>
        </p:nvSpPr>
        <p:spPr/>
        <p:txBody>
          <a:bodyPr/>
          <a:lstStyle/>
          <a:p>
            <a:fld id="{7C73A65B-00C0-4D78-9B13-A915601C3BA7}" type="slidenum">
              <a:rPr lang="ca-ES" smtClean="0"/>
              <a:t>68</a:t>
            </a:fld>
            <a:endParaRPr lang="ca-ES"/>
          </a:p>
        </p:txBody>
      </p:sp>
    </p:spTree>
    <p:extLst>
      <p:ext uri="{BB962C8B-B14F-4D97-AF65-F5344CB8AC3E}">
        <p14:creationId xmlns:p14="http://schemas.microsoft.com/office/powerpoint/2010/main" val="4214281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a:t>ENS LOCALS: Règim jurídic, organització i funcionament.</a:t>
            </a:r>
          </a:p>
        </p:txBody>
      </p:sp>
      <p:sp>
        <p:nvSpPr>
          <p:cNvPr id="1094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BC160B5F-142A-4FA8-B9A9-9AB5B660E3CD}" type="slidenum">
              <a:rPr lang="es-ES" altLang="es-ES_tradnl" smtClean="0"/>
              <a:pPr/>
              <a:t>72</a:t>
            </a:fld>
            <a:endParaRPr lang="es-ES" altLang="es-ES_tradnl"/>
          </a:p>
        </p:txBody>
      </p:sp>
      <p:sp>
        <p:nvSpPr>
          <p:cNvPr id="1094660" name="Rectangle 2"/>
          <p:cNvSpPr>
            <a:spLocks noGrp="1" noRot="1" noChangeAspect="1" noChangeArrowheads="1" noTextEdit="1"/>
          </p:cNvSpPr>
          <p:nvPr>
            <p:ph type="sldImg"/>
          </p:nvPr>
        </p:nvSpPr>
        <p:spPr>
          <a:xfrm>
            <a:off x="381000" y="685800"/>
            <a:ext cx="6096000" cy="3429000"/>
          </a:xfrm>
          <a:ln/>
        </p:spPr>
      </p:sp>
      <p:sp>
        <p:nvSpPr>
          <p:cNvPr id="1094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_tradnl"/>
          </a:p>
        </p:txBody>
      </p:sp>
      <p:sp>
        <p:nvSpPr>
          <p:cNvPr id="109466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Tree>
    <p:extLst>
      <p:ext uri="{BB962C8B-B14F-4D97-AF65-F5344CB8AC3E}">
        <p14:creationId xmlns:p14="http://schemas.microsoft.com/office/powerpoint/2010/main" val="3836859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a:t>ENS LOCALS: Règim jurídic, organització i funcionament.</a:t>
            </a:r>
          </a:p>
        </p:txBody>
      </p:sp>
      <p:sp>
        <p:nvSpPr>
          <p:cNvPr id="1095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568C7DE1-91CA-4DB9-9A76-D0D3D1DD5169}" type="slidenum">
              <a:rPr lang="es-ES" altLang="es-ES_tradnl" smtClean="0"/>
              <a:pPr/>
              <a:t>73</a:t>
            </a:fld>
            <a:endParaRPr lang="es-ES" altLang="es-ES_tradnl"/>
          </a:p>
        </p:txBody>
      </p:sp>
      <p:sp>
        <p:nvSpPr>
          <p:cNvPr id="1095684" name="Rectangle 2"/>
          <p:cNvSpPr>
            <a:spLocks noGrp="1" noRot="1" noChangeAspect="1" noChangeArrowheads="1" noTextEdit="1"/>
          </p:cNvSpPr>
          <p:nvPr>
            <p:ph type="sldImg"/>
          </p:nvPr>
        </p:nvSpPr>
        <p:spPr>
          <a:xfrm>
            <a:off x="381000" y="685800"/>
            <a:ext cx="6096000" cy="3429000"/>
          </a:xfrm>
          <a:ln/>
        </p:spPr>
      </p:sp>
      <p:sp>
        <p:nvSpPr>
          <p:cNvPr id="1095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_tradnl" dirty="0"/>
          </a:p>
        </p:txBody>
      </p:sp>
      <p:sp>
        <p:nvSpPr>
          <p:cNvPr id="109568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Tree>
    <p:extLst>
      <p:ext uri="{BB962C8B-B14F-4D97-AF65-F5344CB8AC3E}">
        <p14:creationId xmlns:p14="http://schemas.microsoft.com/office/powerpoint/2010/main" val="3912934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a-ES" altLang="es-ES_tradnl" sz="1200" dirty="0" smtClean="0"/>
              <a:t>Per tal de donar resposta a la qüestió plantejada, s'efectuen una sèrie de </a:t>
            </a:r>
            <a:r>
              <a:rPr lang="ca-ES" altLang="es-ES_tradnl" sz="1400" b="1" dirty="0" smtClean="0"/>
              <a:t>consideracions,</a:t>
            </a:r>
            <a:r>
              <a:rPr lang="ca-ES" altLang="es-ES_tradnl" sz="1200" dirty="0" smtClean="0"/>
              <a:t> i entre elles, i amb caràcter previ, analitza els requisits que han de reunir els justificants de despeses que han d'aportar a l'efecte de poder verificar l'adequació dels despeses realitzades i justificades al crèdit del lliurament i a les atencions específiques per a la cobertura van ser lliurats els fons. En aquest sentit, cal assenyalar que la fi de la justificació de les despeses públiques, amb caràcter general</a:t>
            </a:r>
            <a:r>
              <a:rPr lang="ca-ES" altLang="es-ES_tradnl" sz="1200" b="1" dirty="0" smtClean="0"/>
              <a:t>, no és només mostrar la realitat de la despesa, sinó també la seva adequació al concepte pressupostari al qual es pretén imputar. </a:t>
            </a:r>
            <a:r>
              <a:rPr lang="ca-ES" altLang="es-ES_tradnl" sz="1200" dirty="0" smtClean="0"/>
              <a:t>Per això, és necessari que els justificants aportats permetin, a més d'acreditar la realitat de la despesa, enjudiciar l'adequació del mateix al concepte pressupostari al qual es pretén imputar, en funció de la naturalesa econòmica i la finalitat de la despesa concret.</a:t>
            </a:r>
          </a:p>
          <a:p>
            <a:endParaRPr lang="es-ES" dirty="0"/>
          </a:p>
        </p:txBody>
      </p:sp>
      <p:sp>
        <p:nvSpPr>
          <p:cNvPr id="4" name="Marcador de número de diapositiva 3"/>
          <p:cNvSpPr>
            <a:spLocks noGrp="1"/>
          </p:cNvSpPr>
          <p:nvPr>
            <p:ph type="sldNum" sz="quarter" idx="10"/>
          </p:nvPr>
        </p:nvSpPr>
        <p:spPr/>
        <p:txBody>
          <a:bodyPr/>
          <a:lstStyle/>
          <a:p>
            <a:fld id="{7C73A65B-00C0-4D78-9B13-A915601C3BA7}" type="slidenum">
              <a:rPr lang="ca-ES" smtClean="0"/>
              <a:t>74</a:t>
            </a:fld>
            <a:endParaRPr lang="ca-ES"/>
          </a:p>
        </p:txBody>
      </p:sp>
    </p:spTree>
    <p:extLst>
      <p:ext uri="{BB962C8B-B14F-4D97-AF65-F5344CB8AC3E}">
        <p14:creationId xmlns:p14="http://schemas.microsoft.com/office/powerpoint/2010/main" val="1182900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a:t>ENS LOCALS: Règim jurídic, organització i funcionament.</a:t>
            </a:r>
          </a:p>
        </p:txBody>
      </p:sp>
      <p:sp>
        <p:nvSpPr>
          <p:cNvPr id="1096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01D465D1-D5AC-4073-9978-4362A8CD17B5}" type="slidenum">
              <a:rPr lang="es-ES" altLang="es-ES_tradnl" smtClean="0"/>
              <a:pPr/>
              <a:t>77</a:t>
            </a:fld>
            <a:endParaRPr lang="es-ES" altLang="es-ES_tradnl"/>
          </a:p>
        </p:txBody>
      </p:sp>
      <p:sp>
        <p:nvSpPr>
          <p:cNvPr id="1096708" name="Rectangle 2"/>
          <p:cNvSpPr>
            <a:spLocks noGrp="1" noRot="1" noChangeAspect="1" noChangeArrowheads="1" noTextEdit="1"/>
          </p:cNvSpPr>
          <p:nvPr>
            <p:ph type="sldImg"/>
          </p:nvPr>
        </p:nvSpPr>
        <p:spPr>
          <a:xfrm>
            <a:off x="381000" y="685800"/>
            <a:ext cx="6096000" cy="3429000"/>
          </a:xfrm>
          <a:ln/>
        </p:spPr>
      </p:sp>
      <p:sp>
        <p:nvSpPr>
          <p:cNvPr id="1096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es-ES_tradnl"/>
          </a:p>
        </p:txBody>
      </p:sp>
      <p:sp>
        <p:nvSpPr>
          <p:cNvPr id="109671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Tree>
    <p:extLst>
      <p:ext uri="{BB962C8B-B14F-4D97-AF65-F5344CB8AC3E}">
        <p14:creationId xmlns:p14="http://schemas.microsoft.com/office/powerpoint/2010/main" val="38005294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a:t>ENS LOCALS: Règim jurídic, organització i funcionament.</a:t>
            </a:r>
          </a:p>
        </p:txBody>
      </p:sp>
      <p:sp>
        <p:nvSpPr>
          <p:cNvPr id="1097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CF684409-F3DC-4728-B2F7-59F41BBBEDCE}" type="slidenum">
              <a:rPr lang="es-ES" altLang="es-ES_tradnl" smtClean="0"/>
              <a:pPr/>
              <a:t>78</a:t>
            </a:fld>
            <a:endParaRPr lang="es-ES" altLang="es-ES_tradnl"/>
          </a:p>
        </p:txBody>
      </p:sp>
      <p:sp>
        <p:nvSpPr>
          <p:cNvPr id="1097732" name="Rectangle 2"/>
          <p:cNvSpPr>
            <a:spLocks noGrp="1" noRot="1" noChangeAspect="1" noChangeArrowheads="1" noTextEdit="1"/>
          </p:cNvSpPr>
          <p:nvPr>
            <p:ph type="sldImg"/>
          </p:nvPr>
        </p:nvSpPr>
        <p:spPr>
          <a:xfrm>
            <a:off x="2757488" y="533400"/>
            <a:ext cx="4725987" cy="2659063"/>
          </a:xfrm>
          <a:ln/>
        </p:spPr>
      </p:sp>
      <p:sp>
        <p:nvSpPr>
          <p:cNvPr id="1097733"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sz="1200" b="1" kern="1200" dirty="0">
                <a:solidFill>
                  <a:schemeClr val="tx1"/>
                </a:solidFill>
                <a:effectLst/>
                <a:latin typeface="Arial" charset="0"/>
                <a:ea typeface="+mn-ea"/>
                <a:cs typeface="Arial" charset="0"/>
              </a:rPr>
              <a:t>NUM-CONSULTA</a:t>
            </a:r>
            <a:endParaRPr lang="es-ES_tradnl" sz="1200" kern="1200" dirty="0">
              <a:solidFill>
                <a:schemeClr val="tx1"/>
              </a:solidFill>
              <a:effectLst/>
              <a:latin typeface="Arial" charset="0"/>
              <a:ea typeface="+mn-ea"/>
              <a:cs typeface="Arial" charset="0"/>
            </a:endParaRPr>
          </a:p>
          <a:p>
            <a:r>
              <a:rPr lang="es-ES_tradnl" sz="1200" kern="1200" dirty="0">
                <a:solidFill>
                  <a:schemeClr val="tx1"/>
                </a:solidFill>
                <a:effectLst/>
                <a:latin typeface="Arial" charset="0"/>
                <a:ea typeface="+mn-ea"/>
                <a:cs typeface="Arial" charset="0"/>
              </a:rPr>
              <a:t>V2687-11</a:t>
            </a:r>
          </a:p>
          <a:p>
            <a:r>
              <a:rPr lang="es-ES_tradnl" sz="1200" b="1" kern="1200" dirty="0">
                <a:solidFill>
                  <a:schemeClr val="tx1"/>
                </a:solidFill>
                <a:effectLst/>
                <a:latin typeface="Arial" charset="0"/>
                <a:ea typeface="+mn-ea"/>
                <a:cs typeface="Arial" charset="0"/>
              </a:rPr>
              <a:t>ORGANO minhap.gob.es</a:t>
            </a:r>
            <a:endParaRPr lang="es-ES_tradnl" sz="1200" kern="1200" dirty="0">
              <a:solidFill>
                <a:schemeClr val="tx1"/>
              </a:solidFill>
              <a:effectLst/>
              <a:latin typeface="Arial" charset="0"/>
              <a:ea typeface="+mn-ea"/>
              <a:cs typeface="Arial" charset="0"/>
            </a:endParaRPr>
          </a:p>
          <a:p>
            <a:r>
              <a:rPr lang="es-ES_tradnl" sz="1200" kern="1200" dirty="0">
                <a:solidFill>
                  <a:schemeClr val="tx1"/>
                </a:solidFill>
                <a:effectLst/>
                <a:latin typeface="Arial" charset="0"/>
                <a:ea typeface="+mn-ea"/>
                <a:cs typeface="Arial" charset="0"/>
              </a:rPr>
              <a:t>SG de Impuestos sobre la Renta de las Personas Físicas</a:t>
            </a:r>
          </a:p>
          <a:p>
            <a:r>
              <a:rPr lang="es-ES_tradnl" sz="1200" b="1" kern="1200" dirty="0">
                <a:solidFill>
                  <a:schemeClr val="tx1"/>
                </a:solidFill>
                <a:effectLst/>
                <a:latin typeface="Arial" charset="0"/>
                <a:ea typeface="+mn-ea"/>
                <a:cs typeface="Arial" charset="0"/>
              </a:rPr>
              <a:t>FECHA-SALIDA</a:t>
            </a:r>
            <a:endParaRPr lang="es-ES_tradnl" sz="1200" kern="1200" dirty="0">
              <a:solidFill>
                <a:schemeClr val="tx1"/>
              </a:solidFill>
              <a:effectLst/>
              <a:latin typeface="Arial" charset="0"/>
              <a:ea typeface="+mn-ea"/>
              <a:cs typeface="Arial" charset="0"/>
            </a:endParaRPr>
          </a:p>
          <a:p>
            <a:r>
              <a:rPr lang="es-ES_tradnl" sz="1200" kern="1200" dirty="0">
                <a:solidFill>
                  <a:schemeClr val="tx1"/>
                </a:solidFill>
                <a:effectLst/>
                <a:latin typeface="Arial" charset="0"/>
                <a:ea typeface="+mn-ea"/>
                <a:cs typeface="Arial" charset="0"/>
              </a:rPr>
              <a:t>08/11/2011</a:t>
            </a:r>
          </a:p>
          <a:p>
            <a:r>
              <a:rPr lang="es-ES_tradnl" sz="1200" b="1" kern="1200" dirty="0">
                <a:solidFill>
                  <a:schemeClr val="tx1"/>
                </a:solidFill>
                <a:effectLst/>
                <a:latin typeface="Arial" charset="0"/>
                <a:ea typeface="+mn-ea"/>
                <a:cs typeface="Arial" charset="0"/>
              </a:rPr>
              <a:t>NORMATIVA</a:t>
            </a:r>
            <a:endParaRPr lang="es-ES_tradnl" sz="1200" kern="1200" dirty="0">
              <a:solidFill>
                <a:schemeClr val="tx1"/>
              </a:solidFill>
              <a:effectLst/>
              <a:latin typeface="Arial" charset="0"/>
              <a:ea typeface="+mn-ea"/>
              <a:cs typeface="Arial" charset="0"/>
            </a:endParaRPr>
          </a:p>
          <a:p>
            <a:r>
              <a:rPr lang="en-US" sz="1200" kern="1200" dirty="0">
                <a:solidFill>
                  <a:schemeClr val="tx1"/>
                </a:solidFill>
                <a:effectLst/>
                <a:latin typeface="Arial" charset="0"/>
                <a:ea typeface="+mn-ea"/>
                <a:cs typeface="Arial" charset="0"/>
              </a:rPr>
              <a:t>LIRPF. Ley 35/2006, Art. 17-2-b); RIRPF RD 439/2007, Arts. 82 y 86.</a:t>
            </a:r>
            <a:endParaRPr lang="es-ES_tradnl" sz="1200" kern="1200" dirty="0">
              <a:solidFill>
                <a:schemeClr val="tx1"/>
              </a:solidFill>
              <a:effectLst/>
              <a:latin typeface="Arial" charset="0"/>
              <a:ea typeface="+mn-ea"/>
              <a:cs typeface="Arial" charset="0"/>
            </a:endParaRPr>
          </a:p>
          <a:p>
            <a:r>
              <a:rPr lang="es-ES_tradnl" sz="1200" b="1" kern="1200" dirty="0">
                <a:solidFill>
                  <a:schemeClr val="tx1"/>
                </a:solidFill>
                <a:effectLst/>
                <a:latin typeface="Arial" charset="0"/>
                <a:ea typeface="+mn-ea"/>
                <a:cs typeface="Arial" charset="0"/>
              </a:rPr>
              <a:t>DESCRIPCION-HECHOS</a:t>
            </a:r>
            <a:endParaRPr lang="es-ES_tradnl" sz="1200" kern="1200" dirty="0">
              <a:solidFill>
                <a:schemeClr val="tx1"/>
              </a:solidFill>
              <a:effectLst/>
              <a:latin typeface="Arial" charset="0"/>
              <a:ea typeface="+mn-ea"/>
              <a:cs typeface="Arial" charset="0"/>
            </a:endParaRPr>
          </a:p>
          <a:p>
            <a:r>
              <a:rPr lang="es-ES_tradnl" sz="1200" kern="1200" dirty="0">
                <a:solidFill>
                  <a:schemeClr val="tx1"/>
                </a:solidFill>
                <a:effectLst/>
                <a:latin typeface="Arial" charset="0"/>
                <a:ea typeface="+mn-ea"/>
                <a:cs typeface="Arial" charset="0"/>
              </a:rPr>
              <a:t>Asignaciones a concejales por asistencia a Plenos.</a:t>
            </a:r>
          </a:p>
          <a:p>
            <a:r>
              <a:rPr lang="es-ES_tradnl" sz="1200" b="1" kern="1200" dirty="0">
                <a:solidFill>
                  <a:schemeClr val="tx1"/>
                </a:solidFill>
                <a:effectLst/>
                <a:latin typeface="Arial" charset="0"/>
                <a:ea typeface="+mn-ea"/>
                <a:cs typeface="Arial" charset="0"/>
              </a:rPr>
              <a:t>CUESTION-PLANTEADA</a:t>
            </a:r>
            <a:endParaRPr lang="es-ES_tradnl" sz="1200" kern="1200" dirty="0">
              <a:solidFill>
                <a:schemeClr val="tx1"/>
              </a:solidFill>
              <a:effectLst/>
              <a:latin typeface="Arial" charset="0"/>
              <a:ea typeface="+mn-ea"/>
              <a:cs typeface="Arial" charset="0"/>
            </a:endParaRPr>
          </a:p>
          <a:p>
            <a:r>
              <a:rPr lang="es-ES_tradnl" sz="1200" kern="1200" dirty="0">
                <a:solidFill>
                  <a:schemeClr val="tx1"/>
                </a:solidFill>
                <a:effectLst/>
                <a:latin typeface="Arial" charset="0"/>
                <a:ea typeface="+mn-ea"/>
                <a:cs typeface="Arial" charset="0"/>
              </a:rPr>
              <a:t>Tipo de retención aplicable a dichas cantidades.</a:t>
            </a:r>
          </a:p>
          <a:p>
            <a:r>
              <a:rPr lang="es-ES_tradnl" sz="1200" b="1" kern="1200" dirty="0">
                <a:solidFill>
                  <a:schemeClr val="tx1"/>
                </a:solidFill>
                <a:effectLst/>
                <a:latin typeface="Arial" charset="0"/>
                <a:ea typeface="+mn-ea"/>
                <a:cs typeface="Arial" charset="0"/>
              </a:rPr>
              <a:t>CONTESTACION-COMPLETA</a:t>
            </a:r>
            <a:endParaRPr lang="es-ES_tradnl" sz="1200" kern="1200" dirty="0">
              <a:solidFill>
                <a:schemeClr val="tx1"/>
              </a:solidFill>
              <a:effectLst/>
              <a:latin typeface="Arial" charset="0"/>
              <a:ea typeface="+mn-ea"/>
              <a:cs typeface="Arial" charset="0"/>
            </a:endParaRPr>
          </a:p>
          <a:p>
            <a:r>
              <a:rPr lang="es-ES_tradnl" sz="1200" kern="1200" dirty="0">
                <a:solidFill>
                  <a:schemeClr val="tx1"/>
                </a:solidFill>
                <a:effectLst/>
                <a:latin typeface="Arial" charset="0"/>
                <a:ea typeface="+mn-ea"/>
                <a:cs typeface="Arial" charset="0"/>
              </a:rPr>
              <a:t>El tratamiento de las retribuciones que se satisfacen a los concejales, ediles, etc. en el Impuesto sobre la Renta de las Personas Físicas, aparece regulado en el artículo 17.2 b) de la Ley 35/2006, de 28 de noviembre, del Impuesto sobre la Renta de las Personas Físicas y de modificación parcial de las leyes de los Impuestos sobre Sociedades, sobre la Renta de los no Residentes y sobre el Patrimonio (BOE de 29 de noviembre, en adelante LIRPF), conforme al cual tienen la consideración de rendimientos del trabajo “las cantidades que se abonen, por razón de su cargo, a los diputados españoles en el Parlamento Europeo, a los diputados y senadores de las Cortes Generales, a los miembros de las asambleas legislativas autonómicas, concejales de ayuntamiento y miembros de las diputaciones provinciales, cabildos insulares u otras entidades locales, con exclusión, en todo caso, de la parte de aquellas que dichas instituciones asignen para gastos de viaje y desplazamiento.”</a:t>
            </a:r>
            <a:br>
              <a:rPr lang="es-ES_tradnl" sz="1200" kern="1200" dirty="0">
                <a:solidFill>
                  <a:schemeClr val="tx1"/>
                </a:solidFill>
                <a:effectLst/>
                <a:latin typeface="Arial" charset="0"/>
                <a:ea typeface="+mn-ea"/>
                <a:cs typeface="Arial" charset="0"/>
              </a:rPr>
            </a:br>
            <a:r>
              <a:rPr lang="es-ES_tradnl" sz="1200" kern="1200" dirty="0">
                <a:solidFill>
                  <a:schemeClr val="tx1"/>
                </a:solidFill>
                <a:effectLst/>
                <a:latin typeface="Arial" charset="0"/>
                <a:ea typeface="+mn-ea"/>
                <a:cs typeface="Arial" charset="0"/>
              </a:rPr>
              <a:t>Según se deduce del precepto transcrito, las retribuciones que se asignan a los miembros referenciados, estarán sometidas al Impuesto sobre la Renta de las Personas Físicas y a su sistema de retenciones a cuenta como rendimientos del trabajo, con excepción de la parte de las mismas que el citado ente local asigne para gastos de viaje y desplazamiento de sus destinatarios.</a:t>
            </a:r>
            <a:br>
              <a:rPr lang="es-ES_tradnl" sz="1200" kern="1200" dirty="0">
                <a:solidFill>
                  <a:schemeClr val="tx1"/>
                </a:solidFill>
                <a:effectLst/>
                <a:latin typeface="Arial" charset="0"/>
                <a:ea typeface="+mn-ea"/>
                <a:cs typeface="Arial" charset="0"/>
              </a:rPr>
            </a:br>
            <a:r>
              <a:rPr lang="es-ES_tradnl" sz="1200" kern="1200" dirty="0">
                <a:solidFill>
                  <a:schemeClr val="tx1"/>
                </a:solidFill>
                <a:effectLst/>
                <a:latin typeface="Arial" charset="0"/>
                <a:ea typeface="+mn-ea"/>
                <a:cs typeface="Arial" charset="0"/>
              </a:rPr>
              <a:t>La determinación del porcentaje de retención aplicable a los rendimientos del trabajo obtenidos por los concejales y demás miembros en el ejercicio de su cargo seguirá el mismo régimen, ya perciban retribuciones fijas por el desempeño del mismo, en el caso de dedicación exclusiva, o se trate de cantidades fijas por cada asistencia a sesiones o reuniones. En ambos supuestos, la retención a practicar sobre las cantidades que se abonen por razón de su cargo a los concejales de Ayuntamiento, con exclusión, únicamente y en todo caso, de la parte de las mismas que dicha institución asigne para gastos de viaje y desplazamiento, será el resultado de aplicar a la cuantía total de las retribuciones que se satisfagan o abonen el tipo de retención que resulte, según lo establecido en el artículo 86 del Reglamento Impuesto sobre la Renta de las Personas Físicas, aprobado por el Real Decreto 439/2007, de 30 de marzo, de acuerdo con el procedimiento general para determinar el importe de la retención establecido en el artículo 82 del mismo Reglamento, siendo de aplicación, igualmente, el límite excluyente de la obligación de retener previsto en el artículo 81.</a:t>
            </a:r>
            <a:br>
              <a:rPr lang="es-ES_tradnl" sz="1200" kern="1200" dirty="0">
                <a:solidFill>
                  <a:schemeClr val="tx1"/>
                </a:solidFill>
                <a:effectLst/>
                <a:latin typeface="Arial" charset="0"/>
                <a:ea typeface="+mn-ea"/>
                <a:cs typeface="Arial" charset="0"/>
              </a:rPr>
            </a:br>
            <a:r>
              <a:rPr lang="es-ES_tradnl" sz="1200" kern="1200" dirty="0">
                <a:solidFill>
                  <a:schemeClr val="tx1"/>
                </a:solidFill>
                <a:effectLst/>
                <a:latin typeface="Arial" charset="0"/>
                <a:ea typeface="+mn-ea"/>
                <a:cs typeface="Arial" charset="0"/>
              </a:rPr>
              <a:t>Lo que comunico a Vd. con efectos vinculantes, conforme a lo dispuesto en el apartado 1 del artículo 89 de la Ley 58/2003, de 17 de diciembre, General Tributaria.</a:t>
            </a:r>
          </a:p>
          <a:p>
            <a:r>
              <a:rPr lang="es-ES_tradnl" sz="1200" kern="1200" dirty="0">
                <a:solidFill>
                  <a:schemeClr val="tx1"/>
                </a:solidFill>
                <a:effectLst/>
                <a:latin typeface="Arial" charset="0"/>
                <a:ea typeface="+mn-ea"/>
                <a:cs typeface="Arial" charset="0"/>
              </a:rPr>
              <a:t> </a:t>
            </a:r>
          </a:p>
          <a:p>
            <a:endParaRPr lang="ca-ES" altLang="es-ES_tradnl" dirty="0"/>
          </a:p>
        </p:txBody>
      </p:sp>
      <p:sp>
        <p:nvSpPr>
          <p:cNvPr id="109773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Tree>
    <p:extLst>
      <p:ext uri="{BB962C8B-B14F-4D97-AF65-F5344CB8AC3E}">
        <p14:creationId xmlns:p14="http://schemas.microsoft.com/office/powerpoint/2010/main" val="500071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Contenidor d'imatge de diapositiva 1"/>
          <p:cNvSpPr>
            <a:spLocks noGrp="1" noRot="1" noChangeAspect="1" noTextEdit="1"/>
          </p:cNvSpPr>
          <p:nvPr>
            <p:ph type="sldImg"/>
          </p:nvPr>
        </p:nvSpPr>
        <p:spPr>
          <a:xfrm>
            <a:off x="381000" y="685800"/>
            <a:ext cx="6096000" cy="3429000"/>
          </a:xfrm>
          <a:ln/>
        </p:spPr>
      </p:sp>
      <p:sp>
        <p:nvSpPr>
          <p:cNvPr id="1098755" name="Contenidor de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es-ES_tradnl" dirty="0"/>
              <a:t>Al 2012</a:t>
            </a:r>
          </a:p>
          <a:p>
            <a:r>
              <a:rPr lang="ca-ES" altLang="es-ES_tradnl" b="1" dirty="0"/>
              <a:t>Quantia de les subvencions</a:t>
            </a:r>
            <a:br>
              <a:rPr lang="ca-ES" altLang="es-ES_tradnl" b="1" dirty="0"/>
            </a:br>
            <a:r>
              <a:rPr lang="ca-ES" altLang="es-ES_tradnl" dirty="0"/>
              <a:t>L'import de la compensació per als tres trams de població que determina el Decret 69/2008, d'1 d'abril, i per a la totalitat de l'anualitat és el següent:</a:t>
            </a:r>
          </a:p>
          <a:p>
            <a:r>
              <a:rPr lang="ca-ES" altLang="es-ES_tradnl" dirty="0"/>
              <a:t>Import màxim anual (corresponent a 12 mesos de dedicació completa): </a:t>
            </a:r>
          </a:p>
          <a:p>
            <a:pPr lvl="1"/>
            <a:r>
              <a:rPr lang="ca-ES" altLang="es-ES_tradnl" dirty="0"/>
              <a:t>Fins a 100 habitants: 10.339,44€.</a:t>
            </a:r>
          </a:p>
          <a:p>
            <a:pPr lvl="1"/>
            <a:r>
              <a:rPr lang="ca-ES" altLang="es-ES_tradnl" dirty="0"/>
              <a:t>De 101 a 500 habitants: 12.398,76€.</a:t>
            </a:r>
          </a:p>
          <a:p>
            <a:pPr lvl="1"/>
            <a:r>
              <a:rPr lang="ca-ES" altLang="es-ES_tradnl" dirty="0"/>
              <a:t>De 501 a 2.000 habitants: 17.505,72€.</a:t>
            </a:r>
          </a:p>
          <a:p>
            <a:r>
              <a:rPr lang="ca-ES" altLang="es-ES_tradnl" dirty="0"/>
              <a:t>Import mensual màxim (corresponent a un mes de dedicació completa): </a:t>
            </a:r>
          </a:p>
          <a:p>
            <a:pPr lvl="1"/>
            <a:r>
              <a:rPr lang="ca-ES" altLang="es-ES_tradnl" dirty="0"/>
              <a:t>Fins a 100 habitants: 861,62€.</a:t>
            </a:r>
          </a:p>
          <a:p>
            <a:pPr lvl="1"/>
            <a:r>
              <a:rPr lang="ca-ES" altLang="es-ES_tradnl" dirty="0"/>
              <a:t>De 101 a 500 habitants: 1.033,23€.</a:t>
            </a:r>
          </a:p>
          <a:p>
            <a:pPr lvl="1"/>
            <a:r>
              <a:rPr lang="ca-ES" altLang="es-ES_tradnl" dirty="0"/>
              <a:t>De 501 a 2.000 habitants: 1.458,81€.</a:t>
            </a:r>
          </a:p>
          <a:p>
            <a:endParaRPr lang="es-ES" altLang="es-ES_tradnl" dirty="0"/>
          </a:p>
        </p:txBody>
      </p:sp>
      <p:sp>
        <p:nvSpPr>
          <p:cNvPr id="1098756" name="Contenidor de data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
        <p:nvSpPr>
          <p:cNvPr id="1098757" name="Contenidor de peu de pàgina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a:t>ENS LOCALS: Règim jurídic, organització i funcionament.</a:t>
            </a:r>
          </a:p>
        </p:txBody>
      </p:sp>
      <p:sp>
        <p:nvSpPr>
          <p:cNvPr id="1098758" name="Contenidor de número de diapositiva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F908B798-3EF1-47C8-9E76-250BFAE554BC}" type="slidenum">
              <a:rPr lang="es-ES" altLang="es-ES_tradnl" smtClean="0"/>
              <a:pPr/>
              <a:t>90</a:t>
            </a:fld>
            <a:endParaRPr lang="es-ES" altLang="es-ES_tradnl"/>
          </a:p>
        </p:txBody>
      </p:sp>
    </p:spTree>
    <p:extLst>
      <p:ext uri="{BB962C8B-B14F-4D97-AF65-F5344CB8AC3E}">
        <p14:creationId xmlns:p14="http://schemas.microsoft.com/office/powerpoint/2010/main" val="775424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120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B2773CD-9498-4EFD-8D2E-359E3A70AF1F}" type="slidenum">
              <a:rPr lang="es-ES" altLang="ca-ES" sz="1300" smtClean="0"/>
              <a:pPr eaLnBrk="1" hangingPunct="1">
                <a:spcBef>
                  <a:spcPct val="0"/>
                </a:spcBef>
              </a:pPr>
              <a:t>94</a:t>
            </a:fld>
            <a:endParaRPr lang="es-ES" altLang="ca-ES" sz="1300" smtClean="0"/>
          </a:p>
        </p:txBody>
      </p:sp>
      <p:sp>
        <p:nvSpPr>
          <p:cNvPr id="1112068" name="Rectangle 2"/>
          <p:cNvSpPr>
            <a:spLocks noGrp="1" noRot="1" noChangeAspect="1" noChangeArrowheads="1" noTextEdit="1"/>
          </p:cNvSpPr>
          <p:nvPr>
            <p:ph type="sldImg"/>
          </p:nvPr>
        </p:nvSpPr>
        <p:spPr>
          <a:xfrm>
            <a:off x="387350" y="687388"/>
            <a:ext cx="6086475" cy="3424237"/>
          </a:xfrm>
          <a:ln/>
        </p:spPr>
      </p:sp>
      <p:sp>
        <p:nvSpPr>
          <p:cNvPr id="111206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1207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1420970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130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42C3916-ABB8-47E5-BEAD-FC5CF79B0982}" type="slidenum">
              <a:rPr lang="es-ES" altLang="ca-ES" sz="1300" smtClean="0"/>
              <a:pPr eaLnBrk="1" hangingPunct="1">
                <a:spcBef>
                  <a:spcPct val="0"/>
                </a:spcBef>
              </a:pPr>
              <a:t>95</a:t>
            </a:fld>
            <a:endParaRPr lang="es-ES" altLang="ca-ES" sz="1300" smtClean="0"/>
          </a:p>
        </p:txBody>
      </p:sp>
      <p:sp>
        <p:nvSpPr>
          <p:cNvPr id="1113092" name="Rectangle 2"/>
          <p:cNvSpPr>
            <a:spLocks noGrp="1" noRot="1" noChangeAspect="1" noChangeArrowheads="1" noTextEdit="1"/>
          </p:cNvSpPr>
          <p:nvPr>
            <p:ph type="sldImg"/>
          </p:nvPr>
        </p:nvSpPr>
        <p:spPr>
          <a:xfrm>
            <a:off x="387350" y="687388"/>
            <a:ext cx="6086475" cy="3424237"/>
          </a:xfrm>
          <a:ln/>
        </p:spPr>
      </p:sp>
      <p:sp>
        <p:nvSpPr>
          <p:cNvPr id="111309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1309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1255697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21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CF6FF02-74BA-490C-9C6D-ABB5DB53CC9B}" type="slidenum">
              <a:rPr lang="es-ES" altLang="ca-ES" sz="1300" smtClean="0"/>
              <a:pPr eaLnBrk="1" hangingPunct="1">
                <a:spcBef>
                  <a:spcPct val="0"/>
                </a:spcBef>
              </a:pPr>
              <a:t>97</a:t>
            </a:fld>
            <a:endParaRPr lang="es-ES" altLang="ca-ES" sz="1300" smtClean="0"/>
          </a:p>
        </p:txBody>
      </p:sp>
      <p:sp>
        <p:nvSpPr>
          <p:cNvPr id="1121284" name="Rectangle 2"/>
          <p:cNvSpPr>
            <a:spLocks noGrp="1" noRot="1" noChangeAspect="1" noChangeArrowheads="1" noTextEdit="1"/>
          </p:cNvSpPr>
          <p:nvPr>
            <p:ph type="sldImg"/>
          </p:nvPr>
        </p:nvSpPr>
        <p:spPr>
          <a:xfrm>
            <a:off x="387350" y="687388"/>
            <a:ext cx="6086475" cy="3424237"/>
          </a:xfrm>
          <a:ln/>
        </p:spPr>
      </p:sp>
      <p:sp>
        <p:nvSpPr>
          <p:cNvPr id="112128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2128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269057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dirty="0" smtClean="0">
                <a:solidFill>
                  <a:schemeClr val="tx1"/>
                </a:solidFill>
                <a:effectLst/>
                <a:latin typeface="+mn-lt"/>
                <a:ea typeface="+mn-ea"/>
                <a:cs typeface="+mn-cs"/>
              </a:rPr>
              <a:t>Són admissibles les encomanes de gestió interadministratives retribuïdes?</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Com és sabut, durant anys la legislació espanyola va utilitzar el mateix </a:t>
            </a:r>
            <a:r>
              <a:rPr lang="ca-ES" sz="1200" i="1" kern="1200" dirty="0" smtClean="0">
                <a:solidFill>
                  <a:schemeClr val="tx1"/>
                </a:solidFill>
                <a:effectLst/>
                <a:latin typeface="+mn-lt"/>
                <a:ea typeface="+mn-ea"/>
                <a:cs typeface="+mn-cs"/>
              </a:rPr>
              <a:t>nomen </a:t>
            </a:r>
            <a:r>
              <a:rPr lang="ca-ES" sz="1200" i="1" kern="1200" dirty="0" err="1" smtClean="0">
                <a:solidFill>
                  <a:schemeClr val="tx1"/>
                </a:solidFill>
                <a:effectLst/>
                <a:latin typeface="+mn-lt"/>
                <a:ea typeface="+mn-ea"/>
                <a:cs typeface="+mn-cs"/>
              </a:rPr>
              <a:t>iuris</a:t>
            </a:r>
            <a:r>
              <a:rPr lang="ca-ES" sz="1200" i="1" kern="120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de « </a:t>
            </a:r>
            <a:r>
              <a:rPr lang="ca-ES" sz="1200" i="1" kern="1200" dirty="0" smtClean="0">
                <a:solidFill>
                  <a:schemeClr val="tx1"/>
                </a:solidFill>
                <a:effectLst/>
                <a:latin typeface="+mn-lt"/>
                <a:ea typeface="+mn-ea"/>
                <a:cs typeface="+mn-cs"/>
              </a:rPr>
              <a:t>comanda de gestió </a:t>
            </a:r>
            <a:r>
              <a:rPr lang="ca-ES" sz="1200" kern="1200" dirty="0" smtClean="0">
                <a:solidFill>
                  <a:schemeClr val="tx1"/>
                </a:solidFill>
                <a:effectLst/>
                <a:latin typeface="+mn-lt"/>
                <a:ea typeface="+mn-ea"/>
                <a:cs typeface="+mn-cs"/>
              </a:rPr>
              <a:t>» per denominar dues figures diverses: d'una banda, les encomanes « </a:t>
            </a:r>
            <a:r>
              <a:rPr lang="ca-ES" sz="1200" i="1" kern="1200" dirty="0" smtClean="0">
                <a:solidFill>
                  <a:schemeClr val="tx1"/>
                </a:solidFill>
                <a:effectLst/>
                <a:latin typeface="+mn-lt"/>
                <a:ea typeface="+mn-ea"/>
                <a:cs typeface="+mn-cs"/>
              </a:rPr>
              <a:t>de caràcter purament administratiu </a:t>
            </a:r>
            <a:r>
              <a:rPr lang="ca-ES" sz="1200" kern="1200" dirty="0" smtClean="0">
                <a:solidFill>
                  <a:schemeClr val="tx1"/>
                </a:solidFill>
                <a:effectLst/>
                <a:latin typeface="+mn-lt"/>
                <a:ea typeface="+mn-ea"/>
                <a:cs typeface="+mn-cs"/>
              </a:rPr>
              <a:t>», regulades inicialment a l'article 15 de la Llei 30/ 1992, de 26 de novembre, i actualment per l'article 11 de la Llei 40/2015, d'1 d'octubre, de Règim Jurídic del Sector Públic (LRJSP ); i , d'altra banda, les encomanes o encàrrecs de prestacions de naturalesa contractual realitzats pels poders adjudicadors i altres entitats del sector públic a les entitats integrants del sector públic institucional considerades com a mitjans propis , figura introduïda el 2005 al Text Refós de la Llei de Contractes de les Administracions Públiques, i més tard recollida a la Llei de Contractes del Sector Públic de 2007.</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Així mateix, també és conegut que la vigent Llei 9/2017, de 8 de novembre, de Contractes del Sector Públic (LCSP), va assumir el suggeriment formulat des de diferents instàncies (com el Tribunal de Comptes o l'Advocacia de l'Estat) de diferenciar la denominació legal d'ambdues figures per evitar confusions: la tècnica de la LCSP per anomenar-se encàrrecs a mitjans propis de la LCSP –arts. 32 i 33-, i els encàrrecs de gestió de la LRJSP queden expressament exclosos de l'àmbit de la LCSP –art. 6.3-.</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D'aquesta manera, en principi, encomanes de gestió i encàrrecs a mitjans propis serien dues figures jurídiques diverses. Així, des del punt de vista subjectiu, les encomanes de gestió poden ser </a:t>
            </a:r>
            <a:r>
              <a:rPr lang="ca-ES" sz="1200" kern="1200" dirty="0" err="1" smtClean="0">
                <a:solidFill>
                  <a:schemeClr val="tx1"/>
                </a:solidFill>
                <a:effectLst/>
                <a:latin typeface="+mn-lt"/>
                <a:ea typeface="+mn-ea"/>
                <a:cs typeface="+mn-cs"/>
              </a:rPr>
              <a:t>intrasubjectives</a:t>
            </a:r>
            <a:r>
              <a:rPr lang="ca-ES" sz="1200" kern="1200" dirty="0" smtClean="0">
                <a:solidFill>
                  <a:schemeClr val="tx1"/>
                </a:solidFill>
                <a:effectLst/>
                <a:latin typeface="+mn-lt"/>
                <a:ea typeface="+mn-ea"/>
                <a:cs typeface="+mn-cs"/>
              </a:rPr>
              <a:t> o intersubjectives, mentre que els encàrrecs són sempre a mitjans propis personificats (« </a:t>
            </a:r>
            <a:r>
              <a:rPr lang="ca-ES" sz="1200" i="1" kern="1200" dirty="0" smtClean="0">
                <a:solidFill>
                  <a:schemeClr val="tx1"/>
                </a:solidFill>
                <a:effectLst/>
                <a:latin typeface="+mn-lt"/>
                <a:ea typeface="+mn-ea"/>
                <a:cs typeface="+mn-cs"/>
              </a:rPr>
              <a:t>valent-se d'una altra persona jurídica diferent </a:t>
            </a:r>
            <a:r>
              <a:rPr lang="ca-ES" sz="1200" kern="1200" dirty="0" smtClean="0">
                <a:solidFill>
                  <a:schemeClr val="tx1"/>
                </a:solidFill>
                <a:effectLst/>
                <a:latin typeface="+mn-lt"/>
                <a:ea typeface="+mn-ea"/>
                <a:cs typeface="+mn-cs"/>
              </a:rPr>
              <a:t>», diu l'art. 32.1 LCSP), si bé, com és sabut, l' entitat que executa l'encàrrec no té independència real davant la que ho formula. Així mateix, en cas de comanda intersubjectiva, aquesta s'ha de fer a una Entitat de Dret Públic –art. 11.1 LRJSP-, mentre que pot obtenir la consideració de mitjà propi tant una persona jurídica de dret públic com de dret privat –art. 32.1 LCSP-.</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D'altra banda, des del punt de vista objectiu, la LRJSP –art. 11.1- estableix: « </a:t>
            </a:r>
            <a:r>
              <a:rPr lang="ca-ES" sz="1200" i="1" kern="1200" dirty="0" smtClean="0">
                <a:solidFill>
                  <a:schemeClr val="tx1"/>
                </a:solidFill>
                <a:effectLst/>
                <a:latin typeface="+mn-lt"/>
                <a:ea typeface="+mn-ea"/>
                <a:cs typeface="+mn-cs"/>
              </a:rPr>
              <a:t>Les encomanes de gestió no podran tenir per objecte prestacions pròpies dels contractes regulats a la legislació de contractes del sector públic. En aquest cas, la seva naturalesa i règim jurídic s'ajustarà al que preveu aquesta </a:t>
            </a:r>
            <a:r>
              <a:rPr lang="ca-E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I, en fi, existirien altres diferències de règim jurídic entre les dues figures: la comanda constitueix un negoci bilateral, ja sigui simple acord o conveni –art. 11.3 LRJSP-, mentre que l'encàrrec a mitjà propi presenta un caràcter unilateral; o bé les encomanes de gestió s'han de publicar, per a la seva eficàcia, al diari oficial corresponent –art. 11.3 LRJSP-, mentre que l'encàrrec a mitjà propi s'ha de publicar al perfil del contractant i, si escau, a la Plataforma de Contractació corresponent –arts. 32.6 i 63.6 LCSP-; o, en el cas de la comanda de gestió, no hi ha un límit legal exprés que l'òrgan o entitat pública que rep la comanda pugui gestionar-lo directament o </a:t>
            </a:r>
            <a:r>
              <a:rPr lang="ca-ES" sz="1200" kern="1200" dirty="0" err="1" smtClean="0">
                <a:solidFill>
                  <a:schemeClr val="tx1"/>
                </a:solidFill>
                <a:effectLst/>
                <a:latin typeface="+mn-lt"/>
                <a:ea typeface="+mn-ea"/>
                <a:cs typeface="+mn-cs"/>
              </a:rPr>
              <a:t>externalitzar-lo</a:t>
            </a:r>
            <a:r>
              <a:rPr lang="ca-ES" sz="1200" kern="1200" dirty="0" smtClean="0">
                <a:solidFill>
                  <a:schemeClr val="tx1"/>
                </a:solidFill>
                <a:effectLst/>
                <a:latin typeface="+mn-lt"/>
                <a:ea typeface="+mn-ea"/>
                <a:cs typeface="+mn-cs"/>
              </a:rPr>
              <a:t> mitjançant contracte (així, expressament, la Llei 26/2010, de 3 agost, Règim jurídic i de procediment de les administracions públiques de Catalunya –art. 10.6-), mentre que en el cas dels encàrrecs hi ha un límit general del 50% –art. 32.7. </a:t>
            </a:r>
            <a:r>
              <a:rPr lang="ca-ES" sz="1200" i="1" kern="1200" dirty="0" smtClean="0">
                <a:solidFill>
                  <a:schemeClr val="tx1"/>
                </a:solidFill>
                <a:effectLst/>
                <a:latin typeface="+mn-lt"/>
                <a:ea typeface="+mn-ea"/>
                <a:cs typeface="+mn-cs"/>
              </a:rPr>
              <a:t>b) </a:t>
            </a:r>
            <a:r>
              <a:rPr lang="ca-ES" sz="1200" kern="1200" dirty="0" smtClean="0">
                <a:solidFill>
                  <a:schemeClr val="tx1"/>
                </a:solidFill>
                <a:effectLst/>
                <a:latin typeface="+mn-lt"/>
                <a:ea typeface="+mn-ea"/>
                <a:cs typeface="+mn-cs"/>
              </a:rPr>
              <a:t>LCSP-.</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No obstant això, entre comanda de gestió i encàrrec a mitjà propi hi ha un àmbit de possible confluència: és el de les encomanes intersubjectives, quan, a més, la comanda, sigui retribuïda, ja que únicament són « </a:t>
            </a:r>
            <a:r>
              <a:rPr lang="ca-ES" sz="1200" i="1" kern="1200" dirty="0" smtClean="0">
                <a:solidFill>
                  <a:schemeClr val="tx1"/>
                </a:solidFill>
                <a:effectLst/>
                <a:latin typeface="+mn-lt"/>
                <a:ea typeface="+mn-ea"/>
                <a:cs typeface="+mn-cs"/>
              </a:rPr>
              <a:t>contractes públics </a:t>
            </a:r>
            <a:r>
              <a:rPr lang="ca-ES" sz="1200" kern="1200" dirty="0" smtClean="0">
                <a:solidFill>
                  <a:schemeClr val="tx1"/>
                </a:solidFill>
                <a:effectLst/>
                <a:latin typeface="+mn-lt"/>
                <a:ea typeface="+mn-ea"/>
                <a:cs typeface="+mn-cs"/>
              </a:rPr>
              <a:t>» els contractes onerosos –art. 2.1.5 Directiva 2014/24/UE-. Cal tenir en compte que el TJUE té declarat que el caràcter onerós d'un contracte públic no exclou que la contrapartida del poder adjudicador </a:t>
            </a:r>
            <a:r>
              <a:rPr lang="ca-ES" sz="1200" kern="1200" dirty="0" err="1" smtClean="0">
                <a:solidFill>
                  <a:schemeClr val="tx1"/>
                </a:solidFill>
                <a:effectLst/>
                <a:latin typeface="+mn-lt"/>
                <a:ea typeface="+mn-ea"/>
                <a:cs typeface="+mn-cs"/>
              </a:rPr>
              <a:t>consistisca</a:t>
            </a:r>
            <a:r>
              <a:rPr lang="ca-ES" sz="1200" kern="1200" dirty="0" smtClean="0">
                <a:solidFill>
                  <a:schemeClr val="tx1"/>
                </a:solidFill>
                <a:effectLst/>
                <a:latin typeface="+mn-lt"/>
                <a:ea typeface="+mn-ea"/>
                <a:cs typeface="+mn-cs"/>
              </a:rPr>
              <a:t> únicament en el reemborsament de les despeses suportades per prestar el servei pactat (STJUE 10-9-2020, </a:t>
            </a:r>
            <a:r>
              <a:rPr lang="ca-ES" sz="1200" kern="1200" dirty="0" err="1" smtClean="0">
                <a:solidFill>
                  <a:schemeClr val="tx1"/>
                </a:solidFill>
                <a:effectLst/>
                <a:latin typeface="+mn-lt"/>
                <a:ea typeface="+mn-ea"/>
                <a:cs typeface="+mn-cs"/>
              </a:rPr>
              <a:t>Tax</a:t>
            </a:r>
            <a:r>
              <a:rPr lang="ca-ES" sz="1200" kern="1200" dirty="0" smtClean="0">
                <a:solidFill>
                  <a:schemeClr val="tx1"/>
                </a:solidFill>
                <a:effectLst/>
                <a:latin typeface="+mn-lt"/>
                <a:ea typeface="+mn-ea"/>
                <a:cs typeface="+mn-cs"/>
              </a:rPr>
              <a:t> -</a:t>
            </a:r>
            <a:r>
              <a:rPr lang="ca-ES" sz="1200" kern="1200" dirty="0" err="1" smtClean="0">
                <a:solidFill>
                  <a:schemeClr val="tx1"/>
                </a:solidFill>
                <a:effectLst/>
                <a:latin typeface="+mn-lt"/>
                <a:ea typeface="+mn-ea"/>
                <a:cs typeface="+mn-cs"/>
              </a:rPr>
              <a:t>Fin</a:t>
            </a:r>
            <a:r>
              <a:rPr lang="ca-ES" sz="1200" kern="1200" dirty="0" smtClean="0">
                <a:solidFill>
                  <a:schemeClr val="tx1"/>
                </a:solidFill>
                <a:effectLst/>
                <a:latin typeface="+mn-lt"/>
                <a:ea typeface="+mn-ea"/>
                <a:cs typeface="+mn-cs"/>
              </a:rPr>
              <a:t> - </a:t>
            </a:r>
            <a:r>
              <a:rPr lang="ca-ES" sz="1200" kern="1200" dirty="0" err="1" smtClean="0">
                <a:solidFill>
                  <a:schemeClr val="tx1"/>
                </a:solidFill>
                <a:effectLst/>
                <a:latin typeface="+mn-lt"/>
                <a:ea typeface="+mn-ea"/>
                <a:cs typeface="+mn-cs"/>
              </a:rPr>
              <a:t>Lex</a:t>
            </a:r>
            <a:r>
              <a:rPr lang="ca-ES" sz="1200" kern="1200" dirty="0" smtClean="0">
                <a:solidFill>
                  <a:schemeClr val="tx1"/>
                </a:solidFill>
                <a:effectLst/>
                <a:latin typeface="+mn-lt"/>
                <a:ea typeface="+mn-ea"/>
                <a:cs typeface="+mn-cs"/>
              </a:rPr>
              <a:t> , C-367/19, apartats 25 i 26).</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Doncs bé, quan es donen ambdues condicions, és a dir, la comanda és intersubjectiva i retribuïda, la distinció amb l'encàrrec a mitjà propi se centra exclusivament en l'objecte d'ambdues figures, ja que la resta de diferències en són corol·laris. I quin és aquest objecte de la comanda de gestió divers de les prestacions pròpies dels contractes públics?: segons la LRJSP –art. 11.1-, « </a:t>
            </a:r>
            <a:r>
              <a:rPr lang="ca-ES" sz="1200" i="1" kern="1200" dirty="0" smtClean="0">
                <a:solidFill>
                  <a:schemeClr val="tx1"/>
                </a:solidFill>
                <a:effectLst/>
                <a:latin typeface="+mn-lt"/>
                <a:ea typeface="+mn-ea"/>
                <a:cs typeface="+mn-cs"/>
              </a:rPr>
              <a:t>La realització d'activitats de caràcter material o tècnic de la competència </a:t>
            </a:r>
            <a:r>
              <a:rPr lang="ca-ES" sz="1200" kern="1200" dirty="0" smtClean="0">
                <a:solidFill>
                  <a:schemeClr val="tx1"/>
                </a:solidFill>
                <a:effectLst/>
                <a:latin typeface="+mn-lt"/>
                <a:ea typeface="+mn-ea"/>
                <a:cs typeface="+mn-cs"/>
              </a:rPr>
              <a:t>» de l'òrgan o entitat que rep la comanda. Precisant, a més, la LRJSP –art. 11.2-: « </a:t>
            </a:r>
            <a:r>
              <a:rPr lang="ca-ES" sz="1200" i="1" kern="1200" dirty="0" smtClean="0">
                <a:solidFill>
                  <a:schemeClr val="tx1"/>
                </a:solidFill>
                <a:effectLst/>
                <a:latin typeface="+mn-lt"/>
                <a:ea typeface="+mn-ea"/>
                <a:cs typeface="+mn-cs"/>
              </a:rPr>
              <a:t>L'encomana de gestió no suposa cessió de la titularitat de la competència ni dels elements substantius del seu exercici, sent responsabilitat de l'òrgan o Entitat encomanant dictar quants actes o resolucions de caràcter jurídic donin suport o en què s'integri la concreta activitat material objecte de comanda </a:t>
            </a:r>
            <a:r>
              <a:rPr lang="ca-E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Ara bé, tot i que l'article 11 de la LRJSP omet intencionadament la paraula «serveis» de l'objecte de la comanda de gestió, i que sí que contenia expressament el precedent article 15 de la Llei 30/1992 (la qual cosa era molt expressiva del seu objecte ), la veritat és que si es donen els condicionants indicats (l'encomana és intersubjectiva i onerosa), és realment difícil concebre una « </a:t>
            </a:r>
            <a:r>
              <a:rPr lang="ca-ES" sz="1200" i="1" kern="1200" dirty="0" smtClean="0">
                <a:solidFill>
                  <a:schemeClr val="tx1"/>
                </a:solidFill>
                <a:effectLst/>
                <a:latin typeface="+mn-lt"/>
                <a:ea typeface="+mn-ea"/>
                <a:cs typeface="+mn-cs"/>
              </a:rPr>
              <a:t>actuació material o tècnica </a:t>
            </a:r>
            <a:r>
              <a:rPr lang="ca-ES" sz="1200" kern="1200" dirty="0" smtClean="0">
                <a:solidFill>
                  <a:schemeClr val="tx1"/>
                </a:solidFill>
                <a:effectLst/>
                <a:latin typeface="+mn-lt"/>
                <a:ea typeface="+mn-ea"/>
                <a:cs typeface="+mn-cs"/>
              </a:rPr>
              <a:t>», de la qual la llei exclou expressament la producció d'actes jurídics (art. 11.2 LRJSP ), i que no pugui ser considerada objecte d'un contracte de serveis, un cop aquest, després de la LCSP 2017, ha passat a assolir un caràcter residual i </a:t>
            </a:r>
            <a:r>
              <a:rPr lang="ca-ES" sz="1200" kern="1200" dirty="0" err="1" smtClean="0">
                <a:solidFill>
                  <a:schemeClr val="tx1"/>
                </a:solidFill>
                <a:effectLst/>
                <a:latin typeface="+mn-lt"/>
                <a:ea typeface="+mn-ea"/>
                <a:cs typeface="+mn-cs"/>
              </a:rPr>
              <a:t>omnicomprensiu</a:t>
            </a:r>
            <a:r>
              <a:rPr lang="ca-ES" sz="1200" kern="1200" dirty="0" smtClean="0">
                <a:solidFill>
                  <a:schemeClr val="tx1"/>
                </a:solidFill>
                <a:effectLst/>
                <a:latin typeface="+mn-lt"/>
                <a:ea typeface="+mn-ea"/>
                <a:cs typeface="+mn-cs"/>
              </a:rPr>
              <a:t> de qualsevol activitat econòmica, en el sentit de retribuïda (STJUE 14-7- 2022, ASADE, C-436/20, apartat 63).</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És a dir, si bé en el règim anterior de la LCSP 2007, atès l'àmbit limitat del contracte de serveis, podia mantenir-se la dualitat de figures, actualment és molt dubtós. De fet, la Llei 4/2022, de 27 de juliol, de racionalització i simplificació administrativa d' Extremadura, declara que l'Administració pública autonòmica recorrerà a les </a:t>
            </a:r>
            <a:r>
              <a:rPr lang="ca-ES" sz="1200" i="1" kern="1200" dirty="0" smtClean="0">
                <a:solidFill>
                  <a:schemeClr val="tx1"/>
                </a:solidFill>
                <a:effectLst/>
                <a:latin typeface="+mn-lt"/>
                <a:ea typeface="+mn-ea"/>
                <a:cs typeface="+mn-cs"/>
              </a:rPr>
              <a:t>encomanes de gestió interadministratives </a:t>
            </a:r>
            <a:r>
              <a:rPr lang="ca-ES" sz="1200" kern="1200" dirty="0" smtClean="0">
                <a:solidFill>
                  <a:schemeClr val="tx1"/>
                </a:solidFill>
                <a:effectLst/>
                <a:latin typeface="+mn-lt"/>
                <a:ea typeface="+mn-ea"/>
                <a:cs typeface="+mn-cs"/>
              </a:rPr>
              <a:t>per a la realització d'activitats de caràcter material, tècnic </a:t>
            </a:r>
            <a:r>
              <a:rPr lang="ca-ES" sz="1200" i="1" kern="1200" dirty="0" smtClean="0">
                <a:solidFill>
                  <a:schemeClr val="tx1"/>
                </a:solidFill>
                <a:effectLst/>
                <a:latin typeface="+mn-lt"/>
                <a:ea typeface="+mn-ea"/>
                <a:cs typeface="+mn-cs"/>
              </a:rPr>
              <a:t>o de serveis </a:t>
            </a:r>
            <a:r>
              <a:rPr lang="ca-ES" sz="1200" kern="1200" dirty="0" smtClean="0">
                <a:solidFill>
                  <a:schemeClr val="tx1"/>
                </a:solidFill>
                <a:effectLst/>
                <a:latin typeface="+mn-lt"/>
                <a:ea typeface="+mn-ea"/>
                <a:cs typeface="+mn-cs"/>
              </a:rPr>
              <a:t>de la competència dels òrgans, organismes i entitats del seu sector públic –art. 12.1-.</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D'aquest problema sembla ser conscient la recent Llei 3/2022, de 12 de maig, del Sector Públic Basc, que regula de manera diferenciada l'encomana de gestió </a:t>
            </a:r>
            <a:r>
              <a:rPr lang="ca-ES" sz="1200" kern="1200" dirty="0" err="1" smtClean="0">
                <a:solidFill>
                  <a:schemeClr val="tx1"/>
                </a:solidFill>
                <a:effectLst/>
                <a:latin typeface="+mn-lt"/>
                <a:ea typeface="+mn-ea"/>
                <a:cs typeface="+mn-cs"/>
              </a:rPr>
              <a:t>intrasubjectiva</a:t>
            </a:r>
            <a:r>
              <a:rPr lang="ca-ES" sz="1200" kern="1200" dirty="0" smtClean="0">
                <a:solidFill>
                  <a:schemeClr val="tx1"/>
                </a:solidFill>
                <a:effectLst/>
                <a:latin typeface="+mn-lt"/>
                <a:ea typeface="+mn-ea"/>
                <a:cs typeface="+mn-cs"/>
              </a:rPr>
              <a:t> (art. 29) i la intersubjectiva (art. 37), i exigeix per a aquesta, no per a la primera, que concorri alguna de les circumstàncies següents:</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a) « </a:t>
            </a:r>
            <a:r>
              <a:rPr lang="ca-ES" sz="1200" i="1" kern="1200" dirty="0" smtClean="0">
                <a:solidFill>
                  <a:schemeClr val="tx1"/>
                </a:solidFill>
                <a:effectLst/>
                <a:latin typeface="+mn-lt"/>
                <a:ea typeface="+mn-ea"/>
                <a:cs typeface="+mn-cs"/>
              </a:rPr>
              <a:t>Que l'òrgan que realitzi l'activitat encomanada ho faci a títol gratuït </a:t>
            </a:r>
            <a:r>
              <a:rPr lang="ca-ES" sz="1200" kern="1200" dirty="0" smtClean="0">
                <a:solidFill>
                  <a:schemeClr val="tx1"/>
                </a:solidFill>
                <a:effectLst/>
                <a:latin typeface="+mn-lt"/>
                <a:ea typeface="+mn-ea"/>
                <a:cs typeface="+mn-cs"/>
              </a:rPr>
              <a:t>» Com s'ha assenyalat, en aquest cas no hi ha contracte públic.</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b) « </a:t>
            </a:r>
            <a:r>
              <a:rPr lang="ca-ES" sz="1200" i="1" kern="1200" dirty="0" smtClean="0">
                <a:solidFill>
                  <a:schemeClr val="tx1"/>
                </a:solidFill>
                <a:effectLst/>
                <a:latin typeface="+mn-lt"/>
                <a:ea typeface="+mn-ea"/>
                <a:cs typeface="+mn-cs"/>
              </a:rPr>
              <a:t>Que l'entitat que hagi de desenvolupar l'activitat encomanada pugui ser considerada, en l'ús d'aquesta tècnica administrativa, com a mitjà propi o servei tècnic de l'entitat encomanant </a:t>
            </a:r>
            <a:r>
              <a:rPr lang="ca-ES" sz="1200" kern="1200" dirty="0" smtClean="0">
                <a:solidFill>
                  <a:schemeClr val="tx1"/>
                </a:solidFill>
                <a:effectLst/>
                <a:latin typeface="+mn-lt"/>
                <a:ea typeface="+mn-ea"/>
                <a:cs typeface="+mn-cs"/>
              </a:rPr>
              <a:t>». Però en aquest cas la figura es confon amb l'encàrrec a mitjà propi, cosa que estimem contradiu l'art. 11.1 LRJSP així com l'art. 32 LCSP. És a dir, l'Administració no és lliure per utilitzar l'encàrrec o l'encàrrec, sinó que, si escau l'encàrrec, perquè és una prestació pròpia dels contractes públics, l'operació s'ha de regir el règim dels encàrrecs.</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c) « </a:t>
            </a:r>
            <a:r>
              <a:rPr lang="ca-ES" sz="1200" i="1" kern="1200" dirty="0" smtClean="0">
                <a:solidFill>
                  <a:schemeClr val="tx1"/>
                </a:solidFill>
                <a:effectLst/>
                <a:latin typeface="+mn-lt"/>
                <a:ea typeface="+mn-ea"/>
                <a:cs typeface="+mn-cs"/>
              </a:rPr>
              <a:t>Que, pel seu objecte, la seva causa o una altra circumstància jurídicament rellevant, no tingui la naturalesa de contracte subjecte a la Llei de contractes del sector públic </a:t>
            </a:r>
            <a:r>
              <a:rPr lang="ca-ES" sz="1200" kern="1200" dirty="0" smtClean="0">
                <a:solidFill>
                  <a:schemeClr val="tx1"/>
                </a:solidFill>
                <a:effectLst/>
                <a:latin typeface="+mn-lt"/>
                <a:ea typeface="+mn-ea"/>
                <a:cs typeface="+mn-cs"/>
              </a:rPr>
              <a:t>». Però aquí és justament on es produeix la dificultat abans assenyalada.</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D'altra banda, es pot dir que la comanda està exclosa de la legislació de contractes perquè es tracta d'una operació de redistribució interna de competències, protegida per l'article 4.2 TUE. I, certament, la Directiva 2014/24 (article 1.6) disposa: « </a:t>
            </a:r>
            <a:r>
              <a:rPr lang="ca-ES" sz="1200" i="1" kern="1200" dirty="0" smtClean="0">
                <a:solidFill>
                  <a:schemeClr val="tx1"/>
                </a:solidFill>
                <a:effectLst/>
                <a:latin typeface="+mn-lt"/>
                <a:ea typeface="+mn-ea"/>
                <a:cs typeface="+mn-cs"/>
              </a:rPr>
              <a:t>Els acords, les decisions i els altres instruments jurídics mitjançant els quals s'organitza la transferència de competències i responsabilitats per exercir funcions públiques entre poders adjudicadors o agrupacions dels mateixos i que no preveuen que es doni una retribució per l'execució d'un contracte, es consideren un assumpte d'organització interna de l'Estat membre de què es tracti i, en aquest sentit, de cap manera es veuen afectats per aquesta Directiva </a:t>
            </a:r>
            <a:r>
              <a:rPr lang="ca-ES" sz="1200" kern="120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Ara bé, observeu que s'exigeix que no es doni una retribució per l'execució de l'activitat. A més, el precepte parla de « </a:t>
            </a:r>
            <a:r>
              <a:rPr lang="ca-ES" sz="1200" i="1" kern="1200" dirty="0" smtClean="0">
                <a:solidFill>
                  <a:schemeClr val="tx1"/>
                </a:solidFill>
                <a:effectLst/>
                <a:latin typeface="+mn-lt"/>
                <a:ea typeface="+mn-ea"/>
                <a:cs typeface="+mn-cs"/>
              </a:rPr>
              <a:t>la transferència de competències i responsabilitats per exercir funcions públiques </a:t>
            </a:r>
            <a:r>
              <a:rPr lang="ca-ES" sz="1200" kern="1200" dirty="0" smtClean="0">
                <a:solidFill>
                  <a:schemeClr val="tx1"/>
                </a:solidFill>
                <a:effectLst/>
                <a:latin typeface="+mn-lt"/>
                <a:ea typeface="+mn-ea"/>
                <a:cs typeface="+mn-cs"/>
              </a:rPr>
              <a:t>», però és molt dubtós que la comanda pugui entrar en aquesta exclusió, ja que el seu objecte no és la transferència de competències jurídiques, sinó l'activitat de suport material a les mateixes. Així, d'acord amb la doctrina de la sentència del TJUE de 21-12-2016, assumpte C-51/15, </a:t>
            </a:r>
            <a:r>
              <a:rPr lang="ca-ES" sz="1200" i="1" kern="1200" dirty="0" err="1" smtClean="0">
                <a:solidFill>
                  <a:schemeClr val="tx1"/>
                </a:solidFill>
                <a:effectLst/>
                <a:latin typeface="+mn-lt"/>
                <a:ea typeface="+mn-ea"/>
                <a:cs typeface="+mn-cs"/>
              </a:rPr>
              <a:t>Remondis</a:t>
            </a:r>
            <a:r>
              <a:rPr lang="ca-ES" sz="1200" i="1" kern="1200" dirty="0" smtClean="0">
                <a:solidFill>
                  <a:schemeClr val="tx1"/>
                </a:solidFill>
                <a:effectLst/>
                <a:latin typeface="+mn-lt"/>
                <a:ea typeface="+mn-ea"/>
                <a:cs typeface="+mn-cs"/>
              </a:rPr>
              <a:t> </a:t>
            </a:r>
            <a:r>
              <a:rPr lang="ca-ES" sz="1200" kern="1200" dirty="0" smtClean="0">
                <a:solidFill>
                  <a:schemeClr val="tx1"/>
                </a:solidFill>
                <a:effectLst/>
                <a:latin typeface="+mn-lt"/>
                <a:ea typeface="+mn-ea"/>
                <a:cs typeface="+mn-cs"/>
              </a:rPr>
              <a:t>, perquè una transferència de competències relativa a l'exercici de funcions públiques entre entitats públiques es pugui considerar un acte d'organització interna exclòs de la Directiva de contractes cal que l'autoritat pública exerceixi aquesta competència de manera autònoma i sota la seva pròpia responsabilitat, de manera que disposa d'autonomia decisòria i financera (apartats 51 i 55). I això és justament allò que exclou la LRJSP –art. 11.2- de l'encomana de gestió, en declarar que no suposa cessió dels elements substantius de l'exercici de la competència, «sent responsabilitat de l'òrgan o entitat encomanant dictar quants actes o resolucions de caràcter jurídic donin suport o en què s'integri la concreta activitat material objecte de comanda».</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En definitiva, tenint present que, per al Dret de la Unió, són irrellevants tant la denominació que el Dret intern doni als negocis o operacions (p. ex., la terminologia de la LRJSP de “ </a:t>
            </a:r>
            <a:r>
              <a:rPr lang="ca-ES" sz="1200" i="1" kern="1200" dirty="0" smtClean="0">
                <a:solidFill>
                  <a:schemeClr val="tx1"/>
                </a:solidFill>
                <a:effectLst/>
                <a:latin typeface="+mn-lt"/>
                <a:ea typeface="+mn-ea"/>
                <a:cs typeface="+mn-cs"/>
              </a:rPr>
              <a:t>encomana de gestió </a:t>
            </a:r>
            <a:r>
              <a:rPr lang="ca-ES" sz="1200" kern="1200" dirty="0" smtClean="0">
                <a:solidFill>
                  <a:schemeClr val="tx1"/>
                </a:solidFill>
                <a:effectLst/>
                <a:latin typeface="+mn-lt"/>
                <a:ea typeface="+mn-ea"/>
                <a:cs typeface="+mn-cs"/>
              </a:rPr>
              <a:t>”, “ </a:t>
            </a:r>
            <a:r>
              <a:rPr lang="ca-ES" sz="1200" i="1" kern="1200" dirty="0" smtClean="0">
                <a:solidFill>
                  <a:schemeClr val="tx1"/>
                </a:solidFill>
                <a:effectLst/>
                <a:latin typeface="+mn-lt"/>
                <a:ea typeface="+mn-ea"/>
                <a:cs typeface="+mn-cs"/>
              </a:rPr>
              <a:t>acord </a:t>
            </a:r>
            <a:r>
              <a:rPr lang="ca-ES" sz="1200" kern="1200" dirty="0" smtClean="0">
                <a:solidFill>
                  <a:schemeClr val="tx1"/>
                </a:solidFill>
                <a:effectLst/>
                <a:latin typeface="+mn-lt"/>
                <a:ea typeface="+mn-ea"/>
                <a:cs typeface="+mn-cs"/>
              </a:rPr>
              <a:t>”) , “ </a:t>
            </a:r>
            <a:r>
              <a:rPr lang="ca-ES" sz="1200" i="1" kern="1200" dirty="0" smtClean="0">
                <a:solidFill>
                  <a:schemeClr val="tx1"/>
                </a:solidFill>
                <a:effectLst/>
                <a:latin typeface="+mn-lt"/>
                <a:ea typeface="+mn-ea"/>
                <a:cs typeface="+mn-cs"/>
              </a:rPr>
              <a:t>conveni </a:t>
            </a:r>
            <a:r>
              <a:rPr lang="ca-ES" sz="1200" kern="1200" dirty="0" smtClean="0">
                <a:solidFill>
                  <a:schemeClr val="tx1"/>
                </a:solidFill>
                <a:effectLst/>
                <a:latin typeface="+mn-lt"/>
                <a:ea typeface="+mn-ea"/>
                <a:cs typeface="+mn-cs"/>
              </a:rPr>
              <a:t>”), o la qualificació jurídica que estableixi (com l'exclusió expressa d'aquests negocis de l'àmbit de la LCSP continguda al seu art. 6.3), les encomanes de gestió intersubjectives retribuïdes, encara que la seva retribució se cenyeix al reemborsament de les despeses suportats per prestar l'activitat, constitueixen materialment un contracte públic de serveis, el qual no pot ser exclòs de les normes de contractació per mitjà de la seva consideració com una operació de redistribució interna de competències, de manera que l'única possibilitat és que es puguin considerar un encàrrec a mitjà propi, per a això s'hauran de regir necessàriament pel règim d'aquesta figura. Per aquesta raó, de </a:t>
            </a:r>
            <a:r>
              <a:rPr lang="ca-ES" sz="1200" i="1" kern="1200" dirty="0" err="1" smtClean="0">
                <a:solidFill>
                  <a:schemeClr val="tx1"/>
                </a:solidFill>
                <a:effectLst/>
                <a:latin typeface="+mn-lt"/>
                <a:ea typeface="+mn-ea"/>
                <a:cs typeface="+mn-cs"/>
              </a:rPr>
              <a:t>lege</a:t>
            </a:r>
            <a:r>
              <a:rPr lang="ca-ES" sz="1200" i="1" kern="1200" dirty="0" smtClean="0">
                <a:solidFill>
                  <a:schemeClr val="tx1"/>
                </a:solidFill>
                <a:effectLst/>
                <a:latin typeface="+mn-lt"/>
                <a:ea typeface="+mn-ea"/>
                <a:cs typeface="+mn-cs"/>
              </a:rPr>
              <a:t> feren </a:t>
            </a:r>
            <a:r>
              <a:rPr lang="ca-ES" sz="1200" kern="1200" dirty="0" smtClean="0">
                <a:solidFill>
                  <a:schemeClr val="tx1"/>
                </a:solidFill>
                <a:effectLst/>
                <a:latin typeface="+mn-lt"/>
                <a:ea typeface="+mn-ea"/>
                <a:cs typeface="+mn-cs"/>
              </a:rPr>
              <a:t>da , se suggereix limitar expressament les encomanes de gestió intersubjectives a aquelles que no siguin retribuïdes.</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Severiano Fernández Ramos Catedràtic d'Universitat de Dret Administratiu a la Universitat de Cadis des de 2012. Premi Fernando Albi de la Diputació Provincial d'Alacant, concedit el 2004 per l'obra "La informació i participació ciutadana a l'Administració Local" (2005). Membre des del 2017 de la Comissió del Consell de Transparència i Protecció de Dades d'Andalusia. Els principals temes de recerca són la transparència, el bon govern i l'ocupació pública.</a:t>
            </a:r>
            <a:endParaRPr lang="es-ES" sz="1200" kern="1200" smtClean="0">
              <a:solidFill>
                <a:schemeClr val="tx1"/>
              </a:solidFill>
              <a:effectLst/>
              <a:latin typeface="+mn-lt"/>
              <a:ea typeface="+mn-ea"/>
              <a:cs typeface="+mn-cs"/>
            </a:endParaRPr>
          </a:p>
          <a:p>
            <a:endParaRPr lang="es-ES"/>
          </a:p>
        </p:txBody>
      </p:sp>
      <p:sp>
        <p:nvSpPr>
          <p:cNvPr id="4" name="Marcador de número de diapositiva 3"/>
          <p:cNvSpPr>
            <a:spLocks noGrp="1"/>
          </p:cNvSpPr>
          <p:nvPr>
            <p:ph type="sldNum" sz="quarter" idx="10"/>
          </p:nvPr>
        </p:nvSpPr>
        <p:spPr/>
        <p:txBody>
          <a:bodyPr/>
          <a:lstStyle/>
          <a:p>
            <a:fld id="{7C73A65B-00C0-4D78-9B13-A915601C3BA7}" type="slidenum">
              <a:rPr lang="ca-ES" smtClean="0"/>
              <a:t>12</a:t>
            </a:fld>
            <a:endParaRPr lang="ca-ES"/>
          </a:p>
        </p:txBody>
      </p:sp>
    </p:spTree>
    <p:extLst>
      <p:ext uri="{BB962C8B-B14F-4D97-AF65-F5344CB8AC3E}">
        <p14:creationId xmlns:p14="http://schemas.microsoft.com/office/powerpoint/2010/main" val="2563638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223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DBBA072-BD21-4579-B711-4A10CB7BA03E}" type="slidenum">
              <a:rPr lang="es-ES" altLang="ca-ES" sz="1300" smtClean="0"/>
              <a:pPr eaLnBrk="1" hangingPunct="1">
                <a:spcBef>
                  <a:spcPct val="0"/>
                </a:spcBef>
              </a:pPr>
              <a:t>100</a:t>
            </a:fld>
            <a:endParaRPr lang="es-ES" altLang="ca-ES" sz="1300" smtClean="0"/>
          </a:p>
        </p:txBody>
      </p:sp>
      <p:sp>
        <p:nvSpPr>
          <p:cNvPr id="1122308" name="Rectangle 2"/>
          <p:cNvSpPr>
            <a:spLocks noGrp="1" noRot="1" noChangeAspect="1" noChangeArrowheads="1" noTextEdit="1"/>
          </p:cNvSpPr>
          <p:nvPr>
            <p:ph type="sldImg"/>
          </p:nvPr>
        </p:nvSpPr>
        <p:spPr>
          <a:xfrm>
            <a:off x="387350" y="687388"/>
            <a:ext cx="6086475" cy="3424237"/>
          </a:xfrm>
          <a:ln/>
        </p:spPr>
      </p:sp>
      <p:sp>
        <p:nvSpPr>
          <p:cNvPr id="112230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2231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578724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40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6D5185A-7179-4668-BC33-2AD75D9CD112}" type="slidenum">
              <a:rPr lang="es-ES" altLang="ca-ES" sz="1300" smtClean="0"/>
              <a:pPr eaLnBrk="1" hangingPunct="1">
                <a:spcBef>
                  <a:spcPct val="0"/>
                </a:spcBef>
              </a:pPr>
              <a:t>101</a:t>
            </a:fld>
            <a:endParaRPr lang="es-ES" altLang="ca-ES" sz="1300" smtClean="0"/>
          </a:p>
        </p:txBody>
      </p:sp>
      <p:sp>
        <p:nvSpPr>
          <p:cNvPr id="1140740" name="Rectangle 2"/>
          <p:cNvSpPr>
            <a:spLocks noGrp="1" noRot="1" noChangeAspect="1" noChangeArrowheads="1" noTextEdit="1"/>
          </p:cNvSpPr>
          <p:nvPr>
            <p:ph type="sldImg"/>
          </p:nvPr>
        </p:nvSpPr>
        <p:spPr>
          <a:xfrm>
            <a:off x="387350" y="687388"/>
            <a:ext cx="6086475" cy="3424237"/>
          </a:xfrm>
          <a:ln/>
        </p:spPr>
      </p:sp>
      <p:sp>
        <p:nvSpPr>
          <p:cNvPr id="114074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4074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171098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59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1239FF8-DE1C-42B5-BE34-446674AAC229}" type="slidenum">
              <a:rPr lang="es-ES" altLang="ca-ES" sz="1300" smtClean="0"/>
              <a:pPr eaLnBrk="1" hangingPunct="1">
                <a:spcBef>
                  <a:spcPct val="0"/>
                </a:spcBef>
              </a:pPr>
              <a:t>102</a:t>
            </a:fld>
            <a:endParaRPr lang="es-ES" altLang="ca-ES" sz="1300"/>
          </a:p>
        </p:txBody>
      </p:sp>
      <p:sp>
        <p:nvSpPr>
          <p:cNvPr id="1059844" name="Rectangle 2"/>
          <p:cNvSpPr>
            <a:spLocks noGrp="1" noRot="1" noChangeAspect="1" noChangeArrowheads="1" noTextEdit="1"/>
          </p:cNvSpPr>
          <p:nvPr>
            <p:ph type="sldImg"/>
          </p:nvPr>
        </p:nvSpPr>
        <p:spPr>
          <a:xfrm>
            <a:off x="381000" y="685800"/>
            <a:ext cx="6096000" cy="3429000"/>
          </a:xfrm>
          <a:ln/>
        </p:spPr>
      </p:sp>
      <p:sp>
        <p:nvSpPr>
          <p:cNvPr id="1059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5984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713011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60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C91EF50-6A85-4A43-A52F-54B812FFB184}" type="slidenum">
              <a:rPr lang="es-ES" altLang="ca-ES" sz="1300" smtClean="0"/>
              <a:pPr eaLnBrk="1" hangingPunct="1">
                <a:spcBef>
                  <a:spcPct val="0"/>
                </a:spcBef>
              </a:pPr>
              <a:t>103</a:t>
            </a:fld>
            <a:endParaRPr lang="es-ES" altLang="ca-ES" sz="1300"/>
          </a:p>
        </p:txBody>
      </p:sp>
      <p:sp>
        <p:nvSpPr>
          <p:cNvPr id="1060868" name="Rectangle 2"/>
          <p:cNvSpPr>
            <a:spLocks noGrp="1" noRot="1" noChangeAspect="1" noChangeArrowheads="1" noTextEdit="1"/>
          </p:cNvSpPr>
          <p:nvPr>
            <p:ph type="sldImg"/>
          </p:nvPr>
        </p:nvSpPr>
        <p:spPr>
          <a:xfrm>
            <a:off x="381000" y="685800"/>
            <a:ext cx="6096000" cy="3429000"/>
          </a:xfrm>
          <a:ln/>
        </p:spPr>
      </p:sp>
      <p:sp>
        <p:nvSpPr>
          <p:cNvPr id="1060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6087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920779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618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E37B4FA-5E06-4A5F-A1F0-78A65600612E}" type="slidenum">
              <a:rPr lang="es-ES" altLang="ca-ES" sz="1300" smtClean="0"/>
              <a:pPr eaLnBrk="1" hangingPunct="1">
                <a:spcBef>
                  <a:spcPct val="0"/>
                </a:spcBef>
              </a:pPr>
              <a:t>104</a:t>
            </a:fld>
            <a:endParaRPr lang="es-ES" altLang="ca-ES" sz="1300"/>
          </a:p>
        </p:txBody>
      </p:sp>
      <p:sp>
        <p:nvSpPr>
          <p:cNvPr id="1061892" name="Rectangle 2"/>
          <p:cNvSpPr>
            <a:spLocks noGrp="1" noRot="1" noChangeAspect="1" noChangeArrowheads="1" noTextEdit="1"/>
          </p:cNvSpPr>
          <p:nvPr>
            <p:ph type="sldImg"/>
          </p:nvPr>
        </p:nvSpPr>
        <p:spPr>
          <a:xfrm>
            <a:off x="381000" y="685800"/>
            <a:ext cx="6096000" cy="3429000"/>
          </a:xfrm>
          <a:ln/>
        </p:spPr>
      </p:sp>
      <p:sp>
        <p:nvSpPr>
          <p:cNvPr id="1061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6189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615081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639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6656695-BEC5-450D-84B9-CFD82073CD87}" type="slidenum">
              <a:rPr lang="es-ES" altLang="ca-ES" sz="1300" smtClean="0"/>
              <a:pPr eaLnBrk="1" hangingPunct="1">
                <a:spcBef>
                  <a:spcPct val="0"/>
                </a:spcBef>
              </a:pPr>
              <a:t>107</a:t>
            </a:fld>
            <a:endParaRPr lang="es-ES" altLang="ca-ES" sz="1300"/>
          </a:p>
        </p:txBody>
      </p:sp>
      <p:sp>
        <p:nvSpPr>
          <p:cNvPr id="1063940" name="Rectangle 2"/>
          <p:cNvSpPr>
            <a:spLocks noGrp="1" noRot="1" noChangeAspect="1" noChangeArrowheads="1" noTextEdit="1"/>
          </p:cNvSpPr>
          <p:nvPr>
            <p:ph type="sldImg"/>
          </p:nvPr>
        </p:nvSpPr>
        <p:spPr>
          <a:xfrm>
            <a:off x="2757488" y="533400"/>
            <a:ext cx="4725987" cy="2659063"/>
          </a:xfrm>
          <a:ln/>
        </p:spPr>
      </p:sp>
      <p:sp>
        <p:nvSpPr>
          <p:cNvPr id="1063941"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6394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643774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77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7FFB965-DBD0-4574-9D3D-B9A08401F159}" type="slidenum">
              <a:rPr lang="es-ES" altLang="ca-ES" sz="1300" smtClean="0"/>
              <a:pPr eaLnBrk="1" hangingPunct="1">
                <a:spcBef>
                  <a:spcPct val="0"/>
                </a:spcBef>
              </a:pPr>
              <a:t>108</a:t>
            </a:fld>
            <a:endParaRPr lang="es-ES" altLang="ca-ES" sz="1300"/>
          </a:p>
        </p:txBody>
      </p:sp>
      <p:sp>
        <p:nvSpPr>
          <p:cNvPr id="1077252" name="Rectangle 2"/>
          <p:cNvSpPr>
            <a:spLocks noGrp="1" noRot="1" noChangeAspect="1" noChangeArrowheads="1" noTextEdit="1"/>
          </p:cNvSpPr>
          <p:nvPr>
            <p:ph type="sldImg"/>
          </p:nvPr>
        </p:nvSpPr>
        <p:spPr>
          <a:xfrm>
            <a:off x="381000" y="685800"/>
            <a:ext cx="6096000" cy="3429000"/>
          </a:xfrm>
          <a:ln/>
        </p:spPr>
      </p:sp>
      <p:sp>
        <p:nvSpPr>
          <p:cNvPr id="1077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7725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331435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78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000E719-64F3-46C9-A03B-0B8E13E9F4CF}" type="slidenum">
              <a:rPr lang="es-ES" altLang="ca-ES" sz="1300" smtClean="0"/>
              <a:pPr eaLnBrk="1" hangingPunct="1">
                <a:spcBef>
                  <a:spcPct val="0"/>
                </a:spcBef>
              </a:pPr>
              <a:t>109</a:t>
            </a:fld>
            <a:endParaRPr lang="es-ES" altLang="ca-ES" sz="1300"/>
          </a:p>
        </p:txBody>
      </p:sp>
      <p:sp>
        <p:nvSpPr>
          <p:cNvPr id="1078276" name="Rectangle 2"/>
          <p:cNvSpPr>
            <a:spLocks noGrp="1" noRot="1" noChangeAspect="1" noChangeArrowheads="1" noTextEdit="1"/>
          </p:cNvSpPr>
          <p:nvPr>
            <p:ph type="sldImg"/>
          </p:nvPr>
        </p:nvSpPr>
        <p:spPr>
          <a:xfrm>
            <a:off x="381000" y="685800"/>
            <a:ext cx="6096000" cy="3429000"/>
          </a:xfrm>
          <a:ln/>
        </p:spPr>
      </p:sp>
      <p:sp>
        <p:nvSpPr>
          <p:cNvPr id="1078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7827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590280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80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4A358E8-2E94-46F6-9EF0-5F2CBF5C9CE6}" type="slidenum">
              <a:rPr lang="es-ES" altLang="ca-ES" sz="1300" smtClean="0"/>
              <a:pPr eaLnBrk="1" hangingPunct="1">
                <a:spcBef>
                  <a:spcPct val="0"/>
                </a:spcBef>
              </a:pPr>
              <a:t>110</a:t>
            </a:fld>
            <a:endParaRPr lang="es-ES" altLang="ca-ES" sz="1300"/>
          </a:p>
        </p:txBody>
      </p:sp>
      <p:sp>
        <p:nvSpPr>
          <p:cNvPr id="1080324" name="Rectangle 2"/>
          <p:cNvSpPr>
            <a:spLocks noGrp="1" noRot="1" noChangeAspect="1" noChangeArrowheads="1" noTextEdit="1"/>
          </p:cNvSpPr>
          <p:nvPr>
            <p:ph type="sldImg"/>
          </p:nvPr>
        </p:nvSpPr>
        <p:spPr>
          <a:xfrm>
            <a:off x="381000" y="685800"/>
            <a:ext cx="6096000" cy="3429000"/>
          </a:xfrm>
          <a:ln/>
        </p:spPr>
      </p:sp>
      <p:sp>
        <p:nvSpPr>
          <p:cNvPr id="1080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8032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934933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81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5A8267C-8BF3-4F57-B927-990F7BA3EF80}" type="slidenum">
              <a:rPr lang="es-ES" altLang="ca-ES" sz="1300" smtClean="0"/>
              <a:pPr eaLnBrk="1" hangingPunct="1">
                <a:spcBef>
                  <a:spcPct val="0"/>
                </a:spcBef>
              </a:pPr>
              <a:t>111</a:t>
            </a:fld>
            <a:endParaRPr lang="es-ES" altLang="ca-ES" sz="1300"/>
          </a:p>
        </p:txBody>
      </p:sp>
      <p:sp>
        <p:nvSpPr>
          <p:cNvPr id="1081348" name="Rectangle 2"/>
          <p:cNvSpPr>
            <a:spLocks noGrp="1" noRot="1" noChangeAspect="1" noChangeArrowheads="1" noTextEdit="1"/>
          </p:cNvSpPr>
          <p:nvPr>
            <p:ph type="sldImg"/>
          </p:nvPr>
        </p:nvSpPr>
        <p:spPr>
          <a:xfrm>
            <a:off x="381000" y="685800"/>
            <a:ext cx="6096000" cy="3429000"/>
          </a:xfrm>
          <a:ln/>
        </p:spPr>
      </p:sp>
      <p:sp>
        <p:nvSpPr>
          <p:cNvPr id="1081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8135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0388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ca-ES" noProof="0" dirty="0" smtClean="0"/>
              <a:t>Grups municipals en els ajuntaments de més de 20.000 habitants (art. 50 TRLMC). No obstant, de l’art. 73.3 LRBRL se’n podria despendre el seu caràcter de bàsic, que preveu que tots els membres de les corporacions locals s’han de constituir en grups polítics.</a:t>
            </a:r>
          </a:p>
          <a:p>
            <a:r>
              <a:rPr lang="ca-ES" noProof="0" dirty="0" smtClean="0"/>
              <a:t> - En els municipis regulats al títol X LRBRL (municipis de gran població). </a:t>
            </a:r>
          </a:p>
          <a:p>
            <a:pPr marL="171450" indent="-171450">
              <a:buFontTx/>
              <a:buChar char="-"/>
            </a:pPr>
            <a:r>
              <a:rPr lang="ca-ES" noProof="0" dirty="0" smtClean="0"/>
              <a:t>Districtes – </a:t>
            </a:r>
          </a:p>
          <a:p>
            <a:pPr marL="171450" indent="-171450">
              <a:buFontTx/>
              <a:buChar char="-"/>
            </a:pPr>
            <a:r>
              <a:rPr lang="ca-ES" noProof="0" dirty="0" smtClean="0"/>
              <a:t>Consell social de la ciutat –</a:t>
            </a:r>
          </a:p>
          <a:p>
            <a:pPr marL="171450" indent="-171450">
              <a:buFontTx/>
              <a:buChar char="-"/>
            </a:pPr>
            <a:r>
              <a:rPr lang="ca-ES" noProof="0" dirty="0" smtClean="0"/>
              <a:t> Comissió Especial de suggeriments i reclamacions. –</a:t>
            </a:r>
          </a:p>
          <a:p>
            <a:pPr marL="171450" indent="-171450">
              <a:buFontTx/>
              <a:buChar char="-"/>
            </a:pPr>
            <a:r>
              <a:rPr lang="ca-ES" dirty="0" smtClean="0"/>
              <a:t> Òrgan per a la resolució de reclamacions econòmic-administratives</a:t>
            </a:r>
            <a:r>
              <a:rPr lang="es-ES_tradnl" dirty="0" smtClean="0"/>
              <a:t>. </a:t>
            </a:r>
            <a:endParaRPr lang="es-ES_tradnl" dirty="0"/>
          </a:p>
        </p:txBody>
      </p:sp>
      <p:sp>
        <p:nvSpPr>
          <p:cNvPr id="4" name="3 Marcador de fecha"/>
          <p:cNvSpPr>
            <a:spLocks noGrp="1"/>
          </p:cNvSpPr>
          <p:nvPr>
            <p:ph type="dt" idx="10"/>
          </p:nvPr>
        </p:nvSpPr>
        <p:spPr/>
        <p:txBody>
          <a:bodyPr/>
          <a:lstStyle/>
          <a:p>
            <a:pPr>
              <a:defRPr/>
            </a:pPr>
            <a:endParaRPr lang="ca-ES"/>
          </a:p>
        </p:txBody>
      </p:sp>
      <p:sp>
        <p:nvSpPr>
          <p:cNvPr id="5" name="4 Marcador de pie de página"/>
          <p:cNvSpPr>
            <a:spLocks noGrp="1"/>
          </p:cNvSpPr>
          <p:nvPr>
            <p:ph type="ftr" sz="quarter" idx="11"/>
          </p:nvPr>
        </p:nvSpPr>
        <p:spPr/>
        <p:txBody>
          <a:bodyPr/>
          <a:lstStyle/>
          <a:p>
            <a:pPr>
              <a:defRPr/>
            </a:pPr>
            <a:r>
              <a:rPr lang="es-ES" smtClean="0"/>
              <a:t>ENS LOCALS: Règim jurídic, organització i funcionament.</a:t>
            </a:r>
            <a:endParaRPr lang="es-ES"/>
          </a:p>
        </p:txBody>
      </p:sp>
      <p:sp>
        <p:nvSpPr>
          <p:cNvPr id="6" name="5 Marcador de número de diapositiva"/>
          <p:cNvSpPr>
            <a:spLocks noGrp="1"/>
          </p:cNvSpPr>
          <p:nvPr>
            <p:ph type="sldNum" sz="quarter" idx="12"/>
          </p:nvPr>
        </p:nvSpPr>
        <p:spPr/>
        <p:txBody>
          <a:bodyPr/>
          <a:lstStyle/>
          <a:p>
            <a:pPr>
              <a:defRPr/>
            </a:pPr>
            <a:fld id="{EE63EDD6-6052-468F-B5F5-07A3C20596A6}" type="slidenum">
              <a:rPr lang="es-ES" smtClean="0"/>
              <a:pPr>
                <a:defRPr/>
              </a:pPr>
              <a:t>15</a:t>
            </a:fld>
            <a:endParaRPr lang="es-ES"/>
          </a:p>
        </p:txBody>
      </p:sp>
    </p:spTree>
    <p:extLst>
      <p:ext uri="{BB962C8B-B14F-4D97-AF65-F5344CB8AC3E}">
        <p14:creationId xmlns:p14="http://schemas.microsoft.com/office/powerpoint/2010/main" val="2783404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82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642C25E-E144-49A4-A61E-09A602CBF10A}" type="slidenum">
              <a:rPr lang="es-ES" altLang="ca-ES" sz="1300" smtClean="0"/>
              <a:pPr eaLnBrk="1" hangingPunct="1">
                <a:spcBef>
                  <a:spcPct val="0"/>
                </a:spcBef>
              </a:pPr>
              <a:t>112</a:t>
            </a:fld>
            <a:endParaRPr lang="es-ES" altLang="ca-ES" sz="1300"/>
          </a:p>
        </p:txBody>
      </p:sp>
      <p:sp>
        <p:nvSpPr>
          <p:cNvPr id="1082372" name="Rectangle 2"/>
          <p:cNvSpPr>
            <a:spLocks noGrp="1" noRot="1" noChangeAspect="1" noChangeArrowheads="1" noTextEdit="1"/>
          </p:cNvSpPr>
          <p:nvPr>
            <p:ph type="sldImg"/>
          </p:nvPr>
        </p:nvSpPr>
        <p:spPr>
          <a:xfrm>
            <a:off x="381000" y="685800"/>
            <a:ext cx="6096000" cy="3429000"/>
          </a:xfrm>
          <a:ln/>
        </p:spPr>
      </p:sp>
      <p:sp>
        <p:nvSpPr>
          <p:cNvPr id="1082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8237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890142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83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7945D21-D82B-43BA-9AB2-800E78396053}" type="slidenum">
              <a:rPr lang="es-ES" altLang="ca-ES" sz="1300" smtClean="0"/>
              <a:pPr eaLnBrk="1" hangingPunct="1">
                <a:spcBef>
                  <a:spcPct val="0"/>
                </a:spcBef>
              </a:pPr>
              <a:t>115</a:t>
            </a:fld>
            <a:endParaRPr lang="es-ES" altLang="ca-ES" sz="1300"/>
          </a:p>
        </p:txBody>
      </p:sp>
      <p:sp>
        <p:nvSpPr>
          <p:cNvPr id="1083396" name="Rectangle 2"/>
          <p:cNvSpPr>
            <a:spLocks noGrp="1" noRot="1" noChangeAspect="1" noChangeArrowheads="1" noTextEdit="1"/>
          </p:cNvSpPr>
          <p:nvPr>
            <p:ph type="sldImg"/>
          </p:nvPr>
        </p:nvSpPr>
        <p:spPr>
          <a:xfrm>
            <a:off x="381000" y="685800"/>
            <a:ext cx="6096000" cy="3429000"/>
          </a:xfrm>
          <a:ln/>
        </p:spPr>
      </p:sp>
      <p:sp>
        <p:nvSpPr>
          <p:cNvPr id="1083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8339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1740159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84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EB67B17-4DDA-4F23-B8BD-31C38A1E4EBC}" type="slidenum">
              <a:rPr lang="es-ES" altLang="ca-ES" sz="1300" smtClean="0"/>
              <a:pPr eaLnBrk="1" hangingPunct="1">
                <a:spcBef>
                  <a:spcPct val="0"/>
                </a:spcBef>
              </a:pPr>
              <a:t>116</a:t>
            </a:fld>
            <a:endParaRPr lang="es-ES" altLang="ca-ES" sz="1300"/>
          </a:p>
        </p:txBody>
      </p:sp>
      <p:sp>
        <p:nvSpPr>
          <p:cNvPr id="1084420" name="Rectangle 2"/>
          <p:cNvSpPr>
            <a:spLocks noGrp="1" noRot="1" noChangeAspect="1" noChangeArrowheads="1" noTextEdit="1"/>
          </p:cNvSpPr>
          <p:nvPr>
            <p:ph type="sldImg"/>
          </p:nvPr>
        </p:nvSpPr>
        <p:spPr>
          <a:xfrm>
            <a:off x="2757488" y="533400"/>
            <a:ext cx="4725987" cy="2659063"/>
          </a:xfrm>
          <a:ln/>
        </p:spPr>
      </p:sp>
      <p:sp>
        <p:nvSpPr>
          <p:cNvPr id="1084421"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8442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0169906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85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D6B806B-5F64-4F2B-A488-E2A7FC20ACE6}" type="slidenum">
              <a:rPr lang="es-ES" altLang="ca-ES" sz="1300" smtClean="0"/>
              <a:pPr eaLnBrk="1" hangingPunct="1">
                <a:spcBef>
                  <a:spcPct val="0"/>
                </a:spcBef>
              </a:pPr>
              <a:t>117</a:t>
            </a:fld>
            <a:endParaRPr lang="es-ES" altLang="ca-ES" sz="1300"/>
          </a:p>
        </p:txBody>
      </p:sp>
      <p:sp>
        <p:nvSpPr>
          <p:cNvPr id="1085444" name="Rectangle 2"/>
          <p:cNvSpPr>
            <a:spLocks noGrp="1" noRot="1" noChangeAspect="1" noChangeArrowheads="1" noTextEdit="1"/>
          </p:cNvSpPr>
          <p:nvPr>
            <p:ph type="sldImg"/>
          </p:nvPr>
        </p:nvSpPr>
        <p:spPr>
          <a:xfrm>
            <a:off x="2757488" y="533400"/>
            <a:ext cx="4725987" cy="2659063"/>
          </a:xfrm>
          <a:ln/>
        </p:spPr>
      </p:sp>
      <p:sp>
        <p:nvSpPr>
          <p:cNvPr id="1085445"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9" tIns="53644" rIns="107289" bIns="53644"/>
          <a:lstStyle/>
          <a:p>
            <a:pPr eaLnBrk="1" hangingPunct="1"/>
            <a:endParaRPr lang="ca-ES" altLang="ca-ES"/>
          </a:p>
        </p:txBody>
      </p:sp>
      <p:sp>
        <p:nvSpPr>
          <p:cNvPr id="108544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4140617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864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B797551-5902-4C19-A61B-002AD340F133}" type="slidenum">
              <a:rPr lang="es-ES" altLang="ca-ES" sz="1300" smtClean="0"/>
              <a:pPr eaLnBrk="1" hangingPunct="1">
                <a:spcBef>
                  <a:spcPct val="0"/>
                </a:spcBef>
              </a:pPr>
              <a:t>118</a:t>
            </a:fld>
            <a:endParaRPr lang="es-ES" altLang="ca-ES" sz="1300"/>
          </a:p>
        </p:txBody>
      </p:sp>
      <p:sp>
        <p:nvSpPr>
          <p:cNvPr id="1086468" name="Rectangle 2"/>
          <p:cNvSpPr>
            <a:spLocks noGrp="1" noRot="1" noChangeAspect="1" noChangeArrowheads="1" noTextEdit="1"/>
          </p:cNvSpPr>
          <p:nvPr>
            <p:ph type="sldImg"/>
          </p:nvPr>
        </p:nvSpPr>
        <p:spPr>
          <a:xfrm>
            <a:off x="2757488" y="533400"/>
            <a:ext cx="4725987" cy="2659063"/>
          </a:xfrm>
          <a:ln/>
        </p:spPr>
      </p:sp>
      <p:sp>
        <p:nvSpPr>
          <p:cNvPr id="1086469"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8647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454341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87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01E67C8-DEE6-4BA6-A073-F0828BB9280E}" type="slidenum">
              <a:rPr lang="es-ES" altLang="ca-ES" sz="1300" smtClean="0"/>
              <a:pPr eaLnBrk="1" hangingPunct="1">
                <a:spcBef>
                  <a:spcPct val="0"/>
                </a:spcBef>
              </a:pPr>
              <a:t>122</a:t>
            </a:fld>
            <a:endParaRPr lang="es-ES" altLang="ca-ES" sz="1300"/>
          </a:p>
        </p:txBody>
      </p:sp>
      <p:sp>
        <p:nvSpPr>
          <p:cNvPr id="1087492" name="Rectangle 2"/>
          <p:cNvSpPr>
            <a:spLocks noGrp="1" noRot="1" noChangeAspect="1" noChangeArrowheads="1" noTextEdit="1"/>
          </p:cNvSpPr>
          <p:nvPr>
            <p:ph type="sldImg"/>
          </p:nvPr>
        </p:nvSpPr>
        <p:spPr>
          <a:xfrm>
            <a:off x="2757488" y="533400"/>
            <a:ext cx="4725987" cy="2659063"/>
          </a:xfrm>
          <a:ln/>
        </p:spPr>
      </p:sp>
      <p:sp>
        <p:nvSpPr>
          <p:cNvPr id="1087493"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8749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40342664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90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64B7601-D422-47D0-98B4-35E70374C9A1}" type="slidenum">
              <a:rPr lang="es-ES" altLang="ca-ES" sz="1300" smtClean="0"/>
              <a:pPr eaLnBrk="1" hangingPunct="1">
                <a:spcBef>
                  <a:spcPct val="0"/>
                </a:spcBef>
              </a:pPr>
              <a:t>123</a:t>
            </a:fld>
            <a:endParaRPr lang="es-ES" altLang="ca-ES" sz="1300"/>
          </a:p>
        </p:txBody>
      </p:sp>
      <p:sp>
        <p:nvSpPr>
          <p:cNvPr id="1090564" name="Rectangle 2"/>
          <p:cNvSpPr>
            <a:spLocks noGrp="1" noRot="1" noChangeAspect="1" noChangeArrowheads="1" noTextEdit="1"/>
          </p:cNvSpPr>
          <p:nvPr>
            <p:ph type="sldImg"/>
          </p:nvPr>
        </p:nvSpPr>
        <p:spPr>
          <a:xfrm>
            <a:off x="2757488" y="533400"/>
            <a:ext cx="4725987" cy="2659063"/>
          </a:xfrm>
          <a:ln/>
        </p:spPr>
      </p:sp>
      <p:sp>
        <p:nvSpPr>
          <p:cNvPr id="1090565"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9056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2613618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92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E2D396B-F05D-42D2-80F0-9F410F43B404}" type="slidenum">
              <a:rPr lang="es-ES" altLang="ca-ES" sz="1300" smtClean="0"/>
              <a:pPr eaLnBrk="1" hangingPunct="1">
                <a:spcBef>
                  <a:spcPct val="0"/>
                </a:spcBef>
              </a:pPr>
              <a:t>124</a:t>
            </a:fld>
            <a:endParaRPr lang="es-ES" altLang="ca-ES" sz="1300"/>
          </a:p>
        </p:txBody>
      </p:sp>
      <p:sp>
        <p:nvSpPr>
          <p:cNvPr id="1092612" name="Rectangle 2"/>
          <p:cNvSpPr>
            <a:spLocks noGrp="1" noRot="1" noChangeAspect="1" noChangeArrowheads="1" noTextEdit="1"/>
          </p:cNvSpPr>
          <p:nvPr>
            <p:ph type="sldImg"/>
          </p:nvPr>
        </p:nvSpPr>
        <p:spPr>
          <a:xfrm>
            <a:off x="2757488" y="533400"/>
            <a:ext cx="4725987" cy="2659063"/>
          </a:xfrm>
          <a:ln/>
        </p:spPr>
      </p:sp>
      <p:sp>
        <p:nvSpPr>
          <p:cNvPr id="1092613"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9261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125874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93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038680D-881E-4CF7-8041-3C024D115FB6}" type="slidenum">
              <a:rPr lang="es-ES" altLang="ca-ES" sz="1300" smtClean="0"/>
              <a:pPr eaLnBrk="1" hangingPunct="1">
                <a:spcBef>
                  <a:spcPct val="0"/>
                </a:spcBef>
              </a:pPr>
              <a:t>125</a:t>
            </a:fld>
            <a:endParaRPr lang="es-ES" altLang="ca-ES" sz="1300"/>
          </a:p>
        </p:txBody>
      </p:sp>
      <p:sp>
        <p:nvSpPr>
          <p:cNvPr id="1093636" name="Rectangle 2"/>
          <p:cNvSpPr>
            <a:spLocks noGrp="1" noRot="1" noChangeAspect="1" noChangeArrowheads="1" noTextEdit="1"/>
          </p:cNvSpPr>
          <p:nvPr>
            <p:ph type="sldImg"/>
          </p:nvPr>
        </p:nvSpPr>
        <p:spPr>
          <a:xfrm>
            <a:off x="2757488" y="533400"/>
            <a:ext cx="4725987" cy="2659063"/>
          </a:xfrm>
          <a:ln/>
        </p:spPr>
      </p:sp>
      <p:sp>
        <p:nvSpPr>
          <p:cNvPr id="1093637"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9363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0225602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94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CC2E57B-10D1-432C-91A0-16194BF5A24F}" type="slidenum">
              <a:rPr lang="es-ES" altLang="ca-ES" sz="1300" smtClean="0"/>
              <a:pPr eaLnBrk="1" hangingPunct="1">
                <a:spcBef>
                  <a:spcPct val="0"/>
                </a:spcBef>
              </a:pPr>
              <a:t>126</a:t>
            </a:fld>
            <a:endParaRPr lang="es-ES" altLang="ca-ES" sz="1300"/>
          </a:p>
        </p:txBody>
      </p:sp>
      <p:sp>
        <p:nvSpPr>
          <p:cNvPr id="1094660" name="Rectangle 2"/>
          <p:cNvSpPr>
            <a:spLocks noGrp="1" noRot="1" noChangeAspect="1" noChangeArrowheads="1" noTextEdit="1"/>
          </p:cNvSpPr>
          <p:nvPr>
            <p:ph type="sldImg"/>
          </p:nvPr>
        </p:nvSpPr>
        <p:spPr>
          <a:xfrm>
            <a:off x="2757488" y="533400"/>
            <a:ext cx="4725987" cy="2659063"/>
          </a:xfrm>
          <a:ln/>
        </p:spPr>
      </p:sp>
      <p:sp>
        <p:nvSpPr>
          <p:cNvPr id="1094661"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9466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44537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ca-ES" noProof="0" dirty="0" smtClean="0"/>
              <a:t>Pel que fa a l’organització complementària, que es pot anar concretant al llarg de tot el mandat, està definida en els arts. 48 TRLMC i 119 ROF:</a:t>
            </a:r>
          </a:p>
          <a:p>
            <a:r>
              <a:rPr lang="ca-ES" noProof="0" dirty="0" smtClean="0"/>
              <a:t> - Junta de Govern Local en els municipis de menys de 5.000 habitants.</a:t>
            </a:r>
          </a:p>
          <a:p>
            <a:r>
              <a:rPr lang="ca-ES" noProof="0" dirty="0" smtClean="0"/>
              <a:t> - Comissions d’estudi, informe i consulta en els municipis de menys de 5.000 habitants. </a:t>
            </a:r>
          </a:p>
          <a:p>
            <a:pPr marL="171450" indent="-171450">
              <a:buFontTx/>
              <a:buChar char="-"/>
            </a:pPr>
            <a:r>
              <a:rPr lang="ca-ES" noProof="0" dirty="0" smtClean="0"/>
              <a:t>Comissió Especial de suggeriments i reclamacions en els municipis no regulats al títol X de la LRBRL.</a:t>
            </a:r>
          </a:p>
          <a:p>
            <a:pPr marL="171450" indent="-171450">
              <a:buFontTx/>
              <a:buChar char="-"/>
            </a:pPr>
            <a:r>
              <a:rPr lang="ca-ES" noProof="0" dirty="0" smtClean="0"/>
              <a:t> - Grups municipals en els ajuntaments de menys de 20.000 habitants. </a:t>
            </a:r>
          </a:p>
          <a:p>
            <a:pPr marL="171450" indent="-171450">
              <a:buFontTx/>
              <a:buChar char="-"/>
            </a:pPr>
            <a:r>
              <a:rPr lang="ca-ES" noProof="0" dirty="0" smtClean="0"/>
              <a:t>- Òrgans de participació ciutadana.</a:t>
            </a:r>
          </a:p>
          <a:p>
            <a:pPr marL="171450" indent="-171450">
              <a:buFontTx/>
              <a:buChar char="-"/>
            </a:pPr>
            <a:r>
              <a:rPr lang="ca-ES" noProof="0" dirty="0" smtClean="0"/>
              <a:t> - Síndic o síndica municipal de greuges. </a:t>
            </a:r>
          </a:p>
          <a:p>
            <a:pPr marL="171450" indent="-171450">
              <a:buFontTx/>
              <a:buChar char="-"/>
            </a:pPr>
            <a:r>
              <a:rPr lang="ca-ES" noProof="0" dirty="0" smtClean="0"/>
              <a:t>- Consell assessor urbanístic. </a:t>
            </a:r>
          </a:p>
          <a:p>
            <a:pPr marL="171450" indent="-171450">
              <a:buFontTx/>
              <a:buChar char="-"/>
            </a:pPr>
            <a:r>
              <a:rPr lang="ca-ES" noProof="0" dirty="0" smtClean="0"/>
              <a:t> Junta Local de Seguretat. </a:t>
            </a:r>
          </a:p>
          <a:p>
            <a:pPr marL="171450" indent="-171450">
              <a:buFontTx/>
              <a:buChar char="-"/>
            </a:pPr>
            <a:r>
              <a:rPr lang="ca-ES" noProof="0" dirty="0" smtClean="0"/>
              <a:t> Regidors delegats (art. 120 ROF). </a:t>
            </a:r>
          </a:p>
          <a:p>
            <a:pPr marL="171450" indent="-171450">
              <a:buFontTx/>
              <a:buChar char="-"/>
            </a:pPr>
            <a:r>
              <a:rPr lang="ca-ES" noProof="0" dirty="0" smtClean="0"/>
              <a:t> Consells sectorials (són òrgans de participació ciutadana).</a:t>
            </a:r>
          </a:p>
          <a:p>
            <a:pPr marL="171450" indent="-171450">
              <a:buFontTx/>
              <a:buChar char="-"/>
            </a:pPr>
            <a:r>
              <a:rPr lang="ca-ES" noProof="0" dirty="0" smtClean="0"/>
              <a:t> Representants Alcalde (art. 122 ROF). </a:t>
            </a:r>
          </a:p>
          <a:p>
            <a:pPr marL="171450" indent="-171450">
              <a:buFontTx/>
              <a:buChar char="-"/>
            </a:pPr>
            <a:r>
              <a:rPr lang="ca-ES" noProof="0" dirty="0" smtClean="0"/>
              <a:t>Juntes Municipals de Districte. </a:t>
            </a:r>
          </a:p>
          <a:p>
            <a:pPr marL="171450" indent="-171450">
              <a:buFontTx/>
              <a:buChar char="-"/>
            </a:pPr>
            <a:r>
              <a:rPr lang="es-ES_tradnl" dirty="0" err="1" smtClean="0"/>
              <a:t>Òrgans</a:t>
            </a:r>
            <a:r>
              <a:rPr lang="es-ES_tradnl" dirty="0" smtClean="0"/>
              <a:t> </a:t>
            </a:r>
            <a:r>
              <a:rPr lang="es-ES_tradnl" dirty="0" err="1" smtClean="0"/>
              <a:t>territorials</a:t>
            </a:r>
            <a:r>
              <a:rPr lang="es-ES_tradnl" dirty="0" smtClean="0"/>
              <a:t> de </a:t>
            </a:r>
            <a:r>
              <a:rPr lang="es-ES_tradnl" dirty="0" err="1" smtClean="0"/>
              <a:t>gestió</a:t>
            </a:r>
            <a:r>
              <a:rPr lang="es-ES_tradnl" dirty="0" smtClean="0"/>
              <a:t> desconcentrada, i </a:t>
            </a:r>
            <a:r>
              <a:rPr lang="es-ES_tradnl" dirty="0" err="1" smtClean="0"/>
              <a:t>òrgans</a:t>
            </a:r>
            <a:r>
              <a:rPr lang="es-ES_tradnl" dirty="0" smtClean="0"/>
              <a:t> </a:t>
            </a:r>
            <a:r>
              <a:rPr lang="es-ES_tradnl" dirty="0" err="1" smtClean="0"/>
              <a:t>descentralitzats</a:t>
            </a:r>
            <a:r>
              <a:rPr lang="es-ES_tradnl" dirty="0" smtClean="0"/>
              <a:t>, per a la </a:t>
            </a:r>
            <a:r>
              <a:rPr lang="es-ES_tradnl" dirty="0" err="1" smtClean="0"/>
              <a:t>gestió</a:t>
            </a:r>
            <a:r>
              <a:rPr lang="es-ES_tradnl" dirty="0" smtClean="0"/>
              <a:t> de </a:t>
            </a:r>
            <a:r>
              <a:rPr lang="es-ES_tradnl" dirty="0" err="1" smtClean="0"/>
              <a:t>serveis</a:t>
            </a:r>
            <a:r>
              <a:rPr lang="es-ES_tradnl" dirty="0" smtClean="0"/>
              <a:t>: </a:t>
            </a:r>
            <a:r>
              <a:rPr lang="es-ES_tradnl" dirty="0" err="1" smtClean="0"/>
              <a:t>Organismes</a:t>
            </a:r>
            <a:r>
              <a:rPr lang="es-ES_tradnl" dirty="0" smtClean="0"/>
              <a:t> </a:t>
            </a:r>
            <a:r>
              <a:rPr lang="es-ES_tradnl" dirty="0" err="1" smtClean="0"/>
              <a:t>autònoms</a:t>
            </a:r>
            <a:r>
              <a:rPr lang="es-ES_tradnl" dirty="0" smtClean="0"/>
              <a:t>, </a:t>
            </a:r>
            <a:r>
              <a:rPr lang="es-ES_tradnl" dirty="0" err="1" smtClean="0"/>
              <a:t>societats</a:t>
            </a:r>
            <a:r>
              <a:rPr lang="es-ES_tradnl" dirty="0" smtClean="0"/>
              <a:t> </a:t>
            </a:r>
            <a:r>
              <a:rPr lang="es-ES_tradnl" dirty="0" err="1" smtClean="0"/>
              <a:t>mercantils</a:t>
            </a:r>
            <a:r>
              <a:rPr lang="es-ES_tradnl" dirty="0" smtClean="0"/>
              <a:t>, </a:t>
            </a:r>
            <a:r>
              <a:rPr lang="es-ES_tradnl" dirty="0" err="1" smtClean="0"/>
              <a:t>òrgans</a:t>
            </a:r>
            <a:r>
              <a:rPr lang="es-ES_tradnl" dirty="0" smtClean="0"/>
              <a:t> </a:t>
            </a:r>
            <a:r>
              <a:rPr lang="es-ES_tradnl" dirty="0" err="1" smtClean="0"/>
              <a:t>perifèrics</a:t>
            </a:r>
            <a:r>
              <a:rPr lang="es-ES_tradnl" dirty="0" smtClean="0"/>
              <a:t> </a:t>
            </a:r>
            <a:r>
              <a:rPr lang="es-ES_tradnl" dirty="0" err="1" smtClean="0"/>
              <a:t>jeràrquicament</a:t>
            </a:r>
            <a:r>
              <a:rPr lang="es-ES_tradnl" dirty="0" smtClean="0"/>
              <a:t> </a:t>
            </a:r>
            <a:r>
              <a:rPr lang="es-ES_tradnl" dirty="0" err="1" smtClean="0"/>
              <a:t>subordinats</a:t>
            </a:r>
            <a:r>
              <a:rPr lang="es-ES_tradnl" dirty="0" smtClean="0"/>
              <a:t> </a:t>
            </a:r>
            <a:r>
              <a:rPr lang="es-ES_tradnl" dirty="0" err="1" smtClean="0"/>
              <a:t>als</a:t>
            </a:r>
            <a:r>
              <a:rPr lang="es-ES_tradnl" dirty="0" smtClean="0"/>
              <a:t> </a:t>
            </a:r>
            <a:r>
              <a:rPr lang="es-ES_tradnl" dirty="0" err="1" smtClean="0"/>
              <a:t>òrgans</a:t>
            </a:r>
            <a:r>
              <a:rPr lang="es-ES_tradnl" dirty="0" smtClean="0"/>
              <a:t> </a:t>
            </a:r>
            <a:r>
              <a:rPr lang="es-ES_tradnl" dirty="0" err="1" smtClean="0"/>
              <a:t>centrals</a:t>
            </a:r>
            <a:r>
              <a:rPr lang="es-ES_tradnl" dirty="0" smtClean="0"/>
              <a:t> (arts. 132 ROF i 61 TRLMC). </a:t>
            </a:r>
          </a:p>
          <a:p>
            <a:pPr marL="171450" indent="-171450">
              <a:buFontTx/>
              <a:buChar char="-"/>
            </a:pPr>
            <a:r>
              <a:rPr lang="es-ES_tradnl" dirty="0" smtClean="0"/>
              <a:t> </a:t>
            </a:r>
            <a:r>
              <a:rPr lang="es-ES_tradnl" dirty="0" err="1" smtClean="0"/>
              <a:t>Qualsevol</a:t>
            </a:r>
            <a:r>
              <a:rPr lang="es-ES_tradnl" dirty="0" smtClean="0"/>
              <a:t> </a:t>
            </a:r>
            <a:r>
              <a:rPr lang="es-ES_tradnl" dirty="0" err="1" smtClean="0"/>
              <a:t>altre</a:t>
            </a:r>
            <a:r>
              <a:rPr lang="es-ES_tradnl" dirty="0" smtClean="0"/>
              <a:t> </a:t>
            </a:r>
            <a:r>
              <a:rPr lang="es-ES_tradnl" dirty="0" err="1" smtClean="0"/>
              <a:t>òrgan</a:t>
            </a:r>
            <a:r>
              <a:rPr lang="es-ES_tradnl" dirty="0" smtClean="0"/>
              <a:t> </a:t>
            </a:r>
            <a:r>
              <a:rPr lang="es-ES_tradnl" dirty="0" err="1" smtClean="0"/>
              <a:t>creat</a:t>
            </a:r>
            <a:r>
              <a:rPr lang="es-ES_tradnl" dirty="0" smtClean="0"/>
              <a:t> </a:t>
            </a:r>
            <a:r>
              <a:rPr lang="es-ES_tradnl" dirty="0" err="1" smtClean="0"/>
              <a:t>pel</a:t>
            </a:r>
            <a:r>
              <a:rPr lang="es-ES_tradnl" dirty="0" smtClean="0"/>
              <a:t> ple de </a:t>
            </a:r>
            <a:r>
              <a:rPr lang="es-ES_tradnl" dirty="0" err="1" smtClean="0"/>
              <a:t>l’ajuntament</a:t>
            </a:r>
            <a:r>
              <a:rPr lang="es-ES_tradnl" dirty="0" smtClean="0"/>
              <a:t> o </a:t>
            </a:r>
            <a:r>
              <a:rPr lang="es-ES_tradnl" dirty="0" err="1" smtClean="0"/>
              <a:t>previst</a:t>
            </a:r>
            <a:r>
              <a:rPr lang="es-ES_tradnl" dirty="0" smtClean="0"/>
              <a:t> en el ROM. </a:t>
            </a:r>
            <a:r>
              <a:rPr lang="es-ES_tradnl" dirty="0" err="1" smtClean="0"/>
              <a:t>D’acord</a:t>
            </a:r>
            <a:r>
              <a:rPr lang="es-ES_tradnl" dirty="0" smtClean="0"/>
              <a:t> </a:t>
            </a:r>
            <a:r>
              <a:rPr lang="es-ES_tradnl" dirty="0" err="1" smtClean="0"/>
              <a:t>amb</a:t>
            </a:r>
            <a:r>
              <a:rPr lang="es-ES_tradnl" dirty="0" smtClean="0"/>
              <a:t> </a:t>
            </a:r>
            <a:r>
              <a:rPr lang="es-ES_tradnl" dirty="0" err="1" smtClean="0"/>
              <a:t>l’art</a:t>
            </a:r>
            <a:r>
              <a:rPr lang="es-ES_tradnl" dirty="0" smtClean="0"/>
              <a:t>. 52.2.e TRLMC, la </a:t>
            </a:r>
            <a:r>
              <a:rPr lang="es-ES_tradnl" dirty="0" err="1" smtClean="0"/>
              <a:t>creació</a:t>
            </a:r>
            <a:r>
              <a:rPr lang="es-ES_tradnl" dirty="0" smtClean="0"/>
              <a:t> i </a:t>
            </a:r>
            <a:r>
              <a:rPr lang="es-ES_tradnl" dirty="0" err="1" smtClean="0"/>
              <a:t>regulació</a:t>
            </a:r>
            <a:r>
              <a:rPr lang="es-ES_tradnl" dirty="0" smtClean="0"/>
              <a:t> </a:t>
            </a:r>
            <a:r>
              <a:rPr lang="es-ES_tradnl" dirty="0" err="1" smtClean="0"/>
              <a:t>dels</a:t>
            </a:r>
            <a:r>
              <a:rPr lang="es-ES_tradnl" dirty="0" smtClean="0"/>
              <a:t> </a:t>
            </a:r>
            <a:r>
              <a:rPr lang="es-ES_tradnl" dirty="0" err="1" smtClean="0"/>
              <a:t>òrgans</a:t>
            </a:r>
            <a:r>
              <a:rPr lang="es-ES_tradnl" dirty="0" smtClean="0"/>
              <a:t> </a:t>
            </a:r>
            <a:r>
              <a:rPr lang="es-ES_tradnl" dirty="0" err="1" smtClean="0"/>
              <a:t>complementaris</a:t>
            </a:r>
            <a:r>
              <a:rPr lang="es-ES_tradnl" dirty="0" smtClean="0"/>
              <a:t> </a:t>
            </a:r>
            <a:r>
              <a:rPr lang="es-ES_tradnl" dirty="0" err="1" smtClean="0"/>
              <a:t>és</a:t>
            </a:r>
            <a:r>
              <a:rPr lang="es-ES_tradnl" dirty="0" smtClean="0"/>
              <a:t> </a:t>
            </a:r>
            <a:r>
              <a:rPr lang="es-ES_tradnl" dirty="0" err="1" smtClean="0"/>
              <a:t>competència</a:t>
            </a:r>
            <a:r>
              <a:rPr lang="es-ES_tradnl" dirty="0" smtClean="0"/>
              <a:t> del Ple. </a:t>
            </a:r>
            <a:endParaRPr lang="ca-ES" noProof="0" dirty="0"/>
          </a:p>
        </p:txBody>
      </p:sp>
      <p:sp>
        <p:nvSpPr>
          <p:cNvPr id="4" name="3 Marcador de fecha"/>
          <p:cNvSpPr>
            <a:spLocks noGrp="1"/>
          </p:cNvSpPr>
          <p:nvPr>
            <p:ph type="dt" idx="10"/>
          </p:nvPr>
        </p:nvSpPr>
        <p:spPr/>
        <p:txBody>
          <a:bodyPr/>
          <a:lstStyle/>
          <a:p>
            <a:pPr>
              <a:defRPr/>
            </a:pPr>
            <a:endParaRPr lang="ca-ES"/>
          </a:p>
        </p:txBody>
      </p:sp>
      <p:sp>
        <p:nvSpPr>
          <p:cNvPr id="5" name="4 Marcador de pie de página"/>
          <p:cNvSpPr>
            <a:spLocks noGrp="1"/>
          </p:cNvSpPr>
          <p:nvPr>
            <p:ph type="ftr" sz="quarter" idx="11"/>
          </p:nvPr>
        </p:nvSpPr>
        <p:spPr/>
        <p:txBody>
          <a:bodyPr/>
          <a:lstStyle/>
          <a:p>
            <a:pPr>
              <a:defRPr/>
            </a:pPr>
            <a:r>
              <a:rPr lang="es-ES" smtClean="0"/>
              <a:t>ENS LOCALS: Règim jurídic, organització i funcionament.</a:t>
            </a:r>
            <a:endParaRPr lang="es-ES"/>
          </a:p>
        </p:txBody>
      </p:sp>
      <p:sp>
        <p:nvSpPr>
          <p:cNvPr id="6" name="5 Marcador de número de diapositiva"/>
          <p:cNvSpPr>
            <a:spLocks noGrp="1"/>
          </p:cNvSpPr>
          <p:nvPr>
            <p:ph type="sldNum" sz="quarter" idx="12"/>
          </p:nvPr>
        </p:nvSpPr>
        <p:spPr/>
        <p:txBody>
          <a:bodyPr/>
          <a:lstStyle/>
          <a:p>
            <a:pPr>
              <a:defRPr/>
            </a:pPr>
            <a:fld id="{EE63EDD6-6052-468F-B5F5-07A3C20596A6}" type="slidenum">
              <a:rPr lang="es-ES" smtClean="0"/>
              <a:pPr>
                <a:defRPr/>
              </a:pPr>
              <a:t>16</a:t>
            </a:fld>
            <a:endParaRPr lang="es-ES"/>
          </a:p>
        </p:txBody>
      </p:sp>
    </p:spTree>
    <p:extLst>
      <p:ext uri="{BB962C8B-B14F-4D97-AF65-F5344CB8AC3E}">
        <p14:creationId xmlns:p14="http://schemas.microsoft.com/office/powerpoint/2010/main" val="14028791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381000" y="685800"/>
            <a:ext cx="6096000" cy="3429000"/>
          </a:xfrm>
        </p:spPr>
      </p:sp>
      <p:sp>
        <p:nvSpPr>
          <p:cNvPr id="3" name="Contenidor de notes 2"/>
          <p:cNvSpPr>
            <a:spLocks noGrp="1"/>
          </p:cNvSpPr>
          <p:nvPr>
            <p:ph type="body" idx="1"/>
          </p:nvPr>
        </p:nvSpPr>
        <p:spPr/>
        <p:txBody>
          <a:bodyPr/>
          <a:lstStyle/>
          <a:p>
            <a:r>
              <a:rPr lang="ca-ES" dirty="0" err="1"/>
              <a:t>Elderecho</a:t>
            </a:r>
            <a:r>
              <a:rPr lang="ca-ES" dirty="0"/>
              <a:t> nov.2021</a:t>
            </a:r>
          </a:p>
        </p:txBody>
      </p:sp>
      <p:sp>
        <p:nvSpPr>
          <p:cNvPr id="4" name="Contenidor de data 3"/>
          <p:cNvSpPr>
            <a:spLocks noGrp="1"/>
          </p:cNvSpPr>
          <p:nvPr>
            <p:ph type="dt" idx="1"/>
          </p:nvPr>
        </p:nvSpPr>
        <p:spPr/>
        <p:txBody>
          <a:bodyPr/>
          <a:lstStyle/>
          <a:p>
            <a:pPr>
              <a:defRPr/>
            </a:pPr>
            <a:endParaRPr lang="ca-ES"/>
          </a:p>
        </p:txBody>
      </p:sp>
      <p:sp>
        <p:nvSpPr>
          <p:cNvPr id="5" name="Contenidor de peu de pàgina 4"/>
          <p:cNvSpPr>
            <a:spLocks noGrp="1"/>
          </p:cNvSpPr>
          <p:nvPr>
            <p:ph type="ftr" sz="quarter" idx="4"/>
          </p:nvPr>
        </p:nvSpPr>
        <p:spPr/>
        <p:txBody>
          <a:bodyPr/>
          <a:lstStyle/>
          <a:p>
            <a:pPr>
              <a:defRPr/>
            </a:pPr>
            <a:r>
              <a:rPr lang="es-ES"/>
              <a:t>ENS LOCALS: Règim jurídic, organització i funcionament.</a:t>
            </a:r>
          </a:p>
        </p:txBody>
      </p:sp>
      <p:sp>
        <p:nvSpPr>
          <p:cNvPr id="6" name="Contenidor de número de diapositiva 5"/>
          <p:cNvSpPr>
            <a:spLocks noGrp="1"/>
          </p:cNvSpPr>
          <p:nvPr>
            <p:ph type="sldNum" sz="quarter" idx="5"/>
          </p:nvPr>
        </p:nvSpPr>
        <p:spPr/>
        <p:txBody>
          <a:bodyPr/>
          <a:lstStyle/>
          <a:p>
            <a:pPr>
              <a:defRPr/>
            </a:pPr>
            <a:fld id="{EE63EDD6-6052-468F-B5F5-07A3C20596A6}" type="slidenum">
              <a:rPr lang="es-ES" smtClean="0"/>
              <a:pPr>
                <a:defRPr/>
              </a:pPr>
              <a:t>127</a:t>
            </a:fld>
            <a:endParaRPr lang="es-ES"/>
          </a:p>
        </p:txBody>
      </p:sp>
    </p:spTree>
    <p:extLst>
      <p:ext uri="{BB962C8B-B14F-4D97-AF65-F5344CB8AC3E}">
        <p14:creationId xmlns:p14="http://schemas.microsoft.com/office/powerpoint/2010/main" val="16450859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_tradnl" dirty="0"/>
              <a:t>Font: Joan</a:t>
            </a:r>
            <a:r>
              <a:rPr lang="es-ES_tradnl" baseline="0" dirty="0"/>
              <a:t> </a:t>
            </a:r>
            <a:r>
              <a:rPr lang="es-ES_tradnl" baseline="0" dirty="0" err="1"/>
              <a:t>Anton</a:t>
            </a:r>
            <a:r>
              <a:rPr lang="es-ES_tradnl" baseline="0" dirty="0"/>
              <a:t> Font </a:t>
            </a:r>
            <a:r>
              <a:rPr lang="es-ES_tradnl" baseline="0" dirty="0" err="1"/>
              <a:t>Monclús</a:t>
            </a:r>
            <a:r>
              <a:rPr lang="es-ES_tradnl" baseline="0" dirty="0"/>
              <a:t>, </a:t>
            </a:r>
          </a:p>
          <a:p>
            <a:r>
              <a:rPr lang="es-ES_tradnl" baseline="0" dirty="0"/>
              <a:t>El </a:t>
            </a:r>
            <a:r>
              <a:rPr lang="es-ES_tradnl" baseline="0" dirty="0" err="1"/>
              <a:t>cartipàs</a:t>
            </a:r>
            <a:r>
              <a:rPr lang="es-ES_tradnl" baseline="0" dirty="0"/>
              <a:t> </a:t>
            </a:r>
            <a:r>
              <a:rPr lang="es-ES_tradnl" baseline="0" dirty="0" err="1"/>
              <a:t>Municipals</a:t>
            </a:r>
            <a:r>
              <a:rPr lang="es-ES_tradnl" baseline="0" dirty="0"/>
              <a:t>. </a:t>
            </a:r>
            <a:r>
              <a:rPr lang="es-ES_tradnl" baseline="0" dirty="0" err="1"/>
              <a:t>Maig</a:t>
            </a:r>
            <a:r>
              <a:rPr lang="es-ES_tradnl" baseline="0" dirty="0"/>
              <a:t> 2015</a:t>
            </a:r>
            <a:endParaRPr lang="es-ES_tradnl" dirty="0"/>
          </a:p>
        </p:txBody>
      </p:sp>
      <p:sp>
        <p:nvSpPr>
          <p:cNvPr id="4" name="3 Marcador de fecha"/>
          <p:cNvSpPr>
            <a:spLocks noGrp="1"/>
          </p:cNvSpPr>
          <p:nvPr>
            <p:ph type="dt" idx="10"/>
          </p:nvPr>
        </p:nvSpPr>
        <p:spPr/>
        <p:txBody>
          <a:bodyPr/>
          <a:lstStyle/>
          <a:p>
            <a:pPr>
              <a:defRPr/>
            </a:pPr>
            <a:endParaRPr lang="ca-ES"/>
          </a:p>
        </p:txBody>
      </p:sp>
      <p:sp>
        <p:nvSpPr>
          <p:cNvPr id="5" name="4 Marcador de pie de página"/>
          <p:cNvSpPr>
            <a:spLocks noGrp="1"/>
          </p:cNvSpPr>
          <p:nvPr>
            <p:ph type="ftr" sz="quarter" idx="11"/>
          </p:nvPr>
        </p:nvSpPr>
        <p:spPr/>
        <p:txBody>
          <a:bodyPr/>
          <a:lstStyle/>
          <a:p>
            <a:pPr>
              <a:defRPr/>
            </a:pPr>
            <a:r>
              <a:rPr lang="es-ES"/>
              <a:t>ENS LOCALS: Règim jurídic, organització i funcionament.</a:t>
            </a:r>
          </a:p>
        </p:txBody>
      </p:sp>
      <p:sp>
        <p:nvSpPr>
          <p:cNvPr id="6" name="5 Marcador de número de diapositiva"/>
          <p:cNvSpPr>
            <a:spLocks noGrp="1"/>
          </p:cNvSpPr>
          <p:nvPr>
            <p:ph type="sldNum" sz="quarter" idx="12"/>
          </p:nvPr>
        </p:nvSpPr>
        <p:spPr/>
        <p:txBody>
          <a:bodyPr/>
          <a:lstStyle/>
          <a:p>
            <a:pPr>
              <a:defRPr/>
            </a:pPr>
            <a:fld id="{EE63EDD6-6052-468F-B5F5-07A3C20596A6}" type="slidenum">
              <a:rPr lang="es-ES" smtClean="0"/>
              <a:pPr>
                <a:defRPr/>
              </a:pPr>
              <a:t>128</a:t>
            </a:fld>
            <a:endParaRPr lang="es-ES"/>
          </a:p>
        </p:txBody>
      </p:sp>
    </p:spTree>
    <p:extLst>
      <p:ext uri="{BB962C8B-B14F-4D97-AF65-F5344CB8AC3E}">
        <p14:creationId xmlns:p14="http://schemas.microsoft.com/office/powerpoint/2010/main" val="18157074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_tradnl" dirty="0"/>
              <a:t>Font: Joan</a:t>
            </a:r>
            <a:r>
              <a:rPr lang="es-ES_tradnl" baseline="0" dirty="0"/>
              <a:t> </a:t>
            </a:r>
            <a:r>
              <a:rPr lang="es-ES_tradnl" baseline="0" dirty="0" err="1"/>
              <a:t>Anton</a:t>
            </a:r>
            <a:r>
              <a:rPr lang="es-ES_tradnl" baseline="0" dirty="0"/>
              <a:t> Font </a:t>
            </a:r>
            <a:r>
              <a:rPr lang="es-ES_tradnl" baseline="0" dirty="0" err="1"/>
              <a:t>Monclús</a:t>
            </a:r>
            <a:r>
              <a:rPr lang="es-ES_tradnl" baseline="0" dirty="0"/>
              <a:t>, </a:t>
            </a:r>
          </a:p>
          <a:p>
            <a:r>
              <a:rPr lang="es-ES_tradnl" baseline="0" dirty="0"/>
              <a:t>El </a:t>
            </a:r>
            <a:r>
              <a:rPr lang="es-ES_tradnl" baseline="0" dirty="0" err="1"/>
              <a:t>cartipàs</a:t>
            </a:r>
            <a:r>
              <a:rPr lang="es-ES_tradnl" baseline="0" dirty="0"/>
              <a:t> </a:t>
            </a:r>
            <a:r>
              <a:rPr lang="es-ES_tradnl" baseline="0" dirty="0" err="1"/>
              <a:t>Municipals</a:t>
            </a:r>
            <a:r>
              <a:rPr lang="es-ES_tradnl" baseline="0" dirty="0"/>
              <a:t>. </a:t>
            </a:r>
            <a:r>
              <a:rPr lang="es-ES_tradnl" baseline="0" dirty="0" err="1"/>
              <a:t>Maig</a:t>
            </a:r>
            <a:r>
              <a:rPr lang="es-ES_tradnl" baseline="0" dirty="0"/>
              <a:t> 2015</a:t>
            </a:r>
            <a:endParaRPr lang="es-ES_tradnl" dirty="0"/>
          </a:p>
          <a:p>
            <a:endParaRPr lang="es-ES_tradnl" dirty="0"/>
          </a:p>
        </p:txBody>
      </p:sp>
      <p:sp>
        <p:nvSpPr>
          <p:cNvPr id="4" name="3 Marcador de fecha"/>
          <p:cNvSpPr>
            <a:spLocks noGrp="1"/>
          </p:cNvSpPr>
          <p:nvPr>
            <p:ph type="dt" idx="10"/>
          </p:nvPr>
        </p:nvSpPr>
        <p:spPr/>
        <p:txBody>
          <a:bodyPr/>
          <a:lstStyle/>
          <a:p>
            <a:pPr>
              <a:defRPr/>
            </a:pPr>
            <a:endParaRPr lang="ca-ES"/>
          </a:p>
        </p:txBody>
      </p:sp>
      <p:sp>
        <p:nvSpPr>
          <p:cNvPr id="5" name="4 Marcador de pie de página"/>
          <p:cNvSpPr>
            <a:spLocks noGrp="1"/>
          </p:cNvSpPr>
          <p:nvPr>
            <p:ph type="ftr" sz="quarter" idx="11"/>
          </p:nvPr>
        </p:nvSpPr>
        <p:spPr/>
        <p:txBody>
          <a:bodyPr/>
          <a:lstStyle/>
          <a:p>
            <a:pPr>
              <a:defRPr/>
            </a:pPr>
            <a:r>
              <a:rPr lang="es-ES"/>
              <a:t>ENS LOCALS: Règim jurídic, organització i funcionament.</a:t>
            </a:r>
          </a:p>
        </p:txBody>
      </p:sp>
      <p:sp>
        <p:nvSpPr>
          <p:cNvPr id="6" name="5 Marcador de número de diapositiva"/>
          <p:cNvSpPr>
            <a:spLocks noGrp="1"/>
          </p:cNvSpPr>
          <p:nvPr>
            <p:ph type="sldNum" sz="quarter" idx="12"/>
          </p:nvPr>
        </p:nvSpPr>
        <p:spPr/>
        <p:txBody>
          <a:bodyPr/>
          <a:lstStyle/>
          <a:p>
            <a:pPr>
              <a:defRPr/>
            </a:pPr>
            <a:fld id="{EE63EDD6-6052-468F-B5F5-07A3C20596A6}" type="slidenum">
              <a:rPr lang="es-ES" smtClean="0"/>
              <a:pPr>
                <a:defRPr/>
              </a:pPr>
              <a:t>129</a:t>
            </a:fld>
            <a:endParaRPr lang="es-ES"/>
          </a:p>
        </p:txBody>
      </p:sp>
    </p:spTree>
    <p:extLst>
      <p:ext uri="{BB962C8B-B14F-4D97-AF65-F5344CB8AC3E}">
        <p14:creationId xmlns:p14="http://schemas.microsoft.com/office/powerpoint/2010/main" val="25207100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96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BC1B319-6837-4C9D-9E44-A12F13B5F6DA}" type="slidenum">
              <a:rPr lang="es-ES" altLang="ca-ES" sz="1300" smtClean="0"/>
              <a:pPr eaLnBrk="1" hangingPunct="1">
                <a:spcBef>
                  <a:spcPct val="0"/>
                </a:spcBef>
              </a:pPr>
              <a:t>130</a:t>
            </a:fld>
            <a:endParaRPr lang="es-ES" altLang="ca-ES" sz="1300"/>
          </a:p>
        </p:txBody>
      </p:sp>
      <p:sp>
        <p:nvSpPr>
          <p:cNvPr id="1096708" name="Rectangle 2"/>
          <p:cNvSpPr>
            <a:spLocks noGrp="1" noRot="1" noChangeAspect="1" noChangeArrowheads="1" noTextEdit="1"/>
          </p:cNvSpPr>
          <p:nvPr>
            <p:ph type="sldImg"/>
          </p:nvPr>
        </p:nvSpPr>
        <p:spPr>
          <a:xfrm>
            <a:off x="2757488" y="533400"/>
            <a:ext cx="4725987" cy="2659063"/>
          </a:xfrm>
          <a:ln/>
        </p:spPr>
      </p:sp>
      <p:sp>
        <p:nvSpPr>
          <p:cNvPr id="1096709"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9671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3290581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97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913CDF7-E1FA-4C80-8398-72DB3E773763}" type="slidenum">
              <a:rPr lang="es-ES" altLang="ca-ES" sz="1300" smtClean="0"/>
              <a:pPr eaLnBrk="1" hangingPunct="1">
                <a:spcBef>
                  <a:spcPct val="0"/>
                </a:spcBef>
              </a:pPr>
              <a:t>131</a:t>
            </a:fld>
            <a:endParaRPr lang="es-ES" altLang="ca-ES" sz="1300"/>
          </a:p>
        </p:txBody>
      </p:sp>
      <p:sp>
        <p:nvSpPr>
          <p:cNvPr id="1097732" name="Rectangle 2"/>
          <p:cNvSpPr>
            <a:spLocks noGrp="1" noRot="1" noChangeAspect="1" noChangeArrowheads="1" noTextEdit="1"/>
          </p:cNvSpPr>
          <p:nvPr>
            <p:ph type="sldImg"/>
          </p:nvPr>
        </p:nvSpPr>
        <p:spPr>
          <a:xfrm>
            <a:off x="2757488" y="533400"/>
            <a:ext cx="4725987" cy="2659063"/>
          </a:xfrm>
          <a:ln/>
        </p:spPr>
      </p:sp>
      <p:sp>
        <p:nvSpPr>
          <p:cNvPr id="1097733"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9773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6506605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99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64C4E29-5D5D-4156-B176-5A156EDEFF49}" type="slidenum">
              <a:rPr lang="es-ES" altLang="ca-ES" sz="1300" smtClean="0"/>
              <a:pPr eaLnBrk="1" hangingPunct="1">
                <a:spcBef>
                  <a:spcPct val="0"/>
                </a:spcBef>
              </a:pPr>
              <a:t>132</a:t>
            </a:fld>
            <a:endParaRPr lang="es-ES" altLang="ca-ES" sz="1300"/>
          </a:p>
        </p:txBody>
      </p:sp>
      <p:sp>
        <p:nvSpPr>
          <p:cNvPr id="1099780" name="Rectangle 2"/>
          <p:cNvSpPr>
            <a:spLocks noGrp="1" noRot="1" noChangeAspect="1" noChangeArrowheads="1" noTextEdit="1"/>
          </p:cNvSpPr>
          <p:nvPr>
            <p:ph type="sldImg"/>
          </p:nvPr>
        </p:nvSpPr>
        <p:spPr>
          <a:xfrm>
            <a:off x="2757488" y="533400"/>
            <a:ext cx="4725987" cy="2659063"/>
          </a:xfrm>
          <a:ln/>
        </p:spPr>
      </p:sp>
      <p:sp>
        <p:nvSpPr>
          <p:cNvPr id="1099781"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09978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9515865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008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72DC5B3-16D9-4223-8170-5E1C6267A2FB}" type="slidenum">
              <a:rPr lang="es-ES" altLang="ca-ES" sz="1300" smtClean="0"/>
              <a:pPr eaLnBrk="1" hangingPunct="1">
                <a:spcBef>
                  <a:spcPct val="0"/>
                </a:spcBef>
              </a:pPr>
              <a:t>133</a:t>
            </a:fld>
            <a:endParaRPr lang="es-ES" altLang="ca-ES" sz="1300"/>
          </a:p>
        </p:txBody>
      </p:sp>
      <p:sp>
        <p:nvSpPr>
          <p:cNvPr id="1100804" name="Rectangle 2"/>
          <p:cNvSpPr>
            <a:spLocks noGrp="1" noRot="1" noChangeAspect="1" noChangeArrowheads="1" noTextEdit="1"/>
          </p:cNvSpPr>
          <p:nvPr>
            <p:ph type="sldImg"/>
          </p:nvPr>
        </p:nvSpPr>
        <p:spPr>
          <a:xfrm>
            <a:off x="2757488" y="533400"/>
            <a:ext cx="4725987" cy="2659063"/>
          </a:xfrm>
          <a:ln/>
        </p:spPr>
      </p:sp>
      <p:sp>
        <p:nvSpPr>
          <p:cNvPr id="1100805"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10080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42938146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018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C9CCE28-11C1-4BB1-AF80-A066E3ED9DA3}" type="slidenum">
              <a:rPr lang="es-ES" altLang="ca-ES" sz="1300" smtClean="0"/>
              <a:pPr eaLnBrk="1" hangingPunct="1">
                <a:spcBef>
                  <a:spcPct val="0"/>
                </a:spcBef>
              </a:pPr>
              <a:t>134</a:t>
            </a:fld>
            <a:endParaRPr lang="es-ES" altLang="ca-ES" sz="1300"/>
          </a:p>
        </p:txBody>
      </p:sp>
      <p:sp>
        <p:nvSpPr>
          <p:cNvPr id="1101828" name="Rectangle 2"/>
          <p:cNvSpPr>
            <a:spLocks noGrp="1" noRot="1" noChangeAspect="1" noChangeArrowheads="1" noTextEdit="1"/>
          </p:cNvSpPr>
          <p:nvPr>
            <p:ph type="sldImg"/>
          </p:nvPr>
        </p:nvSpPr>
        <p:spPr>
          <a:xfrm>
            <a:off x="2757488" y="533400"/>
            <a:ext cx="4725987" cy="2659063"/>
          </a:xfrm>
          <a:ln/>
        </p:spPr>
      </p:sp>
      <p:sp>
        <p:nvSpPr>
          <p:cNvPr id="1101829"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10183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318568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028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EA3D713-577E-4F5F-8150-ED3D578A398D}" type="slidenum">
              <a:rPr lang="es-ES" altLang="ca-ES" sz="1300" smtClean="0"/>
              <a:pPr eaLnBrk="1" hangingPunct="1">
                <a:spcBef>
                  <a:spcPct val="0"/>
                </a:spcBef>
              </a:pPr>
              <a:t>135</a:t>
            </a:fld>
            <a:endParaRPr lang="es-ES" altLang="ca-ES" sz="1300" smtClean="0"/>
          </a:p>
        </p:txBody>
      </p:sp>
      <p:sp>
        <p:nvSpPr>
          <p:cNvPr id="1102852" name="Rectangle 2"/>
          <p:cNvSpPr>
            <a:spLocks noGrp="1" noRot="1" noChangeAspect="1" noChangeArrowheads="1" noTextEdit="1"/>
          </p:cNvSpPr>
          <p:nvPr>
            <p:ph type="sldImg"/>
          </p:nvPr>
        </p:nvSpPr>
        <p:spPr>
          <a:xfrm>
            <a:off x="387350" y="687388"/>
            <a:ext cx="6086475" cy="3424237"/>
          </a:xfrm>
          <a:ln/>
        </p:spPr>
      </p:sp>
      <p:sp>
        <p:nvSpPr>
          <p:cNvPr id="110285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0285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18147242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038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189EE4E-EEE6-4A46-8A71-1848223231FA}" type="slidenum">
              <a:rPr lang="es-ES" altLang="ca-ES" sz="1300" smtClean="0"/>
              <a:pPr eaLnBrk="1" hangingPunct="1">
                <a:spcBef>
                  <a:spcPct val="0"/>
                </a:spcBef>
              </a:pPr>
              <a:t>136</a:t>
            </a:fld>
            <a:endParaRPr lang="es-ES" altLang="ca-ES" sz="1300" smtClean="0"/>
          </a:p>
        </p:txBody>
      </p:sp>
      <p:sp>
        <p:nvSpPr>
          <p:cNvPr id="1103876" name="Rectangle 2"/>
          <p:cNvSpPr>
            <a:spLocks noGrp="1" noRot="1" noChangeAspect="1" noChangeArrowheads="1" noTextEdit="1"/>
          </p:cNvSpPr>
          <p:nvPr>
            <p:ph type="sldImg"/>
          </p:nvPr>
        </p:nvSpPr>
        <p:spPr>
          <a:xfrm>
            <a:off x="387350" y="687388"/>
            <a:ext cx="6086475" cy="3424237"/>
          </a:xfrm>
          <a:ln/>
        </p:spPr>
      </p:sp>
      <p:sp>
        <p:nvSpPr>
          <p:cNvPr id="1103877"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0387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146400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106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C2EC758-0939-4A8D-8BC5-F79C02CE332E}" type="slidenum">
              <a:rPr lang="es-ES" altLang="ca-ES" sz="1300" smtClean="0"/>
              <a:pPr eaLnBrk="1" hangingPunct="1">
                <a:spcBef>
                  <a:spcPct val="0"/>
                </a:spcBef>
              </a:pPr>
              <a:t>19</a:t>
            </a:fld>
            <a:endParaRPr lang="es-ES" altLang="ca-ES" sz="1300"/>
          </a:p>
        </p:txBody>
      </p:sp>
      <p:sp>
        <p:nvSpPr>
          <p:cNvPr id="1010692" name="Rectangle 2"/>
          <p:cNvSpPr>
            <a:spLocks noGrp="1" noRot="1" noChangeAspect="1" noChangeArrowheads="1" noTextEdit="1"/>
          </p:cNvSpPr>
          <p:nvPr>
            <p:ph type="sldImg"/>
          </p:nvPr>
        </p:nvSpPr>
        <p:spPr>
          <a:xfrm>
            <a:off x="381000" y="685800"/>
            <a:ext cx="6096000" cy="3429000"/>
          </a:xfrm>
          <a:ln/>
        </p:spPr>
      </p:sp>
      <p:sp>
        <p:nvSpPr>
          <p:cNvPr id="10106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1069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8222090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048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7D7299D-9F1F-4856-BFBF-968471B7D348}" type="slidenum">
              <a:rPr lang="es-ES" altLang="ca-ES" sz="1300" smtClean="0"/>
              <a:pPr eaLnBrk="1" hangingPunct="1">
                <a:spcBef>
                  <a:spcPct val="0"/>
                </a:spcBef>
              </a:pPr>
              <a:t>137</a:t>
            </a:fld>
            <a:endParaRPr lang="es-ES" altLang="ca-ES" sz="1300" smtClean="0"/>
          </a:p>
        </p:txBody>
      </p:sp>
      <p:sp>
        <p:nvSpPr>
          <p:cNvPr id="1104900" name="Rectangle 2"/>
          <p:cNvSpPr>
            <a:spLocks noGrp="1" noRot="1" noChangeAspect="1" noChangeArrowheads="1" noTextEdit="1"/>
          </p:cNvSpPr>
          <p:nvPr>
            <p:ph type="sldImg"/>
          </p:nvPr>
        </p:nvSpPr>
        <p:spPr>
          <a:xfrm>
            <a:off x="387350" y="687388"/>
            <a:ext cx="6086475" cy="3424237"/>
          </a:xfrm>
          <a:ln/>
        </p:spPr>
      </p:sp>
      <p:sp>
        <p:nvSpPr>
          <p:cNvPr id="110490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0490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3224987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059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C9C68F6-D0AF-4616-BDA0-8E4F5A4039BA}" type="slidenum">
              <a:rPr lang="es-ES" altLang="ca-ES" sz="1300" smtClean="0"/>
              <a:pPr eaLnBrk="1" hangingPunct="1">
                <a:spcBef>
                  <a:spcPct val="0"/>
                </a:spcBef>
              </a:pPr>
              <a:t>138</a:t>
            </a:fld>
            <a:endParaRPr lang="es-ES" altLang="ca-ES" sz="1300" smtClean="0"/>
          </a:p>
        </p:txBody>
      </p:sp>
      <p:sp>
        <p:nvSpPr>
          <p:cNvPr id="1105924" name="Rectangle 2"/>
          <p:cNvSpPr>
            <a:spLocks noGrp="1" noRot="1" noChangeAspect="1" noChangeArrowheads="1" noTextEdit="1"/>
          </p:cNvSpPr>
          <p:nvPr>
            <p:ph type="sldImg"/>
          </p:nvPr>
        </p:nvSpPr>
        <p:spPr>
          <a:xfrm>
            <a:off x="387350" y="687388"/>
            <a:ext cx="6086475" cy="3424237"/>
          </a:xfrm>
          <a:ln/>
        </p:spPr>
      </p:sp>
      <p:sp>
        <p:nvSpPr>
          <p:cNvPr id="110592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0592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1804186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069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77507D5-88D5-4C75-AEC9-F01637E0BDE8}" type="slidenum">
              <a:rPr lang="es-ES" altLang="ca-ES" sz="1300" smtClean="0"/>
              <a:pPr eaLnBrk="1" hangingPunct="1">
                <a:spcBef>
                  <a:spcPct val="0"/>
                </a:spcBef>
              </a:pPr>
              <a:t>139</a:t>
            </a:fld>
            <a:endParaRPr lang="es-ES" altLang="ca-ES" sz="1300" smtClean="0"/>
          </a:p>
        </p:txBody>
      </p:sp>
      <p:sp>
        <p:nvSpPr>
          <p:cNvPr id="1106948" name="Rectangle 2"/>
          <p:cNvSpPr>
            <a:spLocks noGrp="1" noRot="1" noChangeAspect="1" noChangeArrowheads="1" noTextEdit="1"/>
          </p:cNvSpPr>
          <p:nvPr>
            <p:ph type="sldImg"/>
          </p:nvPr>
        </p:nvSpPr>
        <p:spPr>
          <a:xfrm>
            <a:off x="387350" y="687388"/>
            <a:ext cx="6086475" cy="3424237"/>
          </a:xfrm>
          <a:ln/>
        </p:spPr>
      </p:sp>
      <p:sp>
        <p:nvSpPr>
          <p:cNvPr id="110694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0695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8750953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079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C119045-5301-4D9E-A144-468C4CEE6276}" type="slidenum">
              <a:rPr lang="es-ES" altLang="ca-ES" sz="1300" smtClean="0"/>
              <a:pPr eaLnBrk="1" hangingPunct="1">
                <a:spcBef>
                  <a:spcPct val="0"/>
                </a:spcBef>
              </a:pPr>
              <a:t>140</a:t>
            </a:fld>
            <a:endParaRPr lang="es-ES" altLang="ca-ES" sz="1300" smtClean="0"/>
          </a:p>
        </p:txBody>
      </p:sp>
      <p:sp>
        <p:nvSpPr>
          <p:cNvPr id="1107972" name="Rectangle 2"/>
          <p:cNvSpPr>
            <a:spLocks noGrp="1" noRot="1" noChangeAspect="1" noChangeArrowheads="1" noTextEdit="1"/>
          </p:cNvSpPr>
          <p:nvPr>
            <p:ph type="sldImg"/>
          </p:nvPr>
        </p:nvSpPr>
        <p:spPr>
          <a:xfrm>
            <a:off x="387350" y="687388"/>
            <a:ext cx="6086475" cy="3424237"/>
          </a:xfrm>
          <a:ln/>
        </p:spPr>
      </p:sp>
      <p:sp>
        <p:nvSpPr>
          <p:cNvPr id="110797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0797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387626251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100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0639892-655D-493C-993C-8C7132AA5335}" type="slidenum">
              <a:rPr lang="es-ES" altLang="ca-ES" sz="1300" smtClean="0"/>
              <a:pPr eaLnBrk="1" hangingPunct="1">
                <a:spcBef>
                  <a:spcPct val="0"/>
                </a:spcBef>
              </a:pPr>
              <a:t>141</a:t>
            </a:fld>
            <a:endParaRPr lang="es-ES" altLang="ca-ES" sz="1300" smtClean="0"/>
          </a:p>
        </p:txBody>
      </p:sp>
      <p:sp>
        <p:nvSpPr>
          <p:cNvPr id="1110020" name="Rectangle 2"/>
          <p:cNvSpPr>
            <a:spLocks noGrp="1" noRot="1" noChangeAspect="1" noChangeArrowheads="1" noTextEdit="1"/>
          </p:cNvSpPr>
          <p:nvPr>
            <p:ph type="sldImg"/>
          </p:nvPr>
        </p:nvSpPr>
        <p:spPr>
          <a:xfrm>
            <a:off x="387350" y="687388"/>
            <a:ext cx="6086475" cy="3424237"/>
          </a:xfrm>
          <a:ln/>
        </p:spPr>
      </p:sp>
      <p:sp>
        <p:nvSpPr>
          <p:cNvPr id="111002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1002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2830933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089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B2BBD16-67D7-4A77-8CD4-E2EAE59E728E}" type="slidenum">
              <a:rPr lang="es-ES" altLang="ca-ES" sz="1300" smtClean="0"/>
              <a:pPr eaLnBrk="1" hangingPunct="1">
                <a:spcBef>
                  <a:spcPct val="0"/>
                </a:spcBef>
              </a:pPr>
              <a:t>142</a:t>
            </a:fld>
            <a:endParaRPr lang="es-ES" altLang="ca-ES" sz="1300" smtClean="0"/>
          </a:p>
        </p:txBody>
      </p:sp>
      <p:sp>
        <p:nvSpPr>
          <p:cNvPr id="1108996" name="Rectangle 2"/>
          <p:cNvSpPr>
            <a:spLocks noGrp="1" noRot="1" noChangeAspect="1" noChangeArrowheads="1" noTextEdit="1"/>
          </p:cNvSpPr>
          <p:nvPr>
            <p:ph type="sldImg"/>
          </p:nvPr>
        </p:nvSpPr>
        <p:spPr>
          <a:xfrm>
            <a:off x="387350" y="687388"/>
            <a:ext cx="6086475" cy="3424237"/>
          </a:xfrm>
          <a:ln/>
        </p:spPr>
      </p:sp>
      <p:sp>
        <p:nvSpPr>
          <p:cNvPr id="1108997"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0899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33363859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110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2F2619-3C59-4275-B849-361479E10E15}" type="slidenum">
              <a:rPr lang="es-ES" altLang="ca-ES" sz="1300" smtClean="0"/>
              <a:pPr eaLnBrk="1" hangingPunct="1">
                <a:spcBef>
                  <a:spcPct val="0"/>
                </a:spcBef>
              </a:pPr>
              <a:t>143</a:t>
            </a:fld>
            <a:endParaRPr lang="es-ES" altLang="ca-ES" sz="1300" smtClean="0"/>
          </a:p>
        </p:txBody>
      </p:sp>
      <p:sp>
        <p:nvSpPr>
          <p:cNvPr id="1111044" name="Rectangle 2"/>
          <p:cNvSpPr>
            <a:spLocks noGrp="1" noRot="1" noChangeAspect="1" noChangeArrowheads="1" noTextEdit="1"/>
          </p:cNvSpPr>
          <p:nvPr>
            <p:ph type="sldImg"/>
          </p:nvPr>
        </p:nvSpPr>
        <p:spPr>
          <a:xfrm>
            <a:off x="387350" y="687388"/>
            <a:ext cx="6086475" cy="3424237"/>
          </a:xfrm>
          <a:ln/>
        </p:spPr>
      </p:sp>
      <p:sp>
        <p:nvSpPr>
          <p:cNvPr id="111104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1104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extLst>
      <p:ext uri="{BB962C8B-B14F-4D97-AF65-F5344CB8AC3E}">
        <p14:creationId xmlns:p14="http://schemas.microsoft.com/office/powerpoint/2010/main" val="30717199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489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8CFC5A0-3220-4794-8278-77E1A8C07524}" type="slidenum">
              <a:rPr lang="es-ES" altLang="ca-ES" sz="1300" smtClean="0"/>
              <a:pPr eaLnBrk="1" hangingPunct="1">
                <a:spcBef>
                  <a:spcPct val="0"/>
                </a:spcBef>
              </a:pPr>
              <a:t>144</a:t>
            </a:fld>
            <a:endParaRPr lang="es-ES" altLang="ca-ES" sz="1300" smtClean="0"/>
          </a:p>
        </p:txBody>
      </p:sp>
      <p:sp>
        <p:nvSpPr>
          <p:cNvPr id="1148932" name="Rectangle 2"/>
          <p:cNvSpPr>
            <a:spLocks noGrp="1" noRot="1" noChangeAspect="1" noChangeArrowheads="1" noTextEdit="1"/>
          </p:cNvSpPr>
          <p:nvPr>
            <p:ph type="sldImg"/>
          </p:nvPr>
        </p:nvSpPr>
        <p:spPr>
          <a:xfrm>
            <a:off x="387350" y="687388"/>
            <a:ext cx="6086475" cy="3424237"/>
          </a:xfrm>
          <a:ln/>
        </p:spPr>
      </p:sp>
      <p:sp>
        <p:nvSpPr>
          <p:cNvPr id="1148933"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4893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499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3D8F4D8-4E05-4660-B550-3F261F5281DD}" type="slidenum">
              <a:rPr lang="es-ES" altLang="ca-ES" sz="1300" smtClean="0"/>
              <a:pPr eaLnBrk="1" hangingPunct="1">
                <a:spcBef>
                  <a:spcPct val="0"/>
                </a:spcBef>
              </a:pPr>
              <a:t>145</a:t>
            </a:fld>
            <a:endParaRPr lang="es-ES" altLang="ca-ES" sz="1300" smtClean="0"/>
          </a:p>
        </p:txBody>
      </p:sp>
      <p:sp>
        <p:nvSpPr>
          <p:cNvPr id="1149956" name="Rectangle 2"/>
          <p:cNvSpPr>
            <a:spLocks noGrp="1" noRot="1" noChangeAspect="1" noChangeArrowheads="1" noTextEdit="1"/>
          </p:cNvSpPr>
          <p:nvPr>
            <p:ph type="sldImg"/>
          </p:nvPr>
        </p:nvSpPr>
        <p:spPr>
          <a:xfrm>
            <a:off x="387350" y="687388"/>
            <a:ext cx="6086475" cy="3424237"/>
          </a:xfrm>
          <a:ln/>
        </p:spPr>
      </p:sp>
      <p:sp>
        <p:nvSpPr>
          <p:cNvPr id="1149957"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4995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520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D26B810-703D-4C21-ADC1-A4C4A3EC445A}" type="slidenum">
              <a:rPr lang="es-ES" altLang="ca-ES" sz="1300" smtClean="0"/>
              <a:pPr eaLnBrk="1" hangingPunct="1">
                <a:spcBef>
                  <a:spcPct val="0"/>
                </a:spcBef>
              </a:pPr>
              <a:t>146</a:t>
            </a:fld>
            <a:endParaRPr lang="es-ES" altLang="ca-ES" sz="1300" smtClean="0"/>
          </a:p>
        </p:txBody>
      </p:sp>
      <p:sp>
        <p:nvSpPr>
          <p:cNvPr id="1152004" name="Rectangle 2"/>
          <p:cNvSpPr>
            <a:spLocks noGrp="1" noRot="1" noChangeAspect="1" noChangeArrowheads="1" noTextEdit="1"/>
          </p:cNvSpPr>
          <p:nvPr>
            <p:ph type="sldImg"/>
          </p:nvPr>
        </p:nvSpPr>
        <p:spPr>
          <a:xfrm>
            <a:off x="387350" y="687388"/>
            <a:ext cx="6086475" cy="3424237"/>
          </a:xfrm>
          <a:ln/>
        </p:spPr>
      </p:sp>
      <p:sp>
        <p:nvSpPr>
          <p:cNvPr id="115200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5200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13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900694A-F91C-414F-BCF6-6573E44239A0}" type="slidenum">
              <a:rPr lang="es-ES" altLang="ca-ES" sz="1300" smtClean="0"/>
              <a:pPr eaLnBrk="1" hangingPunct="1">
                <a:spcBef>
                  <a:spcPct val="0"/>
                </a:spcBef>
              </a:pPr>
              <a:t>22</a:t>
            </a:fld>
            <a:endParaRPr lang="es-ES" altLang="ca-ES" sz="1300"/>
          </a:p>
        </p:txBody>
      </p:sp>
      <p:sp>
        <p:nvSpPr>
          <p:cNvPr id="1013764" name="Rectangle 2"/>
          <p:cNvSpPr>
            <a:spLocks noGrp="1" noRot="1" noChangeAspect="1" noChangeArrowheads="1" noTextEdit="1"/>
          </p:cNvSpPr>
          <p:nvPr>
            <p:ph type="sldImg"/>
          </p:nvPr>
        </p:nvSpPr>
        <p:spPr>
          <a:xfrm>
            <a:off x="381000" y="685800"/>
            <a:ext cx="6096000" cy="3429000"/>
          </a:xfrm>
          <a:ln/>
        </p:spPr>
      </p:sp>
      <p:sp>
        <p:nvSpPr>
          <p:cNvPr id="10137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1376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877356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509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7C4107A-7CA8-4B60-AC9E-41BBEE6ACE7D}" type="slidenum">
              <a:rPr lang="es-ES" altLang="ca-ES" sz="1300" smtClean="0"/>
              <a:pPr eaLnBrk="1" hangingPunct="1">
                <a:spcBef>
                  <a:spcPct val="0"/>
                </a:spcBef>
              </a:pPr>
              <a:t>147</a:t>
            </a:fld>
            <a:endParaRPr lang="es-ES" altLang="ca-ES" sz="1300" smtClean="0"/>
          </a:p>
        </p:txBody>
      </p:sp>
      <p:sp>
        <p:nvSpPr>
          <p:cNvPr id="1150980" name="Rectangle 2"/>
          <p:cNvSpPr>
            <a:spLocks noGrp="1" noRot="1" noChangeAspect="1" noChangeArrowheads="1" noTextEdit="1"/>
          </p:cNvSpPr>
          <p:nvPr>
            <p:ph type="sldImg"/>
          </p:nvPr>
        </p:nvSpPr>
        <p:spPr>
          <a:xfrm>
            <a:off x="387350" y="687388"/>
            <a:ext cx="6086475" cy="3424237"/>
          </a:xfrm>
          <a:ln/>
        </p:spPr>
      </p:sp>
      <p:sp>
        <p:nvSpPr>
          <p:cNvPr id="1150981"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5098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530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3F606DA-F676-4600-A226-14DEC2DBA76F}" type="slidenum">
              <a:rPr lang="es-ES" altLang="ca-ES" sz="1300" smtClean="0"/>
              <a:pPr eaLnBrk="1" hangingPunct="1">
                <a:spcBef>
                  <a:spcPct val="0"/>
                </a:spcBef>
              </a:pPr>
              <a:t>149</a:t>
            </a:fld>
            <a:endParaRPr lang="es-ES" altLang="ca-ES" sz="1300" smtClean="0"/>
          </a:p>
        </p:txBody>
      </p:sp>
      <p:sp>
        <p:nvSpPr>
          <p:cNvPr id="1153028" name="Rectangle 2"/>
          <p:cNvSpPr>
            <a:spLocks noGrp="1" noRot="1" noChangeAspect="1" noChangeArrowheads="1" noTextEdit="1"/>
          </p:cNvSpPr>
          <p:nvPr>
            <p:ph type="sldImg"/>
          </p:nvPr>
        </p:nvSpPr>
        <p:spPr>
          <a:xfrm>
            <a:off x="387350" y="687388"/>
            <a:ext cx="6086475" cy="3424237"/>
          </a:xfrm>
          <a:ln/>
        </p:spPr>
      </p:sp>
      <p:sp>
        <p:nvSpPr>
          <p:cNvPr id="115302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5303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571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1D49B49-0291-429C-8D5A-87D746F183F7}" type="slidenum">
              <a:rPr lang="es-ES" altLang="ca-ES" sz="1300" smtClean="0"/>
              <a:pPr eaLnBrk="1" hangingPunct="1">
                <a:spcBef>
                  <a:spcPct val="0"/>
                </a:spcBef>
              </a:pPr>
              <a:t>150</a:t>
            </a:fld>
            <a:endParaRPr lang="es-ES" altLang="ca-ES" sz="1300" smtClean="0"/>
          </a:p>
        </p:txBody>
      </p:sp>
      <p:sp>
        <p:nvSpPr>
          <p:cNvPr id="1157124" name="Rectangle 2"/>
          <p:cNvSpPr>
            <a:spLocks noGrp="1" noRot="1" noChangeAspect="1" noChangeArrowheads="1" noTextEdit="1"/>
          </p:cNvSpPr>
          <p:nvPr>
            <p:ph type="sldImg"/>
          </p:nvPr>
        </p:nvSpPr>
        <p:spPr>
          <a:xfrm>
            <a:off x="381000" y="685800"/>
            <a:ext cx="6096000" cy="3429000"/>
          </a:xfrm>
          <a:ln/>
        </p:spPr>
      </p:sp>
      <p:sp>
        <p:nvSpPr>
          <p:cNvPr id="1157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5712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601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B8675F1-83B8-4AF3-8240-1F81050E334A}" type="slidenum">
              <a:rPr lang="es-ES" altLang="ca-ES" sz="1300" smtClean="0"/>
              <a:pPr eaLnBrk="1" hangingPunct="1">
                <a:spcBef>
                  <a:spcPct val="0"/>
                </a:spcBef>
              </a:pPr>
              <a:t>151</a:t>
            </a:fld>
            <a:endParaRPr lang="es-ES" altLang="ca-ES" sz="1300" smtClean="0"/>
          </a:p>
        </p:txBody>
      </p:sp>
      <p:sp>
        <p:nvSpPr>
          <p:cNvPr id="1160196" name="Rectangle 2"/>
          <p:cNvSpPr>
            <a:spLocks noGrp="1" noRot="1" noChangeAspect="1" noChangeArrowheads="1" noTextEdit="1"/>
          </p:cNvSpPr>
          <p:nvPr>
            <p:ph type="sldImg"/>
          </p:nvPr>
        </p:nvSpPr>
        <p:spPr>
          <a:xfrm>
            <a:off x="387350" y="687388"/>
            <a:ext cx="6086475" cy="3424237"/>
          </a:xfrm>
          <a:ln/>
        </p:spPr>
      </p:sp>
      <p:sp>
        <p:nvSpPr>
          <p:cNvPr id="1160197"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ca-ES" altLang="ca-ES" dirty="0" smtClean="0"/>
              <a:t>https://formaciooberta.eapc.gencat.cat/contingutsdelscursos/cal/part_8/inici.html#contingut_del_compte_general</a:t>
            </a:r>
          </a:p>
        </p:txBody>
      </p:sp>
      <p:sp>
        <p:nvSpPr>
          <p:cNvPr id="116019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622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4AB39ED-330E-4722-8D14-50556C3E0044}" type="slidenum">
              <a:rPr lang="es-ES" altLang="ca-ES" sz="1300" smtClean="0"/>
              <a:pPr eaLnBrk="1" hangingPunct="1">
                <a:spcBef>
                  <a:spcPct val="0"/>
                </a:spcBef>
              </a:pPr>
              <a:t>152</a:t>
            </a:fld>
            <a:endParaRPr lang="es-ES" altLang="ca-ES" sz="1300" smtClean="0"/>
          </a:p>
        </p:txBody>
      </p:sp>
      <p:sp>
        <p:nvSpPr>
          <p:cNvPr id="1162244" name="Rectangle 2"/>
          <p:cNvSpPr>
            <a:spLocks noGrp="1" noRot="1" noChangeAspect="1" noChangeArrowheads="1" noTextEdit="1"/>
          </p:cNvSpPr>
          <p:nvPr>
            <p:ph type="sldImg"/>
          </p:nvPr>
        </p:nvSpPr>
        <p:spPr>
          <a:xfrm>
            <a:off x="387350" y="687388"/>
            <a:ext cx="6086475" cy="3424237"/>
          </a:xfrm>
          <a:ln/>
        </p:spPr>
      </p:sp>
      <p:sp>
        <p:nvSpPr>
          <p:cNvPr id="1162245"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6224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smtClean="0"/>
              <a:t>ENS LOCALS: Règim jurídic, organització i funcionament.</a:t>
            </a:r>
          </a:p>
        </p:txBody>
      </p:sp>
      <p:sp>
        <p:nvSpPr>
          <p:cNvPr id="11632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65DF779-A7E2-4F04-8036-7440280C06EA}" type="slidenum">
              <a:rPr lang="es-ES" altLang="ca-ES" sz="1300" smtClean="0"/>
              <a:pPr eaLnBrk="1" hangingPunct="1">
                <a:spcBef>
                  <a:spcPct val="0"/>
                </a:spcBef>
              </a:pPr>
              <a:t>153</a:t>
            </a:fld>
            <a:endParaRPr lang="es-ES" altLang="ca-ES" sz="1300" smtClean="0"/>
          </a:p>
        </p:txBody>
      </p:sp>
      <p:sp>
        <p:nvSpPr>
          <p:cNvPr id="1163268" name="Rectangle 2"/>
          <p:cNvSpPr>
            <a:spLocks noGrp="1" noRot="1" noChangeAspect="1" noChangeArrowheads="1" noTextEdit="1"/>
          </p:cNvSpPr>
          <p:nvPr>
            <p:ph type="sldImg"/>
          </p:nvPr>
        </p:nvSpPr>
        <p:spPr>
          <a:xfrm>
            <a:off x="387350" y="687388"/>
            <a:ext cx="6086475" cy="3424237"/>
          </a:xfrm>
          <a:ln/>
        </p:spPr>
      </p:sp>
      <p:sp>
        <p:nvSpPr>
          <p:cNvPr id="116326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smtClean="0"/>
          </a:p>
        </p:txBody>
      </p:sp>
      <p:sp>
        <p:nvSpPr>
          <p:cNvPr id="116327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407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6D5185A-7179-4668-BC33-2AD75D9CD112}" type="slidenum">
              <a:rPr lang="es-ES" altLang="ca-ES" sz="1300" smtClean="0"/>
              <a:pPr eaLnBrk="1" hangingPunct="1">
                <a:spcBef>
                  <a:spcPct val="0"/>
                </a:spcBef>
              </a:pPr>
              <a:t>154</a:t>
            </a:fld>
            <a:endParaRPr lang="es-ES" altLang="ca-ES" sz="1300"/>
          </a:p>
        </p:txBody>
      </p:sp>
      <p:sp>
        <p:nvSpPr>
          <p:cNvPr id="1140740" name="Rectangle 2"/>
          <p:cNvSpPr>
            <a:spLocks noGrp="1" noRot="1" noChangeAspect="1" noChangeArrowheads="1" noTextEdit="1"/>
          </p:cNvSpPr>
          <p:nvPr>
            <p:ph type="sldImg"/>
          </p:nvPr>
        </p:nvSpPr>
        <p:spPr>
          <a:xfrm>
            <a:off x="2757488" y="533400"/>
            <a:ext cx="4725987" cy="2659063"/>
          </a:xfrm>
          <a:ln/>
        </p:spPr>
      </p:sp>
      <p:sp>
        <p:nvSpPr>
          <p:cNvPr id="1140741"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14074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7276698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233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904B3E2-ABC8-46A3-9C70-D9717CF2AB43}" type="slidenum">
              <a:rPr lang="es-ES" altLang="ca-ES" sz="1300" smtClean="0"/>
              <a:pPr eaLnBrk="1" hangingPunct="1">
                <a:spcBef>
                  <a:spcPct val="0"/>
                </a:spcBef>
              </a:pPr>
              <a:t>155</a:t>
            </a:fld>
            <a:endParaRPr lang="es-ES" altLang="ca-ES" sz="1300"/>
          </a:p>
        </p:txBody>
      </p:sp>
      <p:sp>
        <p:nvSpPr>
          <p:cNvPr id="1123332" name="Rectangle 2"/>
          <p:cNvSpPr>
            <a:spLocks noGrp="1" noRot="1" noChangeAspect="1" noChangeArrowheads="1" noTextEdit="1"/>
          </p:cNvSpPr>
          <p:nvPr>
            <p:ph type="sldImg"/>
          </p:nvPr>
        </p:nvSpPr>
        <p:spPr>
          <a:xfrm>
            <a:off x="2757488" y="533400"/>
            <a:ext cx="4725987" cy="2659063"/>
          </a:xfrm>
          <a:ln/>
        </p:spPr>
      </p:sp>
      <p:sp>
        <p:nvSpPr>
          <p:cNvPr id="1123333"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12333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9516474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243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4F91207-566D-4A79-83D6-B6436BC1B0E4}" type="slidenum">
              <a:rPr lang="es-ES" altLang="ca-ES" sz="1300" smtClean="0"/>
              <a:pPr eaLnBrk="1" hangingPunct="1">
                <a:spcBef>
                  <a:spcPct val="0"/>
                </a:spcBef>
              </a:pPr>
              <a:t>156</a:t>
            </a:fld>
            <a:endParaRPr lang="es-ES" altLang="ca-ES" sz="1300"/>
          </a:p>
        </p:txBody>
      </p:sp>
      <p:sp>
        <p:nvSpPr>
          <p:cNvPr id="1124356" name="Rectangle 2"/>
          <p:cNvSpPr>
            <a:spLocks noGrp="1" noRot="1" noChangeAspect="1" noChangeArrowheads="1" noTextEdit="1"/>
          </p:cNvSpPr>
          <p:nvPr>
            <p:ph type="sldImg"/>
          </p:nvPr>
        </p:nvSpPr>
        <p:spPr>
          <a:xfrm>
            <a:off x="2757488" y="533400"/>
            <a:ext cx="4725987" cy="2659063"/>
          </a:xfrm>
          <a:ln/>
        </p:spPr>
      </p:sp>
      <p:sp>
        <p:nvSpPr>
          <p:cNvPr id="1124357"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ca-ES" dirty="0"/>
              <a:t>Mitjançant la Llei 57/2003, de 16 de desembre, de mesures per a la modernització del govern local es va introduir una nova redacció de l’article 73.3 de la Llei de bases de règim local ( que es correspon amb l’article 50 de la Llei municipal i de règim local de Catalunya) amb la finalitat d’evitar el </a:t>
            </a:r>
            <a:r>
              <a:rPr lang="ca-ES" altLang="ca-ES" dirty="0" err="1"/>
              <a:t>transfugisme</a:t>
            </a:r>
            <a:r>
              <a:rPr lang="ca-ES" altLang="ca-ES" dirty="0"/>
              <a:t> dels membres de les corporacions locals. Així preveu que aquells que no s’integrin en el grup polític de la formació electoral en la qual fossin elegits o que abandonin el grup de procedència passaran a tenir la condició de membres no adscrits, i per tant, no formaran part del grup mixt com succeïa abans de l’esmentada reforma.</a:t>
            </a:r>
            <a:endParaRPr lang="es-ES" altLang="ca-ES" dirty="0"/>
          </a:p>
          <a:p>
            <a:r>
              <a:rPr lang="ca-ES" altLang="ca-ES" dirty="0"/>
              <a:t> </a:t>
            </a:r>
            <a:endParaRPr lang="es-ES" altLang="ca-ES" dirty="0"/>
          </a:p>
          <a:p>
            <a:r>
              <a:rPr lang="ca-ES" altLang="ca-ES" dirty="0"/>
              <a:t>Això té com a conseqüència que tenen dret que se’ls reconeguin els drets que individualment li corresponen com a membre de la corporació, però no els derivats de formar part d’un grup polític.</a:t>
            </a:r>
            <a:endParaRPr lang="es-ES" altLang="ca-ES" dirty="0"/>
          </a:p>
          <a:p>
            <a:pPr eaLnBrk="1" hangingPunct="1"/>
            <a:endParaRPr lang="ca-ES" altLang="ca-ES" dirty="0"/>
          </a:p>
        </p:txBody>
      </p:sp>
      <p:sp>
        <p:nvSpPr>
          <p:cNvPr id="112435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55523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264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D63E030-8538-4930-84E0-5E4598CA3E36}" type="slidenum">
              <a:rPr lang="es-ES" altLang="ca-ES" sz="1300" smtClean="0"/>
              <a:pPr eaLnBrk="1" hangingPunct="1">
                <a:spcBef>
                  <a:spcPct val="0"/>
                </a:spcBef>
              </a:pPr>
              <a:t>157</a:t>
            </a:fld>
            <a:endParaRPr lang="es-ES" altLang="ca-ES" sz="1300"/>
          </a:p>
        </p:txBody>
      </p:sp>
      <p:sp>
        <p:nvSpPr>
          <p:cNvPr id="1126404" name="Rectangle 2"/>
          <p:cNvSpPr>
            <a:spLocks noGrp="1" noRot="1" noChangeAspect="1" noChangeArrowheads="1" noTextEdit="1"/>
          </p:cNvSpPr>
          <p:nvPr>
            <p:ph type="sldImg"/>
          </p:nvPr>
        </p:nvSpPr>
        <p:spPr>
          <a:xfrm>
            <a:off x="2757488" y="533400"/>
            <a:ext cx="4725987" cy="2659063"/>
          </a:xfrm>
          <a:ln/>
        </p:spPr>
      </p:sp>
      <p:sp>
        <p:nvSpPr>
          <p:cNvPr id="1126405"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ca-ES"/>
          </a:p>
        </p:txBody>
      </p:sp>
      <p:sp>
        <p:nvSpPr>
          <p:cNvPr id="112640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86717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0168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D85DA5A-189C-4308-A923-368E91B765B8}" type="slidenum">
              <a:rPr lang="es-ES" altLang="ca-ES" sz="1300" smtClean="0"/>
              <a:pPr eaLnBrk="1" hangingPunct="1">
                <a:spcBef>
                  <a:spcPct val="0"/>
                </a:spcBef>
              </a:pPr>
              <a:t>23</a:t>
            </a:fld>
            <a:endParaRPr lang="es-ES" altLang="ca-ES" sz="1300"/>
          </a:p>
        </p:txBody>
      </p:sp>
      <p:sp>
        <p:nvSpPr>
          <p:cNvPr id="1016836" name="Rectangle 2"/>
          <p:cNvSpPr>
            <a:spLocks noGrp="1" noRot="1" noChangeAspect="1" noChangeArrowheads="1" noTextEdit="1"/>
          </p:cNvSpPr>
          <p:nvPr>
            <p:ph type="sldImg"/>
          </p:nvPr>
        </p:nvSpPr>
        <p:spPr>
          <a:xfrm>
            <a:off x="381000" y="685800"/>
            <a:ext cx="6096000" cy="3429000"/>
          </a:xfrm>
          <a:ln/>
        </p:spPr>
      </p:sp>
      <p:sp>
        <p:nvSpPr>
          <p:cNvPr id="10168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01683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947878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284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4F21C10-025D-4F45-9815-9BB8006DADF7}" type="slidenum">
              <a:rPr lang="es-ES" altLang="ca-ES" sz="1300" smtClean="0"/>
              <a:pPr eaLnBrk="1" hangingPunct="1">
                <a:spcBef>
                  <a:spcPct val="0"/>
                </a:spcBef>
              </a:pPr>
              <a:t>158</a:t>
            </a:fld>
            <a:endParaRPr lang="es-ES" altLang="ca-ES" sz="1300"/>
          </a:p>
        </p:txBody>
      </p:sp>
      <p:sp>
        <p:nvSpPr>
          <p:cNvPr id="1128452" name="Rectangle 2"/>
          <p:cNvSpPr>
            <a:spLocks noGrp="1" noRot="1" noChangeAspect="1" noChangeArrowheads="1" noTextEdit="1"/>
          </p:cNvSpPr>
          <p:nvPr>
            <p:ph type="sldImg"/>
          </p:nvPr>
        </p:nvSpPr>
        <p:spPr>
          <a:xfrm>
            <a:off x="2757488" y="533400"/>
            <a:ext cx="4725987" cy="2659063"/>
          </a:xfrm>
          <a:ln/>
        </p:spPr>
      </p:sp>
      <p:sp>
        <p:nvSpPr>
          <p:cNvPr id="1128453"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128454"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4386767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304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4DD8A51-E361-4A15-AF49-FC4BC48B2D4E}" type="slidenum">
              <a:rPr lang="es-ES" altLang="ca-ES" sz="1300" smtClean="0"/>
              <a:pPr eaLnBrk="1" hangingPunct="1">
                <a:spcBef>
                  <a:spcPct val="0"/>
                </a:spcBef>
              </a:pPr>
              <a:t>159</a:t>
            </a:fld>
            <a:endParaRPr lang="es-ES" altLang="ca-ES" sz="1300"/>
          </a:p>
        </p:txBody>
      </p:sp>
      <p:sp>
        <p:nvSpPr>
          <p:cNvPr id="1130500" name="Rectangle 2"/>
          <p:cNvSpPr>
            <a:spLocks noGrp="1" noRot="1" noChangeAspect="1" noChangeArrowheads="1" noTextEdit="1"/>
          </p:cNvSpPr>
          <p:nvPr>
            <p:ph type="sldImg"/>
          </p:nvPr>
        </p:nvSpPr>
        <p:spPr>
          <a:xfrm>
            <a:off x="2757488" y="533400"/>
            <a:ext cx="4725987" cy="2659063"/>
          </a:xfrm>
          <a:ln/>
        </p:spPr>
      </p:sp>
      <p:sp>
        <p:nvSpPr>
          <p:cNvPr id="1130501"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130502"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42851616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315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7629EBD-68FF-470B-8099-3E0E30736CD2}" type="slidenum">
              <a:rPr lang="es-ES" altLang="ca-ES" sz="1300" smtClean="0"/>
              <a:pPr eaLnBrk="1" hangingPunct="1">
                <a:spcBef>
                  <a:spcPct val="0"/>
                </a:spcBef>
              </a:pPr>
              <a:t>160</a:t>
            </a:fld>
            <a:endParaRPr lang="es-ES" altLang="ca-ES" sz="1300"/>
          </a:p>
        </p:txBody>
      </p:sp>
      <p:sp>
        <p:nvSpPr>
          <p:cNvPr id="1131524" name="Rectangle 2"/>
          <p:cNvSpPr>
            <a:spLocks noGrp="1" noRot="1" noChangeAspect="1" noChangeArrowheads="1" noTextEdit="1"/>
          </p:cNvSpPr>
          <p:nvPr>
            <p:ph type="sldImg"/>
          </p:nvPr>
        </p:nvSpPr>
        <p:spPr>
          <a:xfrm>
            <a:off x="2757488" y="533400"/>
            <a:ext cx="4725987" cy="2659063"/>
          </a:xfrm>
          <a:ln/>
        </p:spPr>
      </p:sp>
      <p:sp>
        <p:nvSpPr>
          <p:cNvPr id="1131525"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13152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2694066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345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3F7AE54-DFC2-41E3-A18D-E4660BD022D1}" type="slidenum">
              <a:rPr lang="es-ES" altLang="ca-ES" sz="1300" smtClean="0"/>
              <a:pPr eaLnBrk="1" hangingPunct="1">
                <a:spcBef>
                  <a:spcPct val="0"/>
                </a:spcBef>
              </a:pPr>
              <a:t>161</a:t>
            </a:fld>
            <a:endParaRPr lang="es-ES" altLang="ca-ES" sz="1300"/>
          </a:p>
        </p:txBody>
      </p:sp>
      <p:sp>
        <p:nvSpPr>
          <p:cNvPr id="1134596" name="Rectangle 2"/>
          <p:cNvSpPr>
            <a:spLocks noGrp="1" noRot="1" noChangeAspect="1" noChangeArrowheads="1" noTextEdit="1"/>
          </p:cNvSpPr>
          <p:nvPr>
            <p:ph type="sldImg"/>
          </p:nvPr>
        </p:nvSpPr>
        <p:spPr>
          <a:xfrm>
            <a:off x="2757488" y="533400"/>
            <a:ext cx="4725987" cy="2659063"/>
          </a:xfrm>
          <a:ln/>
        </p:spPr>
      </p:sp>
      <p:sp>
        <p:nvSpPr>
          <p:cNvPr id="1134597"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13459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640092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ca-ES" sz="1200" kern="1200" dirty="0" smtClean="0">
                <a:solidFill>
                  <a:schemeClr val="tx1"/>
                </a:solidFill>
                <a:effectLst/>
                <a:latin typeface="+mn-lt"/>
                <a:ea typeface="+mn-ea"/>
                <a:cs typeface="+mn-cs"/>
              </a:rPr>
              <a:t>https://www.fiscalizacionlocal.es/las-subvenciones-a-los-grupos-municipales-deben-justificarse/</a:t>
            </a:r>
            <a:endParaRPr lang="es-E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7C73A65B-00C0-4D78-9B13-A915601C3BA7}" type="slidenum">
              <a:rPr lang="ca-ES" smtClean="0"/>
              <a:t>162</a:t>
            </a:fld>
            <a:endParaRPr lang="ca-ES"/>
          </a:p>
        </p:txBody>
      </p:sp>
    </p:spTree>
    <p:extLst>
      <p:ext uri="{BB962C8B-B14F-4D97-AF65-F5344CB8AC3E}">
        <p14:creationId xmlns:p14="http://schemas.microsoft.com/office/powerpoint/2010/main" val="32621085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1 Marcador de imagen de diapositiva"/>
          <p:cNvSpPr>
            <a:spLocks noGrp="1" noRot="1" noChangeAspect="1" noTextEdit="1"/>
          </p:cNvSpPr>
          <p:nvPr>
            <p:ph type="sldImg"/>
          </p:nvPr>
        </p:nvSpPr>
        <p:spPr>
          <a:ln/>
        </p:spPr>
      </p:sp>
      <p:sp>
        <p:nvSpPr>
          <p:cNvPr id="11479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147908" name="3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47909"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6876E80-4D18-4F48-8890-1E40D403182F}" type="slidenum">
              <a:rPr lang="es-ES" altLang="ca-ES" sz="1300" smtClean="0"/>
              <a:pPr eaLnBrk="1" hangingPunct="1">
                <a:spcBef>
                  <a:spcPct val="0"/>
                </a:spcBef>
              </a:pPr>
              <a:t>163</a:t>
            </a:fld>
            <a:endParaRPr lang="es-ES" altLang="ca-ES" sz="1300"/>
          </a:p>
        </p:txBody>
      </p:sp>
      <p:sp>
        <p:nvSpPr>
          <p:cNvPr id="114791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2513094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1 Marcador de imagen de diapositiva"/>
          <p:cNvSpPr>
            <a:spLocks noGrp="1" noRot="1" noChangeAspect="1" noTextEdit="1"/>
          </p:cNvSpPr>
          <p:nvPr>
            <p:ph type="sldImg"/>
          </p:nvPr>
        </p:nvSpPr>
        <p:spPr>
          <a:ln/>
        </p:spPr>
      </p:sp>
      <p:sp>
        <p:nvSpPr>
          <p:cNvPr id="11397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a-ES" altLang="ca-ES"/>
              <a:t>La qualificació de membre no adscrit suposa la pèrdua d’alguna de les prerrogatives que tenen els membres que formen part d’un grup polític. Per exemple:</a:t>
            </a:r>
            <a:endParaRPr lang="es-ES" altLang="ca-ES" sz="1100"/>
          </a:p>
          <a:p>
            <a:r>
              <a:rPr lang="ca-ES" altLang="ca-ES"/>
              <a:t> </a:t>
            </a:r>
            <a:endParaRPr lang="es-ES" altLang="ca-ES" sz="1100"/>
          </a:p>
          <a:p>
            <a:pPr lvl="1"/>
            <a:r>
              <a:rPr lang="ca-ES" altLang="ca-ES"/>
              <a:t>Dotació per a infrastructures i beneficis econòmics que es reconeixen a un grup. </a:t>
            </a:r>
            <a:endParaRPr lang="es-ES" altLang="ca-ES" sz="1100"/>
          </a:p>
          <a:p>
            <a:pPr lvl="1"/>
            <a:r>
              <a:rPr lang="ca-ES" altLang="ca-ES"/>
              <a:t>Impossibilitat de tenir portaveu, i per tant, de formar part de la Junta de portaveus. </a:t>
            </a:r>
            <a:endParaRPr lang="es-ES" altLang="ca-ES" sz="1100"/>
          </a:p>
          <a:p>
            <a:pPr lvl="1"/>
            <a:r>
              <a:rPr lang="ca-ES" altLang="ca-ES"/>
              <a:t>Pèrdua de la possibilitat de desenvolupar l’activitat en règim de dedicació exclusiva. </a:t>
            </a:r>
            <a:endParaRPr lang="es-ES" altLang="ca-ES" sz="1100"/>
          </a:p>
          <a:p>
            <a:r>
              <a:rPr lang="ca-ES" altLang="ca-ES"/>
              <a:t> </a:t>
            </a:r>
            <a:endParaRPr lang="es-ES" altLang="ca-ES" sz="1100"/>
          </a:p>
          <a:p>
            <a:r>
              <a:rPr lang="ca-ES" altLang="ca-ES"/>
              <a:t>El TC ha entès que aquestes restriccions són adequades, necessàries i proporcionades respecte a la satisfacció d’un fi legítim, com és el d’evitar el transfuguisme, i que per això són limitacions no lesives per als drets reconeguts en l’article 23 de la CE.</a:t>
            </a:r>
            <a:endParaRPr lang="es-ES" altLang="ca-ES" sz="1100"/>
          </a:p>
          <a:p>
            <a:endParaRPr lang="es-ES" altLang="ca-ES"/>
          </a:p>
        </p:txBody>
      </p:sp>
      <p:sp>
        <p:nvSpPr>
          <p:cNvPr id="1139716" name="3 Marcador de pie de página"/>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39717" name="4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A2273E6-5BB2-4076-B066-4A53DD984CF2}" type="slidenum">
              <a:rPr lang="es-ES" altLang="ca-ES" sz="1300" smtClean="0"/>
              <a:pPr eaLnBrk="1" hangingPunct="1">
                <a:spcBef>
                  <a:spcPct val="0"/>
                </a:spcBef>
              </a:pPr>
              <a:t>164</a:t>
            </a:fld>
            <a:endParaRPr lang="es-ES" altLang="ca-ES" sz="1300"/>
          </a:p>
        </p:txBody>
      </p:sp>
      <p:sp>
        <p:nvSpPr>
          <p:cNvPr id="1139718"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30057093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417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00C1556-2AA9-4C1A-AC9C-E6C320A9C86E}" type="slidenum">
              <a:rPr lang="es-ES" altLang="ca-ES" sz="1300" smtClean="0"/>
              <a:pPr eaLnBrk="1" hangingPunct="1">
                <a:spcBef>
                  <a:spcPct val="0"/>
                </a:spcBef>
              </a:pPr>
              <a:t>166</a:t>
            </a:fld>
            <a:endParaRPr lang="es-ES" altLang="ca-ES" sz="1300"/>
          </a:p>
        </p:txBody>
      </p:sp>
      <p:sp>
        <p:nvSpPr>
          <p:cNvPr id="1141764" name="Rectangle 2"/>
          <p:cNvSpPr>
            <a:spLocks noGrp="1" noRot="1" noChangeAspect="1" noChangeArrowheads="1" noTextEdit="1"/>
          </p:cNvSpPr>
          <p:nvPr>
            <p:ph type="sldImg"/>
          </p:nvPr>
        </p:nvSpPr>
        <p:spPr>
          <a:xfrm>
            <a:off x="2757488" y="533400"/>
            <a:ext cx="4725987" cy="2659063"/>
          </a:xfrm>
          <a:ln/>
        </p:spPr>
      </p:sp>
      <p:sp>
        <p:nvSpPr>
          <p:cNvPr id="1141765"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dirty="0"/>
          </a:p>
        </p:txBody>
      </p:sp>
      <p:sp>
        <p:nvSpPr>
          <p:cNvPr id="1141766"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10975412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s-ES" altLang="ca-ES" sz="1300"/>
              <a:t>ENS LOCALS: Règim jurídic, organització i funcionament.</a:t>
            </a:r>
          </a:p>
        </p:txBody>
      </p:sp>
      <p:sp>
        <p:nvSpPr>
          <p:cNvPr id="11427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5A7B4B6-F035-4CFC-B8B5-AA4ADB93BC01}" type="slidenum">
              <a:rPr lang="es-ES" altLang="ca-ES" sz="1300" smtClean="0"/>
              <a:pPr eaLnBrk="1" hangingPunct="1">
                <a:spcBef>
                  <a:spcPct val="0"/>
                </a:spcBef>
              </a:pPr>
              <a:t>167</a:t>
            </a:fld>
            <a:endParaRPr lang="es-ES" altLang="ca-ES" sz="1300"/>
          </a:p>
        </p:txBody>
      </p:sp>
      <p:sp>
        <p:nvSpPr>
          <p:cNvPr id="1142788" name="Rectangle 2"/>
          <p:cNvSpPr>
            <a:spLocks noGrp="1" noRot="1" noChangeAspect="1" noChangeArrowheads="1" noTextEdit="1"/>
          </p:cNvSpPr>
          <p:nvPr>
            <p:ph type="sldImg"/>
          </p:nvPr>
        </p:nvSpPr>
        <p:spPr>
          <a:xfrm>
            <a:off x="2757488" y="533400"/>
            <a:ext cx="4725987" cy="2659063"/>
          </a:xfrm>
          <a:ln/>
        </p:spPr>
      </p:sp>
      <p:sp>
        <p:nvSpPr>
          <p:cNvPr id="1142789" name="Rectangle 3"/>
          <p:cNvSpPr>
            <a:spLocks noGrp="1" noChangeArrowheads="1"/>
          </p:cNvSpPr>
          <p:nvPr>
            <p:ph type="body" idx="1"/>
          </p:nvPr>
        </p:nvSpPr>
        <p:spPr>
          <a:xfrm>
            <a:off x="1023938" y="3371850"/>
            <a:ext cx="8186737"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a-ES" altLang="ca-ES"/>
          </a:p>
        </p:txBody>
      </p:sp>
      <p:sp>
        <p:nvSpPr>
          <p:cNvPr id="114279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Arial" charset="0"/>
                <a:cs typeface="Arial" charset="0"/>
              </a:defRPr>
            </a:lvl1pPr>
            <a:lvl2pPr marL="742950" indent="-285750" defTabSz="990600" eaLnBrk="0" hangingPunct="0">
              <a:spcBef>
                <a:spcPct val="30000"/>
              </a:spcBef>
              <a:defRPr sz="1200">
                <a:solidFill>
                  <a:schemeClr val="tx1"/>
                </a:solidFill>
                <a:latin typeface="Arial" charset="0"/>
                <a:cs typeface="Arial" charset="0"/>
              </a:defRPr>
            </a:lvl2pPr>
            <a:lvl3pPr marL="1143000" indent="-228600" defTabSz="990600" eaLnBrk="0" hangingPunct="0">
              <a:spcBef>
                <a:spcPct val="30000"/>
              </a:spcBef>
              <a:defRPr sz="1200">
                <a:solidFill>
                  <a:schemeClr val="tx1"/>
                </a:solidFill>
                <a:latin typeface="Arial" charset="0"/>
                <a:cs typeface="Arial" charset="0"/>
              </a:defRPr>
            </a:lvl3pPr>
            <a:lvl4pPr marL="1600200" indent="-228600" defTabSz="990600" eaLnBrk="0" hangingPunct="0">
              <a:spcBef>
                <a:spcPct val="30000"/>
              </a:spcBef>
              <a:defRPr sz="1200">
                <a:solidFill>
                  <a:schemeClr val="tx1"/>
                </a:solidFill>
                <a:latin typeface="Arial" charset="0"/>
                <a:cs typeface="Arial" charset="0"/>
              </a:defRPr>
            </a:lvl4pPr>
            <a:lvl5pPr marL="2057400" indent="-228600" defTabSz="990600" eaLnBrk="0" hangingPunct="0">
              <a:spcBef>
                <a:spcPct val="30000"/>
              </a:spcBef>
              <a:defRPr sz="1200">
                <a:solidFill>
                  <a:schemeClr val="tx1"/>
                </a:solidFill>
                <a:latin typeface="Arial" charset="0"/>
                <a:cs typeface="Arial" charset="0"/>
              </a:defRPr>
            </a:lvl5pPr>
            <a:lvl6pPr marL="2514600" indent="-228600" defTabSz="990600" eaLnBrk="0" fontAlgn="base" hangingPunct="0">
              <a:spcBef>
                <a:spcPct val="30000"/>
              </a:spcBef>
              <a:spcAft>
                <a:spcPct val="0"/>
              </a:spcAft>
              <a:defRPr sz="1200">
                <a:solidFill>
                  <a:schemeClr val="tx1"/>
                </a:solidFill>
                <a:latin typeface="Arial" charset="0"/>
                <a:cs typeface="Arial" charset="0"/>
              </a:defRPr>
            </a:lvl6pPr>
            <a:lvl7pPr marL="2971800" indent="-228600" defTabSz="990600" eaLnBrk="0" fontAlgn="base" hangingPunct="0">
              <a:spcBef>
                <a:spcPct val="30000"/>
              </a:spcBef>
              <a:spcAft>
                <a:spcPct val="0"/>
              </a:spcAft>
              <a:defRPr sz="1200">
                <a:solidFill>
                  <a:schemeClr val="tx1"/>
                </a:solidFill>
                <a:latin typeface="Arial" charset="0"/>
                <a:cs typeface="Arial" charset="0"/>
              </a:defRPr>
            </a:lvl7pPr>
            <a:lvl8pPr marL="3429000" indent="-228600" defTabSz="990600" eaLnBrk="0" fontAlgn="base" hangingPunct="0">
              <a:spcBef>
                <a:spcPct val="30000"/>
              </a:spcBef>
              <a:spcAft>
                <a:spcPct val="0"/>
              </a:spcAft>
              <a:defRPr sz="1200">
                <a:solidFill>
                  <a:schemeClr val="tx1"/>
                </a:solidFill>
                <a:latin typeface="Arial" charset="0"/>
                <a:cs typeface="Arial" charset="0"/>
              </a:defRPr>
            </a:lvl8pPr>
            <a:lvl9pPr marL="3886200" indent="-228600" defTabSz="990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endParaRPr lang="ca-ES" altLang="ca-ES" sz="1300"/>
          </a:p>
        </p:txBody>
      </p:sp>
    </p:spTree>
    <p:extLst>
      <p:ext uri="{BB962C8B-B14F-4D97-AF65-F5344CB8AC3E}">
        <p14:creationId xmlns:p14="http://schemas.microsoft.com/office/powerpoint/2010/main" val="27319701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r>
              <a:rPr lang="es-ES" altLang="es-ES_tradnl" smtClean="0"/>
              <a:t>ENS LOCALS: Règim jurídic, organització i funcionament.</a:t>
            </a:r>
          </a:p>
        </p:txBody>
      </p:sp>
      <p:sp>
        <p:nvSpPr>
          <p:cNvPr id="12298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fld id="{5D474054-7CC1-4282-A5CC-A318B4227065}" type="slidenum">
              <a:rPr lang="es-ES" altLang="es-ES_tradnl" smtClean="0"/>
              <a:pPr/>
              <a:t>168</a:t>
            </a:fld>
            <a:endParaRPr lang="es-ES" altLang="es-ES_tradnl" smtClean="0"/>
          </a:p>
        </p:txBody>
      </p:sp>
      <p:sp>
        <p:nvSpPr>
          <p:cNvPr id="1229828" name="Rectangle 2"/>
          <p:cNvSpPr>
            <a:spLocks noGrp="1" noRot="1" noChangeAspect="1" noChangeArrowheads="1" noTextEdit="1"/>
          </p:cNvSpPr>
          <p:nvPr>
            <p:ph type="sldImg"/>
          </p:nvPr>
        </p:nvSpPr>
        <p:spPr>
          <a:xfrm>
            <a:off x="387350" y="687388"/>
            <a:ext cx="6086475" cy="3424237"/>
          </a:xfrm>
          <a:ln/>
        </p:spPr>
      </p:sp>
      <p:sp>
        <p:nvSpPr>
          <p:cNvPr id="1229829" name="Rectangle 3"/>
          <p:cNvSpPr>
            <a:spLocks noGrp="1" noChangeArrowheads="1"/>
          </p:cNvSpPr>
          <p:nvPr>
            <p:ph type="body" idx="1"/>
          </p:nvPr>
        </p:nvSpPr>
        <p:spPr>
          <a:xfrm>
            <a:off x="686120" y="4342991"/>
            <a:ext cx="5485761" cy="41139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a-ES" altLang="es-ES_tradnl" smtClean="0"/>
          </a:p>
        </p:txBody>
      </p:sp>
      <p:sp>
        <p:nvSpPr>
          <p:cNvPr id="1229830" name="Contenidor de data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cs typeface="Arial" charset="0"/>
              </a:defRPr>
            </a:lvl1pPr>
            <a:lvl2pPr marL="742950" indent="-285750" defTabSz="990600">
              <a:defRPr>
                <a:solidFill>
                  <a:schemeClr val="tx1"/>
                </a:solidFill>
                <a:latin typeface="Arial" charset="0"/>
                <a:cs typeface="Arial" charset="0"/>
              </a:defRPr>
            </a:lvl2pPr>
            <a:lvl3pPr marL="1143000" indent="-228600" defTabSz="990600">
              <a:defRPr>
                <a:solidFill>
                  <a:schemeClr val="tx1"/>
                </a:solidFill>
                <a:latin typeface="Arial" charset="0"/>
                <a:cs typeface="Arial" charset="0"/>
              </a:defRPr>
            </a:lvl3pPr>
            <a:lvl4pPr marL="1600200" indent="-228600" defTabSz="990600">
              <a:defRPr>
                <a:solidFill>
                  <a:schemeClr val="tx1"/>
                </a:solidFill>
                <a:latin typeface="Arial" charset="0"/>
                <a:cs typeface="Arial" charset="0"/>
              </a:defRPr>
            </a:lvl4pPr>
            <a:lvl5pPr marL="2057400" indent="-228600" defTabSz="990600">
              <a:defRPr>
                <a:solidFill>
                  <a:schemeClr val="tx1"/>
                </a:solidFill>
                <a:latin typeface="Arial" charset="0"/>
                <a:cs typeface="Arial" charset="0"/>
              </a:defRPr>
            </a:lvl5pPr>
            <a:lvl6pPr marL="2514600" indent="-228600" defTabSz="990600" eaLnBrk="0" fontAlgn="base" hangingPunct="0">
              <a:spcBef>
                <a:spcPct val="0"/>
              </a:spcBef>
              <a:spcAft>
                <a:spcPct val="0"/>
              </a:spcAft>
              <a:defRPr>
                <a:solidFill>
                  <a:schemeClr val="tx1"/>
                </a:solidFill>
                <a:latin typeface="Arial" charset="0"/>
                <a:cs typeface="Arial" charset="0"/>
              </a:defRPr>
            </a:lvl6pPr>
            <a:lvl7pPr marL="2971800" indent="-228600" defTabSz="990600" eaLnBrk="0" fontAlgn="base" hangingPunct="0">
              <a:spcBef>
                <a:spcPct val="0"/>
              </a:spcBef>
              <a:spcAft>
                <a:spcPct val="0"/>
              </a:spcAft>
              <a:defRPr>
                <a:solidFill>
                  <a:schemeClr val="tx1"/>
                </a:solidFill>
                <a:latin typeface="Arial" charset="0"/>
                <a:cs typeface="Arial" charset="0"/>
              </a:defRPr>
            </a:lvl7pPr>
            <a:lvl8pPr marL="3429000" indent="-228600" defTabSz="990600" eaLnBrk="0" fontAlgn="base" hangingPunct="0">
              <a:spcBef>
                <a:spcPct val="0"/>
              </a:spcBef>
              <a:spcAft>
                <a:spcPct val="0"/>
              </a:spcAft>
              <a:defRPr>
                <a:solidFill>
                  <a:schemeClr val="tx1"/>
                </a:solidFill>
                <a:latin typeface="Arial" charset="0"/>
                <a:cs typeface="Arial" charset="0"/>
              </a:defRPr>
            </a:lvl8pPr>
            <a:lvl9pPr marL="3886200" indent="-228600" defTabSz="990600" eaLnBrk="0" fontAlgn="base" hangingPunct="0">
              <a:spcBef>
                <a:spcPct val="0"/>
              </a:spcBef>
              <a:spcAft>
                <a:spcPct val="0"/>
              </a:spcAft>
              <a:defRPr>
                <a:solidFill>
                  <a:schemeClr val="tx1"/>
                </a:solidFill>
                <a:latin typeface="Arial" charset="0"/>
                <a:cs typeface="Arial" charset="0"/>
              </a:defRPr>
            </a:lvl9pPr>
          </a:lstStyle>
          <a:p>
            <a:endParaRPr lang="ca-ES" alt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18677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98300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101960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34585" y="214314"/>
            <a:ext cx="10390716" cy="14620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5769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8601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Contenidor de data 3"/>
          <p:cNvSpPr>
            <a:spLocks noGrp="1"/>
          </p:cNvSpPr>
          <p:nvPr>
            <p:ph type="dt" sz="half" idx="10"/>
          </p:nvPr>
        </p:nvSpPr>
        <p:spPr/>
        <p:txBody>
          <a:bodyPr/>
          <a:lstStyle>
            <a:lvl1pPr>
              <a:defRPr/>
            </a:lvl1pPr>
          </a:lstStyle>
          <a:p>
            <a:pPr>
              <a:defRPr/>
            </a:pPr>
            <a:fld id="{DCE91F54-E583-4AD7-9E5D-497CE67CA95E}" type="datetime1">
              <a:rPr lang="es-ES"/>
              <a:pPr>
                <a:defRPr/>
              </a:pPr>
              <a:t>13/09/2022</a:t>
            </a:fld>
            <a:endParaRPr lang="es-ES"/>
          </a:p>
        </p:txBody>
      </p:sp>
      <p:sp>
        <p:nvSpPr>
          <p:cNvPr id="6" name="Contenidor de peu de pàgina 4"/>
          <p:cNvSpPr>
            <a:spLocks noGrp="1"/>
          </p:cNvSpPr>
          <p:nvPr>
            <p:ph type="ftr" sz="quarter" idx="11"/>
          </p:nvPr>
        </p:nvSpPr>
        <p:spPr/>
        <p:txBody>
          <a:bodyPr/>
          <a:lstStyle>
            <a:lvl1pPr>
              <a:defRPr/>
            </a:lvl1pPr>
          </a:lstStyle>
          <a:p>
            <a:pPr>
              <a:defRPr/>
            </a:pPr>
            <a:r>
              <a:rPr lang="pt-BR"/>
              <a:t>Curs de regim juridic </a:t>
            </a:r>
            <a:endParaRPr lang="es-ES"/>
          </a:p>
        </p:txBody>
      </p:sp>
      <p:sp>
        <p:nvSpPr>
          <p:cNvPr id="7" name="Contenidor de número de diapositiva 5"/>
          <p:cNvSpPr>
            <a:spLocks noGrp="1"/>
          </p:cNvSpPr>
          <p:nvPr>
            <p:ph type="sldNum" sz="quarter" idx="12"/>
          </p:nvPr>
        </p:nvSpPr>
        <p:spPr/>
        <p:txBody>
          <a:bodyPr/>
          <a:lstStyle>
            <a:lvl1pPr>
              <a:defRPr/>
            </a:lvl1pPr>
          </a:lstStyle>
          <a:p>
            <a:pPr>
              <a:defRPr/>
            </a:pPr>
            <a:fld id="{96932503-72A3-4E2E-800E-670438206E44}" type="slidenum">
              <a:rPr lang="es-ES"/>
              <a:pPr>
                <a:defRPr/>
              </a:pPr>
              <a:t>‹Nº›</a:t>
            </a:fld>
            <a:endParaRPr lang="es-ES"/>
          </a:p>
        </p:txBody>
      </p:sp>
    </p:spTree>
    <p:extLst>
      <p:ext uri="{BB962C8B-B14F-4D97-AF65-F5344CB8AC3E}">
        <p14:creationId xmlns:p14="http://schemas.microsoft.com/office/powerpoint/2010/main" val="224175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34585" y="214314"/>
            <a:ext cx="10390716" cy="1462087"/>
          </a:xfrm>
        </p:spPr>
        <p:txBody>
          <a:bodyPr/>
          <a:lstStyle/>
          <a:p>
            <a:r>
              <a:rPr lang="es-ES"/>
              <a:t>Haga clic para modificar el estilo de título del patrón</a:t>
            </a:r>
          </a:p>
        </p:txBody>
      </p:sp>
      <p:sp>
        <p:nvSpPr>
          <p:cNvPr id="3" name="2 Marcador de tabla"/>
          <p:cNvSpPr>
            <a:spLocks noGrp="1"/>
          </p:cNvSpPr>
          <p:nvPr>
            <p:ph type="tbl" idx="1"/>
          </p:nvPr>
        </p:nvSpPr>
        <p:spPr>
          <a:xfrm>
            <a:off x="1576917" y="2017713"/>
            <a:ext cx="10363200" cy="4114800"/>
          </a:xfrm>
        </p:spPr>
        <p:txBody>
          <a:bodyPr rtlCol="0">
            <a:normAutofit/>
          </a:bodyPr>
          <a:lstStyle/>
          <a:p>
            <a:pPr lvl="0"/>
            <a:endParaRPr lang="es-ES" noProof="0"/>
          </a:p>
        </p:txBody>
      </p:sp>
      <p:sp>
        <p:nvSpPr>
          <p:cNvPr id="4" name="Contenidor de data 3"/>
          <p:cNvSpPr>
            <a:spLocks noGrp="1"/>
          </p:cNvSpPr>
          <p:nvPr>
            <p:ph type="dt" sz="half" idx="10"/>
          </p:nvPr>
        </p:nvSpPr>
        <p:spPr/>
        <p:txBody>
          <a:bodyPr/>
          <a:lstStyle>
            <a:lvl1pPr>
              <a:defRPr/>
            </a:lvl1pPr>
          </a:lstStyle>
          <a:p>
            <a:pPr>
              <a:defRPr/>
            </a:pPr>
            <a:fld id="{2D454AC4-8C4F-47D0-8F3F-D23DF99C7EB9}" type="datetime1">
              <a:rPr lang="es-ES"/>
              <a:pPr>
                <a:defRPr/>
              </a:pPr>
              <a:t>13/09/2022</a:t>
            </a:fld>
            <a:endParaRPr lang="es-ES"/>
          </a:p>
        </p:txBody>
      </p:sp>
      <p:sp>
        <p:nvSpPr>
          <p:cNvPr id="5" name="Contenidor de peu de pàgina 4"/>
          <p:cNvSpPr>
            <a:spLocks noGrp="1"/>
          </p:cNvSpPr>
          <p:nvPr>
            <p:ph type="ftr" sz="quarter" idx="11"/>
          </p:nvPr>
        </p:nvSpPr>
        <p:spPr/>
        <p:txBody>
          <a:bodyPr/>
          <a:lstStyle>
            <a:lvl1pPr>
              <a:defRPr/>
            </a:lvl1pPr>
          </a:lstStyle>
          <a:p>
            <a:pPr>
              <a:defRPr/>
            </a:pPr>
            <a:r>
              <a:rPr lang="pt-BR"/>
              <a:t>Curs de regim juridic </a:t>
            </a:r>
            <a:endParaRPr lang="es-ES"/>
          </a:p>
        </p:txBody>
      </p:sp>
      <p:sp>
        <p:nvSpPr>
          <p:cNvPr id="6" name="Contenidor de número de diapositiva 5"/>
          <p:cNvSpPr>
            <a:spLocks noGrp="1"/>
          </p:cNvSpPr>
          <p:nvPr>
            <p:ph type="sldNum" sz="quarter" idx="12"/>
          </p:nvPr>
        </p:nvSpPr>
        <p:spPr/>
        <p:txBody>
          <a:bodyPr/>
          <a:lstStyle>
            <a:lvl1pPr>
              <a:defRPr/>
            </a:lvl1pPr>
          </a:lstStyle>
          <a:p>
            <a:pPr>
              <a:defRPr/>
            </a:pPr>
            <a:fld id="{7C7011BE-9726-41B0-A361-2D373CB69953}" type="slidenum">
              <a:rPr lang="es-ES"/>
              <a:pPr>
                <a:defRPr/>
              </a:pPr>
              <a:t>‹Nº›</a:t>
            </a:fld>
            <a:endParaRPr lang="es-ES"/>
          </a:p>
        </p:txBody>
      </p:sp>
    </p:spTree>
    <p:extLst>
      <p:ext uri="{BB962C8B-B14F-4D97-AF65-F5344CB8AC3E}">
        <p14:creationId xmlns:p14="http://schemas.microsoft.com/office/powerpoint/2010/main" val="65917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Footer Placeholder 4"/>
          <p:cNvSpPr>
            <a:spLocks noGrp="1"/>
          </p:cNvSpPr>
          <p:nvPr>
            <p:ph type="ftr" sz="quarter" idx="11"/>
          </p:nvPr>
        </p:nvSpPr>
        <p:spPr/>
        <p:txBody>
          <a:bodyPr/>
          <a:lstStyle/>
          <a:p>
            <a:endParaRPr lang="ca-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531162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Footer Placeholder 4"/>
          <p:cNvSpPr>
            <a:spLocks noGrp="1"/>
          </p:cNvSpPr>
          <p:nvPr>
            <p:ph type="ftr" sz="quarter" idx="11"/>
          </p:nvPr>
        </p:nvSpPr>
        <p:spPr/>
        <p:txBody>
          <a:bodyPr/>
          <a:lstStyle/>
          <a:p>
            <a:endParaRPr lang="ca-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145662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Footer Placeholder 4"/>
          <p:cNvSpPr>
            <a:spLocks noGrp="1"/>
          </p:cNvSpPr>
          <p:nvPr>
            <p:ph type="ftr" sz="quarter" idx="11"/>
          </p:nvPr>
        </p:nvSpPr>
        <p:spPr/>
        <p:txBody>
          <a:bodyPr/>
          <a:lstStyle/>
          <a:p>
            <a:endParaRPr lang="ca-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2570127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Footer Placeholder 5"/>
          <p:cNvSpPr>
            <a:spLocks noGrp="1"/>
          </p:cNvSpPr>
          <p:nvPr>
            <p:ph type="ftr" sz="quarter" idx="11"/>
          </p:nvPr>
        </p:nvSpPr>
        <p:spPr/>
        <p:txBody>
          <a:bodyPr/>
          <a:lstStyle/>
          <a:p>
            <a:endParaRPr lang="ca-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1525785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CE6AB46-21CC-414E-968B-657969FA2D48}" type="datetimeFigureOut">
              <a:rPr lang="ca-ES" smtClean="0"/>
              <a:t>13/9/2022</a:t>
            </a:fld>
            <a:endParaRPr lang="ca-ES"/>
          </a:p>
        </p:txBody>
      </p:sp>
      <p:sp>
        <p:nvSpPr>
          <p:cNvPr id="8" name="Footer Placeholder 7"/>
          <p:cNvSpPr>
            <a:spLocks noGrp="1"/>
          </p:cNvSpPr>
          <p:nvPr>
            <p:ph type="ftr" sz="quarter" idx="11"/>
          </p:nvPr>
        </p:nvSpPr>
        <p:spPr/>
        <p:txBody>
          <a:bodyPr/>
          <a:lstStyle/>
          <a:p>
            <a:endParaRPr lang="ca-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164486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CE6AB46-21CC-414E-968B-657969FA2D48}" type="datetimeFigureOut">
              <a:rPr lang="ca-ES" smtClean="0"/>
              <a:t>13/9/2022</a:t>
            </a:fld>
            <a:endParaRPr lang="ca-ES"/>
          </a:p>
        </p:txBody>
      </p:sp>
      <p:sp>
        <p:nvSpPr>
          <p:cNvPr id="4" name="Footer Placeholder 3"/>
          <p:cNvSpPr>
            <a:spLocks noGrp="1"/>
          </p:cNvSpPr>
          <p:nvPr>
            <p:ph type="ftr" sz="quarter" idx="11"/>
          </p:nvPr>
        </p:nvSpPr>
        <p:spPr/>
        <p:txBody>
          <a:bodyPr/>
          <a:lstStyle/>
          <a:p>
            <a:endParaRPr lang="ca-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217342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985920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6AB46-21CC-414E-968B-657969FA2D48}" type="datetimeFigureOut">
              <a:rPr lang="ca-ES" smtClean="0"/>
              <a:t>13/9/2022</a:t>
            </a:fld>
            <a:endParaRPr lang="ca-ES"/>
          </a:p>
        </p:txBody>
      </p:sp>
      <p:sp>
        <p:nvSpPr>
          <p:cNvPr id="3" name="Footer Placeholder 2"/>
          <p:cNvSpPr>
            <a:spLocks noGrp="1"/>
          </p:cNvSpPr>
          <p:nvPr>
            <p:ph type="ftr" sz="quarter" idx="11"/>
          </p:nvPr>
        </p:nvSpPr>
        <p:spPr/>
        <p:txBody>
          <a:bodyPr/>
          <a:lstStyle/>
          <a:p>
            <a:endParaRPr lang="ca-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233413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Footer Placeholder 5"/>
          <p:cNvSpPr>
            <a:spLocks noGrp="1"/>
          </p:cNvSpPr>
          <p:nvPr>
            <p:ph type="ftr" sz="quarter" idx="11"/>
          </p:nvPr>
        </p:nvSpPr>
        <p:spPr/>
        <p:txBody>
          <a:bodyPr/>
          <a:lstStyle/>
          <a:p>
            <a:endParaRPr lang="ca-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883483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Footer Placeholder 5"/>
          <p:cNvSpPr>
            <a:spLocks noGrp="1"/>
          </p:cNvSpPr>
          <p:nvPr>
            <p:ph type="ftr" sz="quarter" idx="11"/>
          </p:nvPr>
        </p:nvSpPr>
        <p:spPr/>
        <p:txBody>
          <a:bodyPr/>
          <a:lstStyle/>
          <a:p>
            <a:endParaRPr lang="ca-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931003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Footer Placeholder 4"/>
          <p:cNvSpPr>
            <a:spLocks noGrp="1"/>
          </p:cNvSpPr>
          <p:nvPr>
            <p:ph type="ftr" sz="quarter" idx="11"/>
          </p:nvPr>
        </p:nvSpPr>
        <p:spPr/>
        <p:txBody>
          <a:bodyPr/>
          <a:lstStyle/>
          <a:p>
            <a:endParaRPr lang="ca-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245304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Footer Placeholder 4"/>
          <p:cNvSpPr>
            <a:spLocks noGrp="1"/>
          </p:cNvSpPr>
          <p:nvPr>
            <p:ph type="ftr" sz="quarter" idx="11"/>
          </p:nvPr>
        </p:nvSpPr>
        <p:spPr/>
        <p:txBody>
          <a:bodyPr/>
          <a:lstStyle/>
          <a:p>
            <a:endParaRPr lang="ca-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E988427-3F62-4F4A-879E-9CA1EFDB28C7}" type="slidenum">
              <a:rPr lang="ca-ES" smtClean="0"/>
              <a:t>‹Nº›</a:t>
            </a:fld>
            <a:endParaRPr lang="ca-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3392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Footer Placeholder 5"/>
          <p:cNvSpPr>
            <a:spLocks noGrp="1"/>
          </p:cNvSpPr>
          <p:nvPr>
            <p:ph type="ftr" sz="quarter" idx="11"/>
          </p:nvPr>
        </p:nvSpPr>
        <p:spPr/>
        <p:txBody>
          <a:bodyPr/>
          <a:lstStyle/>
          <a:p>
            <a:endParaRPr lang="ca-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2344174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Footer Placeholder 5"/>
          <p:cNvSpPr>
            <a:spLocks noGrp="1"/>
          </p:cNvSpPr>
          <p:nvPr>
            <p:ph type="ftr" sz="quarter" idx="11"/>
          </p:nvPr>
        </p:nvSpPr>
        <p:spPr/>
        <p:txBody>
          <a:bodyPr/>
          <a:lstStyle/>
          <a:p>
            <a:endParaRPr lang="ca-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988427-3F62-4F4A-879E-9CA1EFDB28C7}" type="slidenum">
              <a:rPr lang="ca-ES" smtClean="0"/>
              <a:t>‹Nº›</a:t>
            </a:fld>
            <a:endParaRPr lang="ca-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94550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Footer Placeholder 5"/>
          <p:cNvSpPr>
            <a:spLocks noGrp="1"/>
          </p:cNvSpPr>
          <p:nvPr>
            <p:ph type="ftr" sz="quarter" idx="11"/>
          </p:nvPr>
        </p:nvSpPr>
        <p:spPr/>
        <p:txBody>
          <a:bodyPr/>
          <a:lstStyle/>
          <a:p>
            <a:endParaRPr lang="ca-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1579617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Footer Placeholder 4"/>
          <p:cNvSpPr>
            <a:spLocks noGrp="1"/>
          </p:cNvSpPr>
          <p:nvPr>
            <p:ph type="ftr" sz="quarter" idx="11"/>
          </p:nvPr>
        </p:nvSpPr>
        <p:spPr/>
        <p:txBody>
          <a:bodyPr/>
          <a:lstStyle/>
          <a:p>
            <a:endParaRPr lang="ca-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4291254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Footer Placeholder 4"/>
          <p:cNvSpPr>
            <a:spLocks noGrp="1"/>
          </p:cNvSpPr>
          <p:nvPr>
            <p:ph type="ftr" sz="quarter" idx="11"/>
          </p:nvPr>
        </p:nvSpPr>
        <p:spPr/>
        <p:txBody>
          <a:bodyPr/>
          <a:lstStyle/>
          <a:p>
            <a:endParaRPr lang="ca-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52406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704024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534585" y="214314"/>
            <a:ext cx="10390716" cy="1462087"/>
          </a:xfrm>
        </p:spPr>
        <p:txBody>
          <a:bodyPr/>
          <a:lstStyle/>
          <a:p>
            <a:r>
              <a:rPr lang="es-ES"/>
              <a:t>Haga clic para modificar el estilo de título del patrón</a:t>
            </a:r>
          </a:p>
        </p:txBody>
      </p:sp>
      <p:sp>
        <p:nvSpPr>
          <p:cNvPr id="3" name="2 Marcador de tabla"/>
          <p:cNvSpPr>
            <a:spLocks noGrp="1"/>
          </p:cNvSpPr>
          <p:nvPr>
            <p:ph type="tbl" idx="1"/>
          </p:nvPr>
        </p:nvSpPr>
        <p:spPr>
          <a:xfrm>
            <a:off x="1576917" y="2017713"/>
            <a:ext cx="10363200" cy="4114800"/>
          </a:xfrm>
        </p:spPr>
        <p:txBody>
          <a:bodyPr rtlCol="0">
            <a:normAutofit/>
          </a:bodyPr>
          <a:lstStyle/>
          <a:p>
            <a:pPr lvl="0"/>
            <a:endParaRPr lang="es-ES" noProof="0"/>
          </a:p>
        </p:txBody>
      </p:sp>
      <p:sp>
        <p:nvSpPr>
          <p:cNvPr id="4" name="Contenidor de data 3"/>
          <p:cNvSpPr>
            <a:spLocks noGrp="1"/>
          </p:cNvSpPr>
          <p:nvPr>
            <p:ph type="dt" sz="half" idx="10"/>
          </p:nvPr>
        </p:nvSpPr>
        <p:spPr/>
        <p:txBody>
          <a:bodyPr/>
          <a:lstStyle>
            <a:lvl1pPr>
              <a:defRPr/>
            </a:lvl1pPr>
          </a:lstStyle>
          <a:p>
            <a:pPr>
              <a:defRPr/>
            </a:pPr>
            <a:fld id="{2D454AC4-8C4F-47D0-8F3F-D23DF99C7EB9}" type="datetime1">
              <a:rPr lang="es-ES"/>
              <a:pPr>
                <a:defRPr/>
              </a:pPr>
              <a:t>13/09/2022</a:t>
            </a:fld>
            <a:endParaRPr lang="es-ES"/>
          </a:p>
        </p:txBody>
      </p:sp>
      <p:sp>
        <p:nvSpPr>
          <p:cNvPr id="5" name="Contenidor de peu de pàgina 4"/>
          <p:cNvSpPr>
            <a:spLocks noGrp="1"/>
          </p:cNvSpPr>
          <p:nvPr>
            <p:ph type="ftr" sz="quarter" idx="11"/>
          </p:nvPr>
        </p:nvSpPr>
        <p:spPr/>
        <p:txBody>
          <a:bodyPr/>
          <a:lstStyle>
            <a:lvl1pPr>
              <a:defRPr/>
            </a:lvl1pPr>
          </a:lstStyle>
          <a:p>
            <a:pPr>
              <a:defRPr/>
            </a:pPr>
            <a:r>
              <a:rPr lang="pt-BR"/>
              <a:t>Curs de regim juridic </a:t>
            </a:r>
            <a:endParaRPr lang="es-ES"/>
          </a:p>
        </p:txBody>
      </p:sp>
      <p:sp>
        <p:nvSpPr>
          <p:cNvPr id="6" name="Contenidor de número de diapositiva 5"/>
          <p:cNvSpPr>
            <a:spLocks noGrp="1"/>
          </p:cNvSpPr>
          <p:nvPr>
            <p:ph type="sldNum" sz="quarter" idx="12"/>
          </p:nvPr>
        </p:nvSpPr>
        <p:spPr/>
        <p:txBody>
          <a:bodyPr/>
          <a:lstStyle>
            <a:lvl1pPr>
              <a:defRPr/>
            </a:lvl1pPr>
          </a:lstStyle>
          <a:p>
            <a:pPr>
              <a:defRPr/>
            </a:pPr>
            <a:fld id="{7C7011BE-9726-41B0-A361-2D373CB69953}" type="slidenum">
              <a:rPr lang="es-ES"/>
              <a:pPr>
                <a:defRPr/>
              </a:pPr>
              <a:t>‹Nº›</a:t>
            </a:fld>
            <a:endParaRPr lang="es-ES"/>
          </a:p>
        </p:txBody>
      </p:sp>
    </p:spTree>
    <p:extLst>
      <p:ext uri="{BB962C8B-B14F-4D97-AF65-F5344CB8AC3E}">
        <p14:creationId xmlns:p14="http://schemas.microsoft.com/office/powerpoint/2010/main" val="20182381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534585" y="214314"/>
            <a:ext cx="10390716" cy="146208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5769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860117" y="2017713"/>
            <a:ext cx="508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Contenidor de data 3"/>
          <p:cNvSpPr>
            <a:spLocks noGrp="1"/>
          </p:cNvSpPr>
          <p:nvPr>
            <p:ph type="dt" sz="half" idx="10"/>
          </p:nvPr>
        </p:nvSpPr>
        <p:spPr/>
        <p:txBody>
          <a:bodyPr/>
          <a:lstStyle>
            <a:lvl1pPr>
              <a:defRPr/>
            </a:lvl1pPr>
          </a:lstStyle>
          <a:p>
            <a:pPr>
              <a:defRPr/>
            </a:pPr>
            <a:fld id="{DCE91F54-E583-4AD7-9E5D-497CE67CA95E}" type="datetime1">
              <a:rPr lang="es-ES"/>
              <a:pPr>
                <a:defRPr/>
              </a:pPr>
              <a:t>13/09/2022</a:t>
            </a:fld>
            <a:endParaRPr lang="es-ES"/>
          </a:p>
        </p:txBody>
      </p:sp>
      <p:sp>
        <p:nvSpPr>
          <p:cNvPr id="6" name="Contenidor de peu de pàgina 4"/>
          <p:cNvSpPr>
            <a:spLocks noGrp="1"/>
          </p:cNvSpPr>
          <p:nvPr>
            <p:ph type="ftr" sz="quarter" idx="11"/>
          </p:nvPr>
        </p:nvSpPr>
        <p:spPr/>
        <p:txBody>
          <a:bodyPr/>
          <a:lstStyle>
            <a:lvl1pPr>
              <a:defRPr/>
            </a:lvl1pPr>
          </a:lstStyle>
          <a:p>
            <a:pPr>
              <a:defRPr/>
            </a:pPr>
            <a:r>
              <a:rPr lang="pt-BR"/>
              <a:t>Curs de regim juridic </a:t>
            </a:r>
            <a:endParaRPr lang="es-ES"/>
          </a:p>
        </p:txBody>
      </p:sp>
      <p:sp>
        <p:nvSpPr>
          <p:cNvPr id="7" name="Contenidor de número de diapositiva 5"/>
          <p:cNvSpPr>
            <a:spLocks noGrp="1"/>
          </p:cNvSpPr>
          <p:nvPr>
            <p:ph type="sldNum" sz="quarter" idx="12"/>
          </p:nvPr>
        </p:nvSpPr>
        <p:spPr/>
        <p:txBody>
          <a:bodyPr/>
          <a:lstStyle>
            <a:lvl1pPr>
              <a:defRPr/>
            </a:lvl1pPr>
          </a:lstStyle>
          <a:p>
            <a:pPr>
              <a:defRPr/>
            </a:pPr>
            <a:fld id="{96932503-72A3-4E2E-800E-670438206E44}" type="slidenum">
              <a:rPr lang="es-ES"/>
              <a:pPr>
                <a:defRPr/>
              </a:pPr>
              <a:t>‹Nº›</a:t>
            </a:fld>
            <a:endParaRPr lang="es-ES"/>
          </a:p>
        </p:txBody>
      </p:sp>
    </p:spTree>
    <p:extLst>
      <p:ext uri="{BB962C8B-B14F-4D97-AF65-F5344CB8AC3E}">
        <p14:creationId xmlns:p14="http://schemas.microsoft.com/office/powerpoint/2010/main" val="278119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50953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95331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2904527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19281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307730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CE6AB46-21CC-414E-968B-657969FA2D48}" type="datetimeFigureOut">
              <a:rPr lang="ca-ES" smtClean="0"/>
              <a:t>13/9/2022</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CE988427-3F62-4F4A-879E-9CA1EFDB28C7}" type="slidenum">
              <a:rPr lang="ca-ES" smtClean="0"/>
              <a:t>‹Nº›</a:t>
            </a:fld>
            <a:endParaRPr lang="ca-ES"/>
          </a:p>
        </p:txBody>
      </p:sp>
    </p:spTree>
    <p:extLst>
      <p:ext uri="{BB962C8B-B14F-4D97-AF65-F5344CB8AC3E}">
        <p14:creationId xmlns:p14="http://schemas.microsoft.com/office/powerpoint/2010/main" val="295417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6AB46-21CC-414E-968B-657969FA2D48}" type="datetimeFigureOut">
              <a:rPr lang="ca-ES" smtClean="0"/>
              <a:t>13/9/2022</a:t>
            </a:fld>
            <a:endParaRPr lang="ca-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88427-3F62-4F4A-879E-9CA1EFDB28C7}" type="slidenum">
              <a:rPr lang="ca-ES" smtClean="0"/>
              <a:t>‹Nº›</a:t>
            </a:fld>
            <a:endParaRPr lang="ca-ES"/>
          </a:p>
        </p:txBody>
      </p:sp>
    </p:spTree>
    <p:extLst>
      <p:ext uri="{BB962C8B-B14F-4D97-AF65-F5344CB8AC3E}">
        <p14:creationId xmlns:p14="http://schemas.microsoft.com/office/powerpoint/2010/main" val="1041468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CE6AB46-21CC-414E-968B-657969FA2D48}" type="datetimeFigureOut">
              <a:rPr lang="ca-ES" smtClean="0"/>
              <a:t>13/9/2022</a:t>
            </a:fld>
            <a:endParaRPr lang="ca-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a-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E988427-3F62-4F4A-879E-9CA1EFDB28C7}" type="slidenum">
              <a:rPr lang="ca-ES" smtClean="0"/>
              <a:t>‹Nº›</a:t>
            </a:fld>
            <a:endParaRPr lang="ca-ES"/>
          </a:p>
        </p:txBody>
      </p:sp>
    </p:spTree>
    <p:extLst>
      <p:ext uri="{BB962C8B-B14F-4D97-AF65-F5344CB8AC3E}">
        <p14:creationId xmlns:p14="http://schemas.microsoft.com/office/powerpoint/2010/main" val="168262413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hyperlink" Target="https://www.boe.es/buscar/act.php?id=BOE-A-1985-11672&amp;p=20210707&amp;tn=1#acientonoventaysiete"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3" Type="http://schemas.openxmlformats.org/officeDocument/2006/relationships/hyperlink" Target="http://www.juntaelectoralcentral.es/cs/jec/doctrina/acuerdos?anyosesion=2014&amp;idacuerdoinstruccion=27536&amp;idsesion=45&amp;template=Doctrina/JEC_Detalle" TargetMode="External"/><Relationship Id="rId2" Type="http://schemas.openxmlformats.org/officeDocument/2006/relationships/hyperlink" Target="https://www.boe.es/buscar/doc.php?id=BOE-A-2011-1639" TargetMode="Externa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162.xml.rels><?xml version="1.0" encoding="UTF-8" standalone="yes"?>
<Relationships xmlns="http://schemas.openxmlformats.org/package/2006/relationships"><Relationship Id="rId3" Type="http://schemas.openxmlformats.org/officeDocument/2006/relationships/hyperlink" Target="http://www.poderjudicial.es/search/openDocument/f8a16d6627a2bad9/20120807" TargetMode="External"/><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5.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5.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5.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5.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50.xml.rels><?xml version="1.0" encoding="UTF-8" standalone="yes"?>
<Relationships xmlns="http://schemas.openxmlformats.org/package/2006/relationships"><Relationship Id="rId3" Type="http://schemas.openxmlformats.org/officeDocument/2006/relationships/hyperlink" Target="https://portaljuridic.gencat.cat/eli/es-ct/d/2021/02/09/8" TargetMode="External"/><Relationship Id="rId2" Type="http://schemas.openxmlformats.org/officeDocument/2006/relationships/hyperlink" Target="https://portaljuridic.gencat.cat/eli/es-ct/l/2014/12/29/19" TargetMode="External"/><Relationship Id="rId1" Type="http://schemas.openxmlformats.org/officeDocument/2006/relationships/slideLayout" Target="../slideLayouts/slideLayout1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5.xml.rels><?xml version="1.0" encoding="UTF-8" standalone="yes"?>
<Relationships xmlns="http://schemas.openxmlformats.org/package/2006/relationships"><Relationship Id="rId8" Type="http://schemas.openxmlformats.org/officeDocument/2006/relationships/hyperlink" Target="https://municat.gencat.cat/ca/Temes/Transparencia/Items-de-transparencia/1.2.7.Resolucions-regim-incompatibilitats-alts-carrecs" TargetMode="External"/><Relationship Id="rId13" Type="http://schemas.openxmlformats.org/officeDocument/2006/relationships/hyperlink" Target="https://municat.gencat.cat/ca/Temes/Transparencia/Items-de-transparencia/2.1.5.Convocatories-sessions-ple" TargetMode="External"/><Relationship Id="rId18" Type="http://schemas.openxmlformats.org/officeDocument/2006/relationships/hyperlink" Target="https://municat.gencat.cat/ca/Temes/Transparencia/Items-de-transparencia/2.1.10.Noticies-i-opinions-sobre-actuacions-govern-i-oposicio" TargetMode="External"/><Relationship Id="rId3" Type="http://schemas.openxmlformats.org/officeDocument/2006/relationships/hyperlink" Target="https://municat.gencat.cat/ca/Temes/Transparencia/Items-de-transparencia/1.2.2.Carrecs-electes" TargetMode="External"/><Relationship Id="rId7" Type="http://schemas.openxmlformats.org/officeDocument/2006/relationships/hyperlink" Target="https://municat.gencat.cat/ca/Temes/Transparencia/Items-de-transparencia/1.2.6.Resolucions-declaracions-activitats-patrimonials-interessos" TargetMode="External"/><Relationship Id="rId12" Type="http://schemas.openxmlformats.org/officeDocument/2006/relationships/hyperlink" Target="https://municat.gencat.cat/ca/Temes/Transparencia/Items-de-transparencia/2.1.4.Tauler-edictes-i-anuncis" TargetMode="External"/><Relationship Id="rId17" Type="http://schemas.openxmlformats.org/officeDocument/2006/relationships/hyperlink" Target="https://municat.gencat.cat/ca/Temes/Transparencia/Items-de-transparencia/2.1.9.Dictamens-CJA-i-altres-organs-consultius" TargetMode="External"/><Relationship Id="rId2" Type="http://schemas.openxmlformats.org/officeDocument/2006/relationships/hyperlink" Target="https://municat.gencat.cat/ca/Temes/Transparencia/Items-de-transparencia/1.2.1.Cartipas-organitzacio-politica" TargetMode="External"/><Relationship Id="rId16" Type="http://schemas.openxmlformats.org/officeDocument/2006/relationships/hyperlink" Target="https://municat.gencat.cat/ca/Temes/Transparencia/Items-de-transparencia/2.1.8.Resolucions-administratives-i-judicials-rellevants" TargetMode="External"/><Relationship Id="rId1" Type="http://schemas.openxmlformats.org/officeDocument/2006/relationships/slideLayout" Target="../slideLayouts/slideLayout15.xml"/><Relationship Id="rId6" Type="http://schemas.openxmlformats.org/officeDocument/2006/relationships/hyperlink" Target="https://municat.gencat.cat/ca/Temes/Transparencia/Items-de-transparencia/1.2.5.Alts-carrecs-i-carrecs-eventuals" TargetMode="External"/><Relationship Id="rId11" Type="http://schemas.openxmlformats.org/officeDocument/2006/relationships/hyperlink" Target="https://municat.gencat.cat/ca/Temes/Transparencia/Items-de-transparencia/2.1.3.Resolucions-i-decrets" TargetMode="External"/><Relationship Id="rId5" Type="http://schemas.openxmlformats.org/officeDocument/2006/relationships/hyperlink" Target="https://municat.gencat.cat/ca/Temes/Transparencia/Items-de-transparencia/1.2.4.Organs-govern-funcions" TargetMode="External"/><Relationship Id="rId15" Type="http://schemas.openxmlformats.org/officeDocument/2006/relationships/hyperlink" Target="https://municat.gencat.cat/ca/Temes/Transparencia/Items-de-transparencia/2.1.7.Actes-revisio-via-administrativa" TargetMode="External"/><Relationship Id="rId10" Type="http://schemas.openxmlformats.org/officeDocument/2006/relationships/hyperlink" Target="https://municat.gencat.cat/ca/Temes/Transparencia/Items-de-transparencia/2.1.2.Acords-junta-govern" TargetMode="External"/><Relationship Id="rId19" Type="http://schemas.openxmlformats.org/officeDocument/2006/relationships/hyperlink" Target="https://municat.gencat.cat/ca/Temes/Transparencia/Items-de-transparencia/2.1.11.Opinions-i-propostes-dels-grups-politics-municipals" TargetMode="External"/><Relationship Id="rId4" Type="http://schemas.openxmlformats.org/officeDocument/2006/relationships/hyperlink" Target="https://municat.gencat.cat/ca/Temes/Transparencia/Items-de-transparencia/1.2.3.Grups-politics-municipals" TargetMode="External"/><Relationship Id="rId9" Type="http://schemas.openxmlformats.org/officeDocument/2006/relationships/hyperlink" Target="https://municat.gencat.cat/ca/Temes/Transparencia/Items-de-transparencia/2.1.1.Actes-ple" TargetMode="External"/><Relationship Id="rId14" Type="http://schemas.openxmlformats.org/officeDocument/2006/relationships/hyperlink" Target="https://municat.gencat.cat/ca/Temes/Transparencia/Items-de-transparencia/2.1.6.Actes-administratius-incidencia-domini-public" TargetMode="Externa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portaljuridic.gencat.cat/ca/pjur_ocults/pjur_resultats_fitxa/?action=fitxa&amp;mode=single&amp;documentId=680124&amp;language=ca_ES"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https://portaljuridic.gencat.cat/eli/es-ct/d/2021/02/09/8"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rtaljuridic.gencat.cat/ca/pjur_ocults/pjur_resultats_fitxa/?action=fitxa&amp;mode=single&amp;documentId=680124&amp;language=ca_ES"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https://portaljuridic.gencat.cat/eli/es-ct/d/2021/02/09/8"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s://portaljuridic.gencat.cat/eli/es-ct/d/2021/02/09/8" TargetMode="External"/><Relationship Id="rId2" Type="http://schemas.openxmlformats.org/officeDocument/2006/relationships/hyperlink" Target="http://portaljuridic.gencat.cat/ca/pjur_ocults/pjur_resultats_fitxa/?action=fitxa&amp;mode=single&amp;documentId=680124&amp;language=ca_ES"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55640" y="2564904"/>
            <a:ext cx="6408712" cy="2232248"/>
          </a:xfrm>
          <a:solidFill>
            <a:srgbClr val="00B050"/>
          </a:solidFill>
        </p:spPr>
        <p:txBody>
          <a:bodyPr>
            <a:noAutofit/>
          </a:bodyPr>
          <a:lstStyle/>
          <a:p>
            <a:r>
              <a:rPr lang="ca-ES" sz="6600" b="1" dirty="0" smtClean="0">
                <a:solidFill>
                  <a:schemeClr val="bg1"/>
                </a:solidFill>
              </a:rPr>
              <a:t>RÈGIM JURÍDIC</a:t>
            </a:r>
            <a:endParaRPr lang="ca-ES" sz="6600" b="1" dirty="0">
              <a:solidFill>
                <a:schemeClr val="bg1"/>
              </a:solidFill>
            </a:endParaRPr>
          </a:p>
          <a:p>
            <a:r>
              <a:rPr lang="ca-ES" sz="2400" b="1" i="1" dirty="0" smtClean="0">
                <a:solidFill>
                  <a:schemeClr val="bg1"/>
                </a:solidFill>
              </a:rPr>
              <a:t>14, de setembre, 2022</a:t>
            </a:r>
            <a:endParaRPr lang="ca-ES" sz="2400" b="1" i="1" dirty="0">
              <a:solidFill>
                <a:schemeClr val="bg1"/>
              </a:solidFill>
            </a:endParaRPr>
          </a:p>
        </p:txBody>
      </p:sp>
      <p:sp>
        <p:nvSpPr>
          <p:cNvPr id="2" name="Rectángulo 1"/>
          <p:cNvSpPr/>
          <p:nvPr/>
        </p:nvSpPr>
        <p:spPr>
          <a:xfrm>
            <a:off x="6888088" y="5877272"/>
            <a:ext cx="5142745" cy="749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i="1" dirty="0" smtClean="0"/>
              <a:t>TERESA COLOMER CUGAT</a:t>
            </a:r>
          </a:p>
          <a:p>
            <a:pPr algn="ctr"/>
            <a:r>
              <a:rPr lang="ca-ES" b="1" i="1" dirty="0" smtClean="0"/>
              <a:t>SAM DIPUTACIÓ LLEIDA</a:t>
            </a:r>
            <a:endParaRPr lang="es-ES" b="1" i="1" dirty="0"/>
          </a:p>
        </p:txBody>
      </p:sp>
      <p:sp>
        <p:nvSpPr>
          <p:cNvPr id="4" name="Rectángulo 3"/>
          <p:cNvSpPr/>
          <p:nvPr/>
        </p:nvSpPr>
        <p:spPr>
          <a:xfrm>
            <a:off x="4351836" y="4389530"/>
            <a:ext cx="3416320" cy="369332"/>
          </a:xfrm>
          <a:prstGeom prst="rect">
            <a:avLst/>
          </a:prstGeom>
        </p:spPr>
        <p:txBody>
          <a:bodyPr wrap="none">
            <a:spAutoFit/>
          </a:bodyPr>
          <a:lstStyle/>
          <a:p>
            <a:r>
              <a:rPr lang="ca-ES" i="1" dirty="0" smtClean="0">
                <a:solidFill>
                  <a:srgbClr val="333333"/>
                </a:solidFill>
                <a:latin typeface="wf_segoe-ui_normal"/>
              </a:rPr>
              <a:t>Formació secretaria-intervenció</a:t>
            </a:r>
            <a:endParaRPr lang="ca-ES" i="1" dirty="0"/>
          </a:p>
        </p:txBody>
      </p:sp>
    </p:spTree>
    <p:extLst>
      <p:ext uri="{BB962C8B-B14F-4D97-AF65-F5344CB8AC3E}">
        <p14:creationId xmlns:p14="http://schemas.microsoft.com/office/powerpoint/2010/main" val="211563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ol 1"/>
          <p:cNvSpPr>
            <a:spLocks noGrp="1"/>
          </p:cNvSpPr>
          <p:nvPr>
            <p:ph type="title"/>
          </p:nvPr>
        </p:nvSpPr>
        <p:spPr>
          <a:xfrm>
            <a:off x="191344" y="0"/>
            <a:ext cx="12000656" cy="645027"/>
          </a:xfrm>
        </p:spPr>
        <p:txBody>
          <a:bodyPr>
            <a:normAutofit/>
          </a:bodyPr>
          <a:lstStyle/>
          <a:p>
            <a:pPr algn="ctr"/>
            <a:r>
              <a:rPr lang="ca-ES" altLang="ca-ES" sz="3200" b="1" dirty="0">
                <a:solidFill>
                  <a:srgbClr val="002060"/>
                </a:solidFill>
                <a:latin typeface="Calibri" panose="020F0502020204030204" pitchFamily="34" charset="0"/>
                <a:cs typeface="Calibri" panose="020F0502020204030204" pitchFamily="34" charset="0"/>
              </a:rPr>
              <a:t>AVOCAR, ENCÀRREC DE GESTIÓ I SUPLÈNCIA</a:t>
            </a:r>
            <a:endParaRPr lang="es-ES" altLang="ca-ES" sz="3200" b="1" dirty="0">
              <a:solidFill>
                <a:srgbClr val="002060"/>
              </a:solidFill>
              <a:latin typeface="Calibri" panose="020F0502020204030204" pitchFamily="34" charset="0"/>
              <a:cs typeface="Calibri" panose="020F0502020204030204" pitchFamily="34" charset="0"/>
            </a:endParaRPr>
          </a:p>
        </p:txBody>
      </p:sp>
      <p:sp>
        <p:nvSpPr>
          <p:cNvPr id="45059" name="Contenidor de contingut 2"/>
          <p:cNvSpPr>
            <a:spLocks noGrp="1"/>
          </p:cNvSpPr>
          <p:nvPr>
            <p:ph idx="1"/>
          </p:nvPr>
        </p:nvSpPr>
        <p:spPr>
          <a:xfrm>
            <a:off x="914400" y="827931"/>
            <a:ext cx="10741713" cy="1250252"/>
          </a:xfrm>
          <a:solidFill>
            <a:schemeClr val="bg1"/>
          </a:solidFill>
        </p:spPr>
        <p:txBody>
          <a:bodyPr>
            <a:normAutofit fontScale="92500" lnSpcReduction="10000"/>
          </a:bodyPr>
          <a:lstStyle/>
          <a:p>
            <a:pPr algn="just"/>
            <a:endParaRPr lang="ca-ES" altLang="ca-ES" sz="1600" b="1" dirty="0" smtClean="0">
              <a:latin typeface="Calibri" panose="020F0502020204030204" pitchFamily="34" charset="0"/>
              <a:cs typeface="Calibri" panose="020F0502020204030204" pitchFamily="34" charset="0"/>
            </a:endParaRPr>
          </a:p>
          <a:p>
            <a:pPr algn="just"/>
            <a:r>
              <a:rPr lang="ca-ES" altLang="ca-ES" sz="1600" b="1" dirty="0" smtClean="0">
                <a:latin typeface="Calibri" panose="020F0502020204030204" pitchFamily="34" charset="0"/>
                <a:cs typeface="Calibri" panose="020F0502020204030204" pitchFamily="34" charset="0"/>
              </a:rPr>
              <a:t>L’AVOCACIÓ</a:t>
            </a:r>
            <a:r>
              <a:rPr lang="ca-ES" altLang="ca-ES" sz="1600" dirty="0" smtClean="0">
                <a:latin typeface="Calibri" panose="020F0502020204030204" pitchFamily="34" charset="0"/>
                <a:cs typeface="Calibri" panose="020F0502020204030204" pitchFamily="34" charset="0"/>
              </a:rPr>
              <a:t> és l’assumpció per part de </a:t>
            </a:r>
            <a:r>
              <a:rPr lang="ca-ES" altLang="ca-ES" sz="1600" b="1" u="sng" dirty="0" smtClean="0">
                <a:solidFill>
                  <a:srgbClr val="C00000"/>
                </a:solidFill>
                <a:latin typeface="Calibri" panose="020F0502020204030204" pitchFamily="34" charset="0"/>
                <a:cs typeface="Calibri" panose="020F0502020204030204" pitchFamily="34" charset="0"/>
              </a:rPr>
              <a:t>l’òrgan superior </a:t>
            </a:r>
            <a:r>
              <a:rPr lang="ca-ES" altLang="ca-ES" sz="1600" dirty="0" smtClean="0">
                <a:latin typeface="Calibri" panose="020F0502020204030204" pitchFamily="34" charset="0"/>
                <a:cs typeface="Calibri" panose="020F0502020204030204" pitchFamily="34" charset="0"/>
              </a:rPr>
              <a:t>del </a:t>
            </a:r>
            <a:r>
              <a:rPr lang="ca-ES" altLang="ca-ES" sz="1600" b="1" dirty="0" smtClean="0">
                <a:latin typeface="Calibri" panose="020F0502020204030204" pitchFamily="34" charset="0"/>
                <a:cs typeface="Calibri" panose="020F0502020204030204" pitchFamily="34" charset="0"/>
              </a:rPr>
              <a:t>coneixement d’un assumpte</a:t>
            </a:r>
            <a:r>
              <a:rPr lang="ca-ES" altLang="ca-ES" sz="1600" dirty="0" smtClean="0">
                <a:latin typeface="Calibri" panose="020F0502020204030204" pitchFamily="34" charset="0"/>
                <a:cs typeface="Calibri" panose="020F0502020204030204" pitchFamily="34" charset="0"/>
              </a:rPr>
              <a:t>, la resolució </a:t>
            </a:r>
            <a:r>
              <a:rPr lang="ca-ES" altLang="ca-ES" sz="1600" u="sng" dirty="0" smtClean="0">
                <a:latin typeface="Calibri" panose="020F0502020204030204" pitchFamily="34" charset="0"/>
                <a:cs typeface="Calibri" panose="020F0502020204030204" pitchFamily="34" charset="0"/>
              </a:rPr>
              <a:t>del qual correspon ordinàriament o per </a:t>
            </a:r>
            <a:r>
              <a:rPr lang="ca-ES" altLang="ca-ES" sz="1600" dirty="0" smtClean="0">
                <a:latin typeface="Calibri" panose="020F0502020204030204" pitchFamily="34" charset="0"/>
                <a:cs typeface="Calibri" panose="020F0502020204030204" pitchFamily="34" charset="0"/>
              </a:rPr>
              <a:t>delegació als òrgans administratius dependents, </a:t>
            </a:r>
            <a:r>
              <a:rPr lang="ca-ES" altLang="ca-ES" sz="1600" u="sng" dirty="0" smtClean="0">
                <a:latin typeface="Calibri" panose="020F0502020204030204" pitchFamily="34" charset="0"/>
                <a:cs typeface="Calibri" panose="020F0502020204030204" pitchFamily="34" charset="0"/>
              </a:rPr>
              <a:t>si circumstàncies d’índole </a:t>
            </a:r>
            <a:r>
              <a:rPr lang="ca-ES" altLang="ca-ES" sz="1600" dirty="0" smtClean="0">
                <a:latin typeface="Calibri" panose="020F0502020204030204" pitchFamily="34" charset="0"/>
                <a:cs typeface="Calibri" panose="020F0502020204030204" pitchFamily="34" charset="0"/>
              </a:rPr>
              <a:t>tècnica, econòmica, social, jurídica o territorial ho fan convenient, mitjançant </a:t>
            </a:r>
            <a:r>
              <a:rPr lang="ca-ES" altLang="ca-ES" sz="1600" u="sng" dirty="0" smtClean="0">
                <a:latin typeface="Calibri" panose="020F0502020204030204" pitchFamily="34" charset="0"/>
                <a:cs typeface="Calibri" panose="020F0502020204030204" pitchFamily="34" charset="0"/>
              </a:rPr>
              <a:t>una resolució motivada </a:t>
            </a:r>
            <a:r>
              <a:rPr lang="ca-ES" altLang="ca-ES" sz="1600" dirty="0" smtClean="0">
                <a:latin typeface="Calibri" panose="020F0502020204030204" pitchFamily="34" charset="0"/>
                <a:cs typeface="Calibri" panose="020F0502020204030204" pitchFamily="34" charset="0"/>
              </a:rPr>
              <a:t>que ha de ser notificada a les persones interessades en el procediment administratiu (art 10 Llei 40/2015)</a:t>
            </a:r>
          </a:p>
          <a:p>
            <a:pPr algn="just"/>
            <a:endParaRPr lang="ca-ES" altLang="ca-ES" sz="1600" dirty="0" smtClean="0">
              <a:latin typeface="Calibri" panose="020F0502020204030204" pitchFamily="34" charset="0"/>
              <a:cs typeface="Calibri" panose="020F0502020204030204" pitchFamily="34" charset="0"/>
            </a:endParaRPr>
          </a:p>
          <a:p>
            <a:endParaRPr lang="ca-ES" sz="1600" dirty="0" smtClean="0">
              <a:latin typeface="Calibri" panose="020F0502020204030204" pitchFamily="34" charset="0"/>
              <a:cs typeface="Calibri" panose="020F0502020204030204" pitchFamily="34" charset="0"/>
            </a:endParaRPr>
          </a:p>
          <a:p>
            <a:endParaRPr lang="ca-ES" sz="1600" dirty="0" smtClean="0">
              <a:latin typeface="Calibri" panose="020F0502020204030204" pitchFamily="34" charset="0"/>
              <a:cs typeface="Calibri" panose="020F0502020204030204" pitchFamily="34" charset="0"/>
            </a:endParaRPr>
          </a:p>
          <a:p>
            <a:pPr algn="just"/>
            <a:endParaRPr lang="ca-ES" altLang="ca-ES" sz="1600" dirty="0" smtClean="0">
              <a:latin typeface="Calibri" panose="020F0502020204030204" pitchFamily="34" charset="0"/>
              <a:cs typeface="Calibri" panose="020F0502020204030204" pitchFamily="34" charset="0"/>
            </a:endParaRPr>
          </a:p>
          <a:p>
            <a:pPr algn="just"/>
            <a:endParaRPr lang="ca-ES" altLang="ca-ES" sz="1600" dirty="0">
              <a:latin typeface="Calibri" panose="020F0502020204030204" pitchFamily="34" charset="0"/>
              <a:cs typeface="Calibri" panose="020F0502020204030204" pitchFamily="34" charset="0"/>
            </a:endParaRPr>
          </a:p>
        </p:txBody>
      </p:sp>
      <p:sp>
        <p:nvSpPr>
          <p:cNvPr id="4" name="Contenidor de peu de pàgina 3"/>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3" name="Rectángulo 2"/>
          <p:cNvSpPr/>
          <p:nvPr/>
        </p:nvSpPr>
        <p:spPr>
          <a:xfrm>
            <a:off x="926921" y="2132856"/>
            <a:ext cx="10729192" cy="45719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v"/>
            </a:pPr>
            <a:r>
              <a:rPr lang="ca-ES" sz="1600" b="1" dirty="0" smtClean="0">
                <a:solidFill>
                  <a:schemeClr val="tx1"/>
                </a:solidFill>
                <a:latin typeface="Calibri" panose="020F0502020204030204" pitchFamily="34" charset="0"/>
                <a:cs typeface="Calibri" panose="020F0502020204030204" pitchFamily="34" charset="0"/>
              </a:rPr>
              <a:t>REVOCACIÓ</a:t>
            </a:r>
            <a:r>
              <a:rPr lang="ca-ES" sz="1600" dirty="0" smtClean="0">
                <a:solidFill>
                  <a:schemeClr val="tx1"/>
                </a:solidFill>
                <a:latin typeface="Calibri" panose="020F0502020204030204" pitchFamily="34" charset="0"/>
                <a:cs typeface="Calibri" panose="020F0502020204030204" pitchFamily="34" charset="0"/>
              </a:rPr>
              <a:t>, que comporta </a:t>
            </a:r>
            <a:r>
              <a:rPr lang="ca-ES" sz="1600" u="sng" dirty="0" smtClean="0">
                <a:solidFill>
                  <a:schemeClr val="tx1"/>
                </a:solidFill>
                <a:latin typeface="Calibri" panose="020F0502020204030204" pitchFamily="34" charset="0"/>
                <a:cs typeface="Calibri" panose="020F0502020204030204" pitchFamily="34" charset="0"/>
              </a:rPr>
              <a:t>recuperar</a:t>
            </a:r>
            <a:r>
              <a:rPr lang="ca-ES" sz="1600" dirty="0" smtClean="0">
                <a:solidFill>
                  <a:schemeClr val="tx1"/>
                </a:solidFill>
                <a:latin typeface="Calibri" panose="020F0502020204030204" pitchFamily="34" charset="0"/>
                <a:cs typeface="Calibri" panose="020F0502020204030204" pitchFamily="34" charset="0"/>
              </a:rPr>
              <a:t> competències delegades.  Aquesta  pot ser total o parcial (delegació d'obres i activitats, revocació de tan sols activitats, per exemple).</a:t>
            </a:r>
          </a:p>
          <a:p>
            <a:pPr marL="285750" indent="-285750">
              <a:buFont typeface="Wingdings" panose="05000000000000000000" pitchFamily="2" charset="2"/>
              <a:buChar char="v"/>
            </a:pPr>
            <a:r>
              <a:rPr lang="ca-ES" sz="1600" b="1" dirty="0" smtClean="0">
                <a:solidFill>
                  <a:schemeClr val="tx1"/>
                </a:solidFill>
                <a:latin typeface="Calibri" panose="020F0502020204030204" pitchFamily="34" charset="0"/>
                <a:cs typeface="Calibri" panose="020F0502020204030204" pitchFamily="34" charset="0"/>
              </a:rPr>
              <a:t>AVOCACIÓ</a:t>
            </a:r>
            <a:r>
              <a:rPr lang="ca-ES" sz="1600" dirty="0" smtClean="0">
                <a:solidFill>
                  <a:schemeClr val="tx1"/>
                </a:solidFill>
                <a:latin typeface="Calibri" panose="020F0502020204030204" pitchFamily="34" charset="0"/>
                <a:cs typeface="Calibri" panose="020F0502020204030204" pitchFamily="34" charset="0"/>
              </a:rPr>
              <a:t>, que comporta el </a:t>
            </a:r>
            <a:r>
              <a:rPr lang="ca-ES" sz="1600" u="sng" dirty="0" smtClean="0">
                <a:solidFill>
                  <a:schemeClr val="tx1"/>
                </a:solidFill>
                <a:latin typeface="Calibri" panose="020F0502020204030204" pitchFamily="34" charset="0"/>
                <a:cs typeface="Calibri" panose="020F0502020204030204" pitchFamily="34" charset="0"/>
              </a:rPr>
              <a:t>coneixement d'un concret assumpte</a:t>
            </a:r>
            <a:r>
              <a:rPr lang="ca-ES" sz="1600" dirty="0" smtClean="0">
                <a:solidFill>
                  <a:schemeClr val="tx1"/>
                </a:solidFill>
                <a:latin typeface="Calibri" panose="020F0502020204030204" pitchFamily="34" charset="0"/>
                <a:cs typeface="Calibri" panose="020F0502020204030204" pitchFamily="34" charset="0"/>
              </a:rPr>
              <a:t> si bé es manté la delegació conferida.</a:t>
            </a:r>
          </a:p>
          <a:p>
            <a:r>
              <a:rPr lang="ca-ES" sz="1600" dirty="0" smtClean="0">
                <a:solidFill>
                  <a:schemeClr val="tx1"/>
                </a:solidFill>
                <a:latin typeface="Calibri" panose="020F0502020204030204" pitchFamily="34" charset="0"/>
                <a:cs typeface="Calibri" panose="020F0502020204030204" pitchFamily="34" charset="0"/>
              </a:rPr>
              <a:t> </a:t>
            </a:r>
          </a:p>
          <a:p>
            <a:r>
              <a:rPr lang="ca-ES" sz="1600" dirty="0" smtClean="0">
                <a:solidFill>
                  <a:schemeClr val="tx1"/>
                </a:solidFill>
                <a:latin typeface="Calibri" panose="020F0502020204030204" pitchFamily="34" charset="0"/>
                <a:cs typeface="Calibri" panose="020F0502020204030204" pitchFamily="34" charset="0"/>
              </a:rPr>
              <a:t>La norma obliga a formalitats diferents:</a:t>
            </a:r>
          </a:p>
          <a:p>
            <a:pPr marL="285750" indent="-285750">
              <a:buFont typeface="Wingdings" panose="05000000000000000000" pitchFamily="2" charset="2"/>
              <a:buChar char="v"/>
            </a:pPr>
            <a:r>
              <a:rPr lang="ca-ES" sz="1600" b="1" dirty="0" smtClean="0">
                <a:solidFill>
                  <a:schemeClr val="tx1"/>
                </a:solidFill>
                <a:latin typeface="Calibri" panose="020F0502020204030204" pitchFamily="34" charset="0"/>
                <a:cs typeface="Calibri" panose="020F0502020204030204" pitchFamily="34" charset="0"/>
              </a:rPr>
              <a:t>REVOCACIÓ</a:t>
            </a:r>
            <a:r>
              <a:rPr lang="ca-ES" sz="1600" dirty="0" smtClean="0">
                <a:solidFill>
                  <a:schemeClr val="tx1"/>
                </a:solidFill>
                <a:latin typeface="Calibri" panose="020F0502020204030204" pitchFamily="34" charset="0"/>
                <a:cs typeface="Calibri" panose="020F0502020204030204" pitchFamily="34" charset="0"/>
              </a:rPr>
              <a:t>, comporta  la mateixa  formalismes que per delegar (resolució, </a:t>
            </a:r>
            <a:r>
              <a:rPr lang="ca-ES" sz="1600" u="sng" dirty="0" smtClean="0">
                <a:solidFill>
                  <a:schemeClr val="tx1"/>
                </a:solidFill>
                <a:latin typeface="Calibri" panose="020F0502020204030204" pitchFamily="34" charset="0"/>
                <a:cs typeface="Calibri" panose="020F0502020204030204" pitchFamily="34" charset="0"/>
              </a:rPr>
              <a:t>publicació</a:t>
            </a:r>
            <a:r>
              <a:rPr lang="ca-ES" sz="1600" dirty="0" smtClean="0">
                <a:solidFill>
                  <a:schemeClr val="tx1"/>
                </a:solidFill>
                <a:latin typeface="Calibri" panose="020F0502020204030204" pitchFamily="34" charset="0"/>
                <a:cs typeface="Calibri" panose="020F0502020204030204" pitchFamily="34" charset="0"/>
              </a:rPr>
              <a:t> per a general coneixement i donar  compte al ple). Aquestes formalitats permeten conèixer a cada moment l'òrgan que exerceix la competència en qüestió, sigui per atribució legal, sigui per delegació; i conèixer la vigència d'aquesta o la seva eventual revocació.</a:t>
            </a:r>
          </a:p>
          <a:p>
            <a:pPr marL="285750" indent="-285750">
              <a:buFont typeface="Wingdings" panose="05000000000000000000" pitchFamily="2" charset="2"/>
              <a:buChar char="v"/>
            </a:pPr>
            <a:r>
              <a:rPr lang="ca-ES" sz="1600" b="1" dirty="0" smtClean="0">
                <a:solidFill>
                  <a:schemeClr val="tx1"/>
                </a:solidFill>
                <a:latin typeface="Calibri" panose="020F0502020204030204" pitchFamily="34" charset="0"/>
                <a:cs typeface="Calibri" panose="020F0502020204030204" pitchFamily="34" charset="0"/>
              </a:rPr>
              <a:t>AVOCACIÓ</a:t>
            </a:r>
            <a:r>
              <a:rPr lang="ca-ES" sz="1600" dirty="0" smtClean="0">
                <a:solidFill>
                  <a:schemeClr val="tx1"/>
                </a:solidFill>
                <a:latin typeface="Calibri" panose="020F0502020204030204" pitchFamily="34" charset="0"/>
                <a:cs typeface="Calibri" panose="020F0502020204030204" pitchFamily="34" charset="0"/>
              </a:rPr>
              <a:t>, que no comporta més formalitats que la de comunicació als </a:t>
            </a:r>
            <a:r>
              <a:rPr lang="ca-ES" sz="1600" u="sng" dirty="0" smtClean="0">
                <a:solidFill>
                  <a:schemeClr val="tx1"/>
                </a:solidFill>
                <a:latin typeface="Calibri" panose="020F0502020204030204" pitchFamily="34" charset="0"/>
                <a:cs typeface="Calibri" panose="020F0502020204030204" pitchFamily="34" charset="0"/>
              </a:rPr>
              <a:t>interessats</a:t>
            </a:r>
            <a:r>
              <a:rPr lang="ca-ES" sz="1600" dirty="0" smtClean="0">
                <a:solidFill>
                  <a:schemeClr val="tx1"/>
                </a:solidFill>
                <a:latin typeface="Calibri" panose="020F0502020204030204" pitchFamily="34" charset="0"/>
                <a:cs typeface="Calibri" panose="020F0502020204030204" pitchFamily="34" charset="0"/>
              </a:rPr>
              <a:t> en l'expedient.</a:t>
            </a:r>
          </a:p>
          <a:p>
            <a:endParaRPr lang="ca-ES" sz="1600" dirty="0" smtClean="0">
              <a:solidFill>
                <a:schemeClr val="tx1"/>
              </a:solidFill>
              <a:latin typeface="Calibri" panose="020F0502020204030204" pitchFamily="34" charset="0"/>
              <a:cs typeface="Calibri" panose="020F0502020204030204" pitchFamily="34" charset="0"/>
            </a:endParaRPr>
          </a:p>
          <a:p>
            <a:r>
              <a:rPr lang="ca-ES" sz="1600" dirty="0" smtClean="0">
                <a:solidFill>
                  <a:schemeClr val="tx1"/>
                </a:solidFill>
                <a:latin typeface="Calibri" panose="020F0502020204030204" pitchFamily="34" charset="0"/>
                <a:cs typeface="Calibri" panose="020F0502020204030204" pitchFamily="34" charset="0"/>
              </a:rPr>
              <a:t>Els requisits perquè operin l'una i l'altra són també diferents:</a:t>
            </a:r>
          </a:p>
          <a:p>
            <a:pPr marL="285750" indent="-285750">
              <a:buFont typeface="Wingdings" panose="05000000000000000000" pitchFamily="2" charset="2"/>
              <a:buChar char="v"/>
            </a:pPr>
            <a:r>
              <a:rPr lang="ca-ES" sz="1600" dirty="0" smtClean="0">
                <a:solidFill>
                  <a:schemeClr val="tx1"/>
                </a:solidFill>
                <a:latin typeface="Calibri" panose="020F0502020204030204" pitchFamily="34" charset="0"/>
                <a:cs typeface="Calibri" panose="020F0502020204030204" pitchFamily="34" charset="0"/>
              </a:rPr>
              <a:t>LA </a:t>
            </a:r>
            <a:r>
              <a:rPr lang="ca-ES" sz="1600" b="1" dirty="0" smtClean="0">
                <a:solidFill>
                  <a:schemeClr val="tx1"/>
                </a:solidFill>
                <a:latin typeface="Calibri" panose="020F0502020204030204" pitchFamily="34" charset="0"/>
                <a:cs typeface="Calibri" panose="020F0502020204030204" pitchFamily="34" charset="0"/>
              </a:rPr>
              <a:t>REVOCACIÓ</a:t>
            </a:r>
            <a:r>
              <a:rPr lang="ca-ES" sz="1600" dirty="0" smtClean="0">
                <a:solidFill>
                  <a:schemeClr val="tx1"/>
                </a:solidFill>
                <a:latin typeface="Calibri" panose="020F0502020204030204" pitchFamily="34" charset="0"/>
                <a:cs typeface="Calibri" panose="020F0502020204030204" pitchFamily="34" charset="0"/>
              </a:rPr>
              <a:t>, </a:t>
            </a:r>
            <a:r>
              <a:rPr lang="ca-ES" sz="1600" u="sng" dirty="0" smtClean="0">
                <a:solidFill>
                  <a:schemeClr val="tx1"/>
                </a:solidFill>
                <a:latin typeface="Calibri" panose="020F0502020204030204" pitchFamily="34" charset="0"/>
                <a:cs typeface="Calibri" panose="020F0502020204030204" pitchFamily="34" charset="0"/>
              </a:rPr>
              <a:t>no requereix motivació</a:t>
            </a:r>
            <a:r>
              <a:rPr lang="ca-ES" sz="1600" dirty="0" smtClean="0">
                <a:solidFill>
                  <a:schemeClr val="tx1"/>
                </a:solidFill>
                <a:latin typeface="Calibri" panose="020F0502020204030204" pitchFamily="34" charset="0"/>
                <a:cs typeface="Calibri" panose="020F0502020204030204" pitchFamily="34" charset="0"/>
              </a:rPr>
              <a:t> atès que la delegació, segons la doctrina i d'acord amb la configuració legal, és una tècnica basada en una relació de confiança i la seva recuperació no requereix justificació. En aquest sentit pensi's que les resolucions administratives que s'adoptin per delegació es consideraran dictades per l'òrgan delegant. (art. 9.4 LRJSP i 115.3.c ROF).</a:t>
            </a:r>
          </a:p>
          <a:p>
            <a:pPr marL="285750" indent="-285750">
              <a:buFont typeface="Wingdings" panose="05000000000000000000" pitchFamily="2" charset="2"/>
              <a:buChar char="v"/>
            </a:pPr>
            <a:r>
              <a:rPr lang="ca-ES" sz="1600" b="1" dirty="0" smtClean="0">
                <a:solidFill>
                  <a:schemeClr val="tx1"/>
                </a:solidFill>
                <a:latin typeface="Calibri" panose="020F0502020204030204" pitchFamily="34" charset="0"/>
                <a:cs typeface="Calibri" panose="020F0502020204030204" pitchFamily="34" charset="0"/>
              </a:rPr>
              <a:t>L'AVOCACIÓ</a:t>
            </a:r>
            <a:r>
              <a:rPr lang="ca-ES" sz="1600" dirty="0" smtClean="0">
                <a:solidFill>
                  <a:schemeClr val="tx1"/>
                </a:solidFill>
                <a:latin typeface="Calibri" panose="020F0502020204030204" pitchFamily="34" charset="0"/>
                <a:cs typeface="Calibri" panose="020F0502020204030204" pitchFamily="34" charset="0"/>
              </a:rPr>
              <a:t> opera quan </a:t>
            </a:r>
            <a:r>
              <a:rPr lang="ca-ES" sz="1600" u="sng" dirty="0" smtClean="0">
                <a:solidFill>
                  <a:schemeClr val="tx1"/>
                </a:solidFill>
                <a:latin typeface="Calibri" panose="020F0502020204030204" pitchFamily="34" charset="0"/>
                <a:cs typeface="Calibri" panose="020F0502020204030204" pitchFamily="34" charset="0"/>
              </a:rPr>
              <a:t>circumstàncies d'índole tècnica, econòmica, social, jurídica o territorial</a:t>
            </a:r>
            <a:r>
              <a:rPr lang="ca-ES" sz="1600" dirty="0" smtClean="0">
                <a:solidFill>
                  <a:schemeClr val="tx1"/>
                </a:solidFill>
                <a:latin typeface="Calibri" panose="020F0502020204030204" pitchFamily="34" charset="0"/>
                <a:cs typeface="Calibri" panose="020F0502020204030204" pitchFamily="34" charset="0"/>
              </a:rPr>
              <a:t> ho facin convenient; per tant encara que es tracti d'un supòsit ampli i genèric, ha de concórrer, i ha de justificar-se sobre la base d'aquestes raons  l'excepció dispensada en el concret expedient en qüestió.</a:t>
            </a:r>
          </a:p>
          <a:p>
            <a:r>
              <a:rPr lang="ca-ES" sz="1600" dirty="0" smtClean="0">
                <a:solidFill>
                  <a:schemeClr val="tx1"/>
                </a:solidFill>
                <a:latin typeface="Calibri" panose="020F0502020204030204" pitchFamily="34" charset="0"/>
                <a:cs typeface="Calibri" panose="020F0502020204030204" pitchFamily="34" charset="0"/>
              </a:rPr>
              <a:t> </a:t>
            </a:r>
            <a:endParaRPr lang="ca-E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843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Grp="1" noChangeArrowheads="1"/>
          </p:cNvSpPr>
          <p:nvPr>
            <p:ph idx="1"/>
          </p:nvPr>
        </p:nvSpPr>
        <p:spPr>
          <a:xfrm>
            <a:off x="2166939" y="2000251"/>
            <a:ext cx="9041629" cy="4308475"/>
          </a:xfrm>
          <a:solidFill>
            <a:schemeClr val="bg1"/>
          </a:solidFill>
          <a:ln w="38100">
            <a:solidFill>
              <a:schemeClr val="tx1"/>
            </a:solidFill>
            <a:miter lim="800000"/>
            <a:headEnd/>
            <a:tailEnd/>
          </a:ln>
        </p:spPr>
        <p:txBody>
          <a:bodyPr>
            <a:normAutofit/>
          </a:bodyPr>
          <a:lstStyle/>
          <a:p>
            <a:pPr eaLnBrk="1" hangingPunct="1">
              <a:lnSpc>
                <a:spcPct val="110000"/>
              </a:lnSpc>
            </a:pPr>
            <a:endParaRPr lang="ca-ES" altLang="ca-ES" sz="1700">
              <a:latin typeface="Calibri" panose="020F0502020204030204" pitchFamily="34" charset="0"/>
              <a:cs typeface="Calibri" panose="020F0502020204030204" pitchFamily="34" charset="0"/>
            </a:endParaRPr>
          </a:p>
          <a:p>
            <a:pPr eaLnBrk="1" hangingPunct="1">
              <a:lnSpc>
                <a:spcPct val="110000"/>
              </a:lnSpc>
            </a:pPr>
            <a:r>
              <a:rPr lang="ca-ES" altLang="ca-ES" sz="1700">
                <a:latin typeface="Calibri" panose="020F0502020204030204" pitchFamily="34" charset="0"/>
                <a:cs typeface="Calibri" panose="020F0502020204030204" pitchFamily="34" charset="0"/>
              </a:rPr>
              <a:t>1. A l'alcaldia (art.114.2 ROF)</a:t>
            </a:r>
          </a:p>
          <a:p>
            <a:pPr eaLnBrk="1" hangingPunct="1">
              <a:lnSpc>
                <a:spcPct val="110000"/>
              </a:lnSpc>
            </a:pPr>
            <a:r>
              <a:rPr lang="ca-ES" altLang="ca-ES" sz="1700">
                <a:latin typeface="Calibri" panose="020F0502020204030204" pitchFamily="34" charset="0"/>
                <a:cs typeface="Calibri" panose="020F0502020204030204" pitchFamily="34" charset="0"/>
              </a:rPr>
              <a:t>2. A la junta de govern local (art.114.2 ROF)</a:t>
            </a:r>
          </a:p>
          <a:p>
            <a:pPr eaLnBrk="1" hangingPunct="1">
              <a:lnSpc>
                <a:spcPct val="110000"/>
              </a:lnSpc>
              <a:buFont typeface="Wingdings" pitchFamily="2" charset="2"/>
              <a:buNone/>
            </a:pPr>
            <a:endParaRPr lang="ca-ES" altLang="ca-ES" sz="1700" b="1">
              <a:latin typeface="Calibri" panose="020F0502020204030204" pitchFamily="34" charset="0"/>
              <a:cs typeface="Calibri" panose="020F0502020204030204" pitchFamily="34" charset="0"/>
            </a:endParaRPr>
          </a:p>
          <a:p>
            <a:pPr eaLnBrk="1" hangingPunct="1">
              <a:lnSpc>
                <a:spcPct val="110000"/>
              </a:lnSpc>
            </a:pPr>
            <a:endParaRPr lang="ca-ES" altLang="ca-ES" sz="1700">
              <a:latin typeface="Calibri" panose="020F0502020204030204" pitchFamily="34" charset="0"/>
              <a:cs typeface="Calibri" panose="020F0502020204030204" pitchFamily="34" charset="0"/>
            </a:endParaRPr>
          </a:p>
          <a:p>
            <a:pPr eaLnBrk="1" hangingPunct="1">
              <a:lnSpc>
                <a:spcPct val="110000"/>
              </a:lnSpc>
            </a:pPr>
            <a:r>
              <a:rPr lang="ca-ES" altLang="ca-ES" sz="1700">
                <a:latin typeface="Calibri" panose="020F0502020204030204" pitchFamily="34" charset="0"/>
                <a:cs typeface="Calibri" panose="020F0502020204030204" pitchFamily="34" charset="0"/>
              </a:rPr>
              <a:t>1. A la junta de govern local, com a òrgan col·legiat (art.23.2 b LBRL i 43.2 ROF).</a:t>
            </a:r>
          </a:p>
          <a:p>
            <a:pPr eaLnBrk="1" hangingPunct="1">
              <a:lnSpc>
                <a:spcPct val="110000"/>
              </a:lnSpc>
            </a:pPr>
            <a:r>
              <a:rPr lang="ca-ES" altLang="ca-ES" sz="1700">
                <a:latin typeface="Calibri" panose="020F0502020204030204" pitchFamily="34" charset="0"/>
                <a:cs typeface="Calibri" panose="020F0502020204030204" pitchFamily="34" charset="0"/>
              </a:rPr>
              <a:t>2. Als membres de la junta de govern local (art.23.4 LBRL i 43.3 ROF).</a:t>
            </a:r>
          </a:p>
          <a:p>
            <a:pPr eaLnBrk="1" hangingPunct="1">
              <a:lnSpc>
                <a:spcPct val="110000"/>
              </a:lnSpc>
            </a:pPr>
            <a:r>
              <a:rPr lang="ca-ES" altLang="ca-ES" sz="1700">
                <a:latin typeface="Calibri" panose="020F0502020204030204" pitchFamily="34" charset="0"/>
                <a:cs typeface="Calibri" panose="020F0502020204030204" pitchFamily="34" charset="0"/>
              </a:rPr>
              <a:t>3. Als tinents d'alcalde si no existeix junta de govern local (art.23.4 LBRL i 43.3 ROF).</a:t>
            </a:r>
          </a:p>
          <a:p>
            <a:pPr eaLnBrk="1" hangingPunct="1">
              <a:lnSpc>
                <a:spcPct val="110000"/>
              </a:lnSpc>
            </a:pPr>
            <a:r>
              <a:rPr lang="ca-ES" altLang="ca-ES" sz="1700">
                <a:latin typeface="Calibri" panose="020F0502020204030204" pitchFamily="34" charset="0"/>
                <a:cs typeface="Calibri" panose="020F0502020204030204" pitchFamily="34" charset="0"/>
              </a:rPr>
              <a:t>4. A la resta de regidors (art.23.4 LBRL i 43.3 ROF).</a:t>
            </a:r>
          </a:p>
        </p:txBody>
      </p:sp>
      <p:sp>
        <p:nvSpPr>
          <p:cNvPr id="215047" name="6 Marcador de pie de página"/>
          <p:cNvSpPr>
            <a:spLocks noGrp="1"/>
          </p:cNvSpPr>
          <p:nvPr>
            <p:ph type="ftr" sz="quarter" idx="11"/>
          </p:nvPr>
        </p:nvSpPr>
        <p:spPr/>
        <p:txBody>
          <a:bodyPr/>
          <a:lstStyle/>
          <a:p>
            <a:pPr>
              <a:defRPr/>
            </a:pPr>
            <a:r>
              <a:rPr lang="pt-BR"/>
              <a:t>Curs de regim juridic </a:t>
            </a:r>
            <a:endParaRPr lang="es-ES"/>
          </a:p>
        </p:txBody>
      </p:sp>
      <p:sp>
        <p:nvSpPr>
          <p:cNvPr id="215046" name="5 Marcador de número de diapositiva"/>
          <p:cNvSpPr>
            <a:spLocks noGrp="1"/>
          </p:cNvSpPr>
          <p:nvPr>
            <p:ph type="sldNum" sz="quarter" idx="12"/>
          </p:nvPr>
        </p:nvSpPr>
        <p:spPr/>
        <p:txBody>
          <a:bodyPr/>
          <a:lstStyle/>
          <a:p>
            <a:pPr>
              <a:defRPr/>
            </a:pPr>
            <a:fld id="{ACDA27A1-5E38-44E3-9F9D-708B6CD2DABE}" type="slidenum">
              <a:rPr lang="es-ES"/>
              <a:pPr>
                <a:defRPr/>
              </a:pPr>
              <a:t>100</a:t>
            </a:fld>
            <a:endParaRPr lang="es-ES"/>
          </a:p>
        </p:txBody>
      </p:sp>
      <p:sp>
        <p:nvSpPr>
          <p:cNvPr id="417796" name="Text Box 4"/>
          <p:cNvSpPr txBox="1">
            <a:spLocks noChangeArrowheads="1"/>
          </p:cNvSpPr>
          <p:nvPr/>
        </p:nvSpPr>
        <p:spPr bwMode="auto">
          <a:xfrm>
            <a:off x="1774826" y="1916114"/>
            <a:ext cx="1439863" cy="396875"/>
          </a:xfrm>
          <a:prstGeom prst="rect">
            <a:avLst/>
          </a:prstGeom>
          <a:solidFill>
            <a:srgbClr val="3AE91D"/>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2000">
                <a:latin typeface="Arial" charset="0"/>
              </a:rPr>
              <a:t>a</a:t>
            </a:r>
            <a:r>
              <a:rPr lang="ca-ES" altLang="ca-ES" sz="2000" b="1">
                <a:latin typeface="Arial" charset="0"/>
              </a:rPr>
              <a:t>) Del ple:</a:t>
            </a:r>
          </a:p>
        </p:txBody>
      </p:sp>
      <p:sp>
        <p:nvSpPr>
          <p:cNvPr id="417797" name="Text Box 5"/>
          <p:cNvSpPr txBox="1">
            <a:spLocks noChangeArrowheads="1"/>
          </p:cNvSpPr>
          <p:nvPr/>
        </p:nvSpPr>
        <p:spPr bwMode="auto">
          <a:xfrm>
            <a:off x="1809751" y="3571876"/>
            <a:ext cx="2087563" cy="396875"/>
          </a:xfrm>
          <a:prstGeom prst="rect">
            <a:avLst/>
          </a:prstGeom>
          <a:solidFill>
            <a:srgbClr val="3AE91D"/>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2000" b="1">
                <a:latin typeface="Arial" charset="0"/>
              </a:rPr>
              <a:t>b) De l'alcaldia:</a:t>
            </a:r>
          </a:p>
        </p:txBody>
      </p:sp>
      <p:sp>
        <p:nvSpPr>
          <p:cNvPr id="195591" name="Text Box 6"/>
          <p:cNvSpPr txBox="1">
            <a:spLocks noChangeArrowheads="1"/>
          </p:cNvSpPr>
          <p:nvPr/>
        </p:nvSpPr>
        <p:spPr bwMode="auto">
          <a:xfrm>
            <a:off x="1881188" y="571500"/>
            <a:ext cx="8786812" cy="584200"/>
          </a:xfrm>
          <a:prstGeom prst="rect">
            <a:avLst/>
          </a:prstGeom>
          <a:noFill/>
          <a:ln w="9525">
            <a:noFill/>
            <a:miter lim="800000"/>
            <a:headEnd/>
            <a:tailEnd/>
          </a:ln>
        </p:spPr>
        <p:txBody>
          <a:bodyPr>
            <a:spAutoFit/>
          </a:bodyPr>
          <a:lstStyle/>
          <a:p>
            <a:pPr algn="ctr">
              <a:spcBef>
                <a:spcPct val="50000"/>
              </a:spcBef>
              <a:defRPr/>
            </a:pPr>
            <a:r>
              <a:rPr lang="ca-ES" sz="3200" b="1" dirty="0">
                <a:solidFill>
                  <a:srgbClr val="0070C0"/>
                </a:solidFill>
                <a:latin typeface="Agency FB" panose="020B0503020202020204" pitchFamily="34" charset="0"/>
              </a:rPr>
              <a:t>LES DELEGACIONS POSSIBLES SÓN:</a:t>
            </a:r>
          </a:p>
        </p:txBody>
      </p:sp>
    </p:spTree>
    <p:extLst>
      <p:ext uri="{BB962C8B-B14F-4D97-AF65-F5344CB8AC3E}">
        <p14:creationId xmlns:p14="http://schemas.microsoft.com/office/powerpoint/2010/main" val="296070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17796"/>
                                        </p:tgtEl>
                                        <p:attrNameLst>
                                          <p:attrName>style.visibility</p:attrName>
                                        </p:attrNameLst>
                                      </p:cBhvr>
                                      <p:to>
                                        <p:strVal val="visible"/>
                                      </p:to>
                                    </p:set>
                                    <p:animEffect transition="in" filter="fade">
                                      <p:cBhvr>
                                        <p:cTn id="7" dur="770" decel="100000"/>
                                        <p:tgtEl>
                                          <p:spTgt spid="417796"/>
                                        </p:tgtEl>
                                      </p:cBhvr>
                                    </p:animEffect>
                                    <p:animScale>
                                      <p:cBhvr>
                                        <p:cTn id="8" dur="770" decel="100000"/>
                                        <p:tgtEl>
                                          <p:spTgt spid="417796"/>
                                        </p:tgtEl>
                                      </p:cBhvr>
                                      <p:from x="10000" y="10000"/>
                                      <p:to x="200000" y="450000"/>
                                    </p:animScale>
                                    <p:animScale>
                                      <p:cBhvr>
                                        <p:cTn id="9" dur="1230" accel="100000" fill="hold">
                                          <p:stCondLst>
                                            <p:cond delay="770"/>
                                          </p:stCondLst>
                                        </p:cTn>
                                        <p:tgtEl>
                                          <p:spTgt spid="417796"/>
                                        </p:tgtEl>
                                      </p:cBhvr>
                                      <p:from x="200000" y="450000"/>
                                      <p:to x="100000" y="100000"/>
                                    </p:animScale>
                                    <p:set>
                                      <p:cBhvr>
                                        <p:cTn id="10" dur="770" fill="hold"/>
                                        <p:tgtEl>
                                          <p:spTgt spid="417796"/>
                                        </p:tgtEl>
                                        <p:attrNameLst>
                                          <p:attrName>ppt_x</p:attrName>
                                        </p:attrNameLst>
                                      </p:cBhvr>
                                      <p:to>
                                        <p:strVal val="(0.5)"/>
                                      </p:to>
                                    </p:set>
                                    <p:anim from="(0.5)" to="(#ppt_x)" calcmode="lin" valueType="num">
                                      <p:cBhvr>
                                        <p:cTn id="11" dur="1230" accel="100000" fill="hold">
                                          <p:stCondLst>
                                            <p:cond delay="770"/>
                                          </p:stCondLst>
                                        </p:cTn>
                                        <p:tgtEl>
                                          <p:spTgt spid="417796"/>
                                        </p:tgtEl>
                                        <p:attrNameLst>
                                          <p:attrName>ppt_x</p:attrName>
                                        </p:attrNameLst>
                                      </p:cBhvr>
                                    </p:anim>
                                    <p:set>
                                      <p:cBhvr>
                                        <p:cTn id="12" dur="770" fill="hold"/>
                                        <p:tgtEl>
                                          <p:spTgt spid="417796"/>
                                        </p:tgtEl>
                                        <p:attrNameLst>
                                          <p:attrName>ppt_y</p:attrName>
                                        </p:attrNameLst>
                                      </p:cBhvr>
                                      <p:to>
                                        <p:strVal val="(#ppt_y+0.4)"/>
                                      </p:to>
                                    </p:set>
                                    <p:anim from="(#ppt_y+0.4)" to="(#ppt_y)" calcmode="lin" valueType="num">
                                      <p:cBhvr>
                                        <p:cTn id="13" dur="1230" accel="100000" fill="hold">
                                          <p:stCondLst>
                                            <p:cond delay="770"/>
                                          </p:stCondLst>
                                        </p:cTn>
                                        <p:tgtEl>
                                          <p:spTgt spid="417796"/>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417797"/>
                                        </p:tgtEl>
                                        <p:attrNameLst>
                                          <p:attrName>style.visibility</p:attrName>
                                        </p:attrNameLst>
                                      </p:cBhvr>
                                      <p:to>
                                        <p:strVal val="visible"/>
                                      </p:to>
                                    </p:set>
                                    <p:animEffect transition="in" filter="fade">
                                      <p:cBhvr>
                                        <p:cTn id="17" dur="770" decel="100000"/>
                                        <p:tgtEl>
                                          <p:spTgt spid="417797"/>
                                        </p:tgtEl>
                                      </p:cBhvr>
                                    </p:animEffect>
                                    <p:animScale>
                                      <p:cBhvr>
                                        <p:cTn id="18" dur="770" decel="100000"/>
                                        <p:tgtEl>
                                          <p:spTgt spid="417797"/>
                                        </p:tgtEl>
                                      </p:cBhvr>
                                      <p:from x="10000" y="10000"/>
                                      <p:to x="200000" y="450000"/>
                                    </p:animScale>
                                    <p:animScale>
                                      <p:cBhvr>
                                        <p:cTn id="19" dur="1230" accel="100000" fill="hold">
                                          <p:stCondLst>
                                            <p:cond delay="770"/>
                                          </p:stCondLst>
                                        </p:cTn>
                                        <p:tgtEl>
                                          <p:spTgt spid="417797"/>
                                        </p:tgtEl>
                                      </p:cBhvr>
                                      <p:from x="200000" y="450000"/>
                                      <p:to x="100000" y="100000"/>
                                    </p:animScale>
                                    <p:set>
                                      <p:cBhvr>
                                        <p:cTn id="20" dur="770" fill="hold"/>
                                        <p:tgtEl>
                                          <p:spTgt spid="417797"/>
                                        </p:tgtEl>
                                        <p:attrNameLst>
                                          <p:attrName>ppt_x</p:attrName>
                                        </p:attrNameLst>
                                      </p:cBhvr>
                                      <p:to>
                                        <p:strVal val="(0.5)"/>
                                      </p:to>
                                    </p:set>
                                    <p:anim from="(0.5)" to="(#ppt_x)" calcmode="lin" valueType="num">
                                      <p:cBhvr>
                                        <p:cTn id="21" dur="1230" accel="100000" fill="hold">
                                          <p:stCondLst>
                                            <p:cond delay="770"/>
                                          </p:stCondLst>
                                        </p:cTn>
                                        <p:tgtEl>
                                          <p:spTgt spid="417797"/>
                                        </p:tgtEl>
                                        <p:attrNameLst>
                                          <p:attrName>ppt_x</p:attrName>
                                        </p:attrNameLst>
                                      </p:cBhvr>
                                    </p:anim>
                                    <p:set>
                                      <p:cBhvr>
                                        <p:cTn id="22" dur="770" fill="hold"/>
                                        <p:tgtEl>
                                          <p:spTgt spid="417797"/>
                                        </p:tgtEl>
                                        <p:attrNameLst>
                                          <p:attrName>ppt_y</p:attrName>
                                        </p:attrNameLst>
                                      </p:cBhvr>
                                      <p:to>
                                        <p:strVal val="(#ppt_y+0.4)"/>
                                      </p:to>
                                    </p:set>
                                    <p:anim from="(#ppt_y+0.4)" to="(#ppt_y)" calcmode="lin" valueType="num">
                                      <p:cBhvr>
                                        <p:cTn id="23" dur="1230" accel="100000" fill="hold">
                                          <p:stCondLst>
                                            <p:cond delay="770"/>
                                          </p:stCondLst>
                                        </p:cTn>
                                        <p:tgtEl>
                                          <p:spTgt spid="41779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6" grpId="0" animBg="1"/>
      <p:bldP spid="41779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idx="1"/>
          </p:nvPr>
        </p:nvSpPr>
        <p:spPr>
          <a:xfrm>
            <a:off x="1814512" y="802636"/>
            <a:ext cx="8673976" cy="4066524"/>
          </a:xfrm>
          <a:solidFill>
            <a:schemeClr val="bg1">
              <a:lumMod val="95000"/>
            </a:schemeClr>
          </a:solidFill>
          <a:effectLst>
            <a:prstShdw prst="shdw13" dist="53882" dir="13500000">
              <a:schemeClr val="bg2">
                <a:alpha val="50000"/>
              </a:schemeClr>
            </a:prstShdw>
          </a:effectLst>
        </p:spPr>
        <p:txBody>
          <a:bodyPr/>
          <a:lstStyle/>
          <a:p>
            <a:pPr algn="just" eaLnBrk="1" hangingPunct="1">
              <a:buFont typeface="Wingdings" pitchFamily="2" charset="2"/>
              <a:buNone/>
            </a:pPr>
            <a:r>
              <a:rPr lang="ca-ES" altLang="ca-ES" sz="2000" dirty="0">
                <a:latin typeface="Calibri" panose="020F0502020204030204" pitchFamily="34" charset="0"/>
                <a:cs typeface="Calibri" panose="020F0502020204030204" pitchFamily="34" charset="0"/>
              </a:rPr>
              <a:t/>
            </a:r>
            <a:br>
              <a:rPr lang="ca-ES" altLang="ca-ES" sz="2000" dirty="0">
                <a:latin typeface="Calibri" panose="020F0502020204030204" pitchFamily="34" charset="0"/>
                <a:cs typeface="Calibri" panose="020F0502020204030204" pitchFamily="34" charset="0"/>
              </a:rPr>
            </a:br>
            <a:r>
              <a:rPr lang="ca-ES" altLang="ca-ES" sz="2000" dirty="0">
                <a:latin typeface="Calibri" panose="020F0502020204030204" pitchFamily="34" charset="0"/>
                <a:cs typeface="Calibri" panose="020F0502020204030204" pitchFamily="34" charset="0"/>
              </a:rPr>
              <a:t/>
            </a:r>
            <a:br>
              <a:rPr lang="ca-ES" altLang="ca-ES" sz="2000" dirty="0">
                <a:latin typeface="Calibri" panose="020F0502020204030204" pitchFamily="34" charset="0"/>
                <a:cs typeface="Calibri" panose="020F0502020204030204" pitchFamily="34" charset="0"/>
              </a:rPr>
            </a:br>
            <a:endParaRPr lang="es-ES" altLang="ca-ES" sz="2000" dirty="0">
              <a:latin typeface="Calibri" panose="020F0502020204030204" pitchFamily="34" charset="0"/>
              <a:cs typeface="Calibri" panose="020F0502020204030204" pitchFamily="34" charset="0"/>
            </a:endParaRPr>
          </a:p>
          <a:p>
            <a:pPr algn="just" eaLnBrk="1" hangingPunct="1">
              <a:buFont typeface="Wingdings" pitchFamily="2" charset="2"/>
              <a:buNone/>
            </a:pPr>
            <a:r>
              <a:rPr lang="es-ES" altLang="ca-ES" sz="2000" dirty="0">
                <a:latin typeface="Calibri" panose="020F0502020204030204" pitchFamily="34" charset="0"/>
                <a:cs typeface="Calibri" panose="020F0502020204030204" pitchFamily="34" charset="0"/>
              </a:rPr>
              <a:t>	</a:t>
            </a:r>
          </a:p>
          <a:p>
            <a:pPr algn="just" eaLnBrk="1" hangingPunct="1">
              <a:lnSpc>
                <a:spcPct val="150000"/>
              </a:lnSpc>
              <a:buFont typeface="Wingdings" pitchFamily="2" charset="2"/>
              <a:buNone/>
            </a:pPr>
            <a:r>
              <a:rPr lang="es-ES" altLang="ca-ES" sz="2000" b="1" dirty="0">
                <a:solidFill>
                  <a:srgbClr val="0000FF"/>
                </a:solidFill>
                <a:latin typeface="Calibri" panose="020F0502020204030204" pitchFamily="34" charset="0"/>
                <a:cs typeface="Calibri" panose="020F0502020204030204" pitchFamily="34" charset="0"/>
              </a:rPr>
              <a:t>	</a:t>
            </a:r>
            <a:r>
              <a:rPr lang="ca-ES" altLang="ca-ES" sz="1700" b="1" dirty="0">
                <a:solidFill>
                  <a:srgbClr val="0000FF"/>
                </a:solidFill>
                <a:latin typeface="Calibri" panose="020F0502020204030204" pitchFamily="34" charset="0"/>
                <a:cs typeface="Calibri" panose="020F0502020204030204" pitchFamily="34" charset="0"/>
              </a:rPr>
              <a:t>La Junta de Portaveus</a:t>
            </a:r>
            <a:r>
              <a:rPr lang="ca-ES" altLang="ca-ES" sz="1700" dirty="0">
                <a:latin typeface="Calibri" panose="020F0502020204030204" pitchFamily="34" charset="0"/>
                <a:cs typeface="Calibri" panose="020F0502020204030204" pitchFamily="34" charset="0"/>
              </a:rPr>
              <a:t> </a:t>
            </a:r>
            <a:r>
              <a:rPr lang="ca-ES" altLang="ca-ES" sz="1700" b="1" u="sng" dirty="0">
                <a:solidFill>
                  <a:schemeClr val="tx2"/>
                </a:solidFill>
                <a:latin typeface="Calibri" panose="020F0502020204030204" pitchFamily="34" charset="0"/>
                <a:cs typeface="Calibri" panose="020F0502020204030204" pitchFamily="34" charset="0"/>
              </a:rPr>
              <a:t>no apareix configurada</a:t>
            </a:r>
            <a:r>
              <a:rPr lang="ca-ES" altLang="ca-ES" sz="1700" dirty="0">
                <a:latin typeface="Calibri" panose="020F0502020204030204" pitchFamily="34" charset="0"/>
                <a:cs typeface="Calibri" panose="020F0502020204030204" pitchFamily="34" charset="0"/>
              </a:rPr>
              <a:t> ni com a òrgan necessari ni com a òrgan complementari en la normativa estatal. Llevat que la normativa autonòmica assenyali alguna cosa al respecte, </a:t>
            </a:r>
            <a:r>
              <a:rPr lang="ca-ES" altLang="ca-ES" sz="1700" b="1" u="sng" dirty="0">
                <a:latin typeface="Calibri" panose="020F0502020204030204" pitchFamily="34" charset="0"/>
                <a:cs typeface="Calibri" panose="020F0502020204030204" pitchFamily="34" charset="0"/>
              </a:rPr>
              <a:t>és el reglament orgànic de cada Corporació</a:t>
            </a:r>
            <a:r>
              <a:rPr lang="ca-ES" altLang="ca-ES" sz="1700" dirty="0">
                <a:latin typeface="Calibri" panose="020F0502020204030204" pitchFamily="34" charset="0"/>
                <a:cs typeface="Calibri" panose="020F0502020204030204" pitchFamily="34" charset="0"/>
              </a:rPr>
              <a:t> qui regula el seu funcionament. Per tant, si el Reglament Orgànic preveu que ha d'existir convocatòria de la Presidència per reunir la Junta de Portaveus, a aquesta norma s'ha d'estar. </a:t>
            </a:r>
          </a:p>
        </p:txBody>
      </p:sp>
      <p:sp>
        <p:nvSpPr>
          <p:cNvPr id="220165" name="4 Marcador de pie de página"/>
          <p:cNvSpPr>
            <a:spLocks noGrp="1"/>
          </p:cNvSpPr>
          <p:nvPr>
            <p:ph type="ftr" sz="quarter" idx="11"/>
          </p:nvPr>
        </p:nvSpPr>
        <p:spPr/>
        <p:txBody>
          <a:bodyPr/>
          <a:lstStyle/>
          <a:p>
            <a:pPr>
              <a:defRPr/>
            </a:pPr>
            <a:r>
              <a:rPr lang="pt-BR"/>
              <a:t>Curs de regim juridic </a:t>
            </a:r>
            <a:endParaRPr lang="es-ES"/>
          </a:p>
        </p:txBody>
      </p:sp>
      <p:sp>
        <p:nvSpPr>
          <p:cNvPr id="220164" name="3 Marcador de número de diapositiva"/>
          <p:cNvSpPr>
            <a:spLocks noGrp="1"/>
          </p:cNvSpPr>
          <p:nvPr>
            <p:ph type="sldNum" sz="quarter" idx="12"/>
          </p:nvPr>
        </p:nvSpPr>
        <p:spPr/>
        <p:txBody>
          <a:bodyPr/>
          <a:lstStyle/>
          <a:p>
            <a:pPr>
              <a:defRPr/>
            </a:pPr>
            <a:fld id="{2615D427-B194-4C1C-9411-0797C043F06D}" type="slidenum">
              <a:rPr lang="es-ES"/>
              <a:pPr>
                <a:defRPr/>
              </a:pPr>
              <a:t>101</a:t>
            </a:fld>
            <a:endParaRPr lang="es-ES"/>
          </a:p>
        </p:txBody>
      </p:sp>
      <p:sp>
        <p:nvSpPr>
          <p:cNvPr id="436228" name="Text Box 4"/>
          <p:cNvSpPr txBox="1">
            <a:spLocks noChangeArrowheads="1"/>
          </p:cNvSpPr>
          <p:nvPr/>
        </p:nvSpPr>
        <p:spPr bwMode="auto">
          <a:xfrm>
            <a:off x="2495550" y="714375"/>
            <a:ext cx="7100888" cy="707886"/>
          </a:xfrm>
          <a:prstGeom prst="rect">
            <a:avLst/>
          </a:prstGeom>
          <a:solidFill>
            <a:srgbClr val="00B050"/>
          </a:solidFill>
          <a:ln w="57150">
            <a:solidFill>
              <a:schemeClr val="tx2"/>
            </a:solidFill>
            <a:miter lim="800000"/>
            <a:headEnd/>
            <a:tailEnd/>
          </a:ln>
          <a:effectLst/>
        </p:spPr>
        <p:txBody>
          <a:bodyPr>
            <a:spAutoFit/>
          </a:bodyPr>
          <a:lstStyle/>
          <a:p>
            <a:pPr algn="ctr">
              <a:spcBef>
                <a:spcPct val="50000"/>
              </a:spcBef>
              <a:defRPr/>
            </a:pPr>
            <a:r>
              <a:rPr lang="ca-ES" sz="40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LA JUNTA DE PORTAVEUS</a:t>
            </a:r>
          </a:p>
        </p:txBody>
      </p:sp>
    </p:spTree>
    <p:extLst>
      <p:ext uri="{BB962C8B-B14F-4D97-AF65-F5344CB8AC3E}">
        <p14:creationId xmlns:p14="http://schemas.microsoft.com/office/powerpoint/2010/main" val="42604847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1"/>
          </p:nvPr>
        </p:nvSpPr>
        <p:spPr>
          <a:xfrm>
            <a:off x="3359696" y="2276872"/>
            <a:ext cx="6465887" cy="2173288"/>
          </a:xfrm>
          <a:noFill/>
        </p:spPr>
        <p:txBody>
          <a:bodyPr rtlCol="0">
            <a:normAutofit/>
          </a:bodyPr>
          <a:lstStyle/>
          <a:p>
            <a:pPr marL="274320" indent="-274320" algn="ctr">
              <a:buClr>
                <a:schemeClr val="accent3"/>
              </a:buClr>
              <a:buNone/>
              <a:defRPr/>
            </a:pPr>
            <a:endParaRPr lang="ca-ES" sz="4000" b="1" dirty="0">
              <a:solidFill>
                <a:srgbClr val="0070C0"/>
              </a:solidFill>
              <a:latin typeface="Calibri" panose="020F0502020204030204" pitchFamily="34" charset="0"/>
              <a:cs typeface="Calibri" panose="020F0502020204030204" pitchFamily="34" charset="0"/>
            </a:endParaRPr>
          </a:p>
          <a:p>
            <a:pPr marL="274320" indent="-274320" algn="ctr">
              <a:buClr>
                <a:schemeClr val="accent3"/>
              </a:buClr>
              <a:buNone/>
              <a:defRPr/>
            </a:pPr>
            <a:r>
              <a:rPr lang="ca-ES" sz="4000" b="1" dirty="0">
                <a:solidFill>
                  <a:srgbClr val="0070C0"/>
                </a:solidFill>
                <a:latin typeface="Calibri" panose="020F0502020204030204" pitchFamily="34" charset="0"/>
                <a:cs typeface="Calibri" panose="020F0502020204030204" pitchFamily="34" charset="0"/>
              </a:rPr>
              <a:t>L’ALCALDE/-ESSA.</a:t>
            </a:r>
          </a:p>
          <a:p>
            <a:pPr marL="274320" indent="-274320">
              <a:buClr>
                <a:schemeClr val="accent3"/>
              </a:buClr>
              <a:buNone/>
              <a:defRPr/>
            </a:pPr>
            <a:endParaRPr lang="ca-ES" sz="4000" b="1" dirty="0">
              <a:solidFill>
                <a:srgbClr val="0070C0"/>
              </a:solidFill>
              <a:latin typeface="Calibri" panose="020F0502020204030204" pitchFamily="34" charset="0"/>
              <a:cs typeface="Calibri" panose="020F0502020204030204" pitchFamily="34" charset="0"/>
            </a:endParaRPr>
          </a:p>
        </p:txBody>
      </p:sp>
      <p:sp>
        <p:nvSpPr>
          <p:cNvPr id="144388" name="3 Marcador de pie de página"/>
          <p:cNvSpPr>
            <a:spLocks noGrp="1"/>
          </p:cNvSpPr>
          <p:nvPr>
            <p:ph type="ftr" sz="quarter" idx="11"/>
          </p:nvPr>
        </p:nvSpPr>
        <p:spPr/>
        <p:txBody>
          <a:bodyPr/>
          <a:lstStyle/>
          <a:p>
            <a:pPr>
              <a:defRPr/>
            </a:pPr>
            <a:r>
              <a:rPr lang="pt-BR"/>
              <a:t>Curs de regim juridic </a:t>
            </a:r>
            <a:endParaRPr lang="es-ES"/>
          </a:p>
        </p:txBody>
      </p:sp>
      <p:sp>
        <p:nvSpPr>
          <p:cNvPr id="144387" name="2 Marcador de número de diapositiva"/>
          <p:cNvSpPr>
            <a:spLocks noGrp="1"/>
          </p:cNvSpPr>
          <p:nvPr>
            <p:ph type="sldNum" sz="quarter" idx="12"/>
          </p:nvPr>
        </p:nvSpPr>
        <p:spPr/>
        <p:txBody>
          <a:bodyPr/>
          <a:lstStyle/>
          <a:p>
            <a:pPr>
              <a:defRPr/>
            </a:pPr>
            <a:fld id="{3E2640CE-2C31-4A73-A2CC-AF3DE8CA2D76}" type="slidenum">
              <a:rPr lang="es-ES"/>
              <a:pPr>
                <a:defRPr/>
              </a:pPr>
              <a:t>102</a:t>
            </a:fld>
            <a:endParaRPr lang="es-ES"/>
          </a:p>
        </p:txBody>
      </p:sp>
    </p:spTree>
    <p:extLst>
      <p:ext uri="{BB962C8B-B14F-4D97-AF65-F5344CB8AC3E}">
        <p14:creationId xmlns:p14="http://schemas.microsoft.com/office/powerpoint/2010/main" val="37399762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166938" y="0"/>
            <a:ext cx="8229600" cy="1143000"/>
          </a:xfrm>
        </p:spPr>
        <p:txBody>
          <a:bodyPr/>
          <a:lstStyle/>
          <a:p>
            <a:pPr eaLnBrk="1" hangingPunct="1"/>
            <a:r>
              <a:rPr lang="es-ES" altLang="ca-ES" sz="4000" b="1">
                <a:solidFill>
                  <a:srgbClr val="0070C0"/>
                </a:solidFill>
                <a:latin typeface="Agency FB" panose="020B0503020202020204" pitchFamily="34" charset="0"/>
              </a:rPr>
              <a:t>ALCALDE/-ESSA.</a:t>
            </a:r>
          </a:p>
        </p:txBody>
      </p:sp>
      <p:sp>
        <p:nvSpPr>
          <p:cNvPr id="156675" name="Rectangle 3"/>
          <p:cNvSpPr>
            <a:spLocks noGrp="1" noChangeArrowheads="1"/>
          </p:cNvSpPr>
          <p:nvPr>
            <p:ph idx="1"/>
          </p:nvPr>
        </p:nvSpPr>
        <p:spPr>
          <a:xfrm>
            <a:off x="2063552" y="1268760"/>
            <a:ext cx="7997229" cy="4513769"/>
          </a:xfrm>
          <a:solidFill>
            <a:srgbClr val="FEFEC2"/>
          </a:solidFill>
          <a:ln>
            <a:solidFill>
              <a:schemeClr val="accent1"/>
            </a:solidFill>
            <a:miter lim="800000"/>
            <a:headEnd/>
            <a:tailEnd/>
          </a:ln>
        </p:spPr>
        <p:txBody>
          <a:bodyPr>
            <a:normAutofit/>
          </a:bodyPr>
          <a:lstStyle/>
          <a:p>
            <a:pPr eaLnBrk="1" hangingPunct="1">
              <a:lnSpc>
                <a:spcPct val="80000"/>
              </a:lnSpc>
            </a:pPr>
            <a:endParaRPr lang="ca-ES" altLang="ca-ES" sz="1700" dirty="0">
              <a:latin typeface="Calibri" panose="020F0502020204030204" pitchFamily="34" charset="0"/>
              <a:cs typeface="Calibri" panose="020F0502020204030204" pitchFamily="34" charset="0"/>
            </a:endParaRPr>
          </a:p>
          <a:p>
            <a:pPr eaLnBrk="1" hangingPunct="1">
              <a:lnSpc>
                <a:spcPct val="80000"/>
              </a:lnSpc>
            </a:pPr>
            <a:r>
              <a:rPr lang="ca-ES" altLang="ca-ES" sz="1700" dirty="0">
                <a:latin typeface="Calibri" panose="020F0502020204030204" pitchFamily="34" charset="0"/>
                <a:cs typeface="Calibri" panose="020F0502020204030204" pitchFamily="34" charset="0"/>
              </a:rPr>
              <a:t>Elecció de l’alcalde.</a:t>
            </a:r>
          </a:p>
          <a:p>
            <a:pPr eaLnBrk="1" hangingPunct="1">
              <a:lnSpc>
                <a:spcPct val="80000"/>
              </a:lnSpc>
            </a:pPr>
            <a:r>
              <a:rPr lang="ca-ES" altLang="ca-ES" sz="1700" dirty="0">
                <a:latin typeface="Calibri" panose="020F0502020204030204" pitchFamily="34" charset="0"/>
                <a:cs typeface="Calibri" panose="020F0502020204030204" pitchFamily="34" charset="0"/>
              </a:rPr>
              <a:t>Tractament.</a:t>
            </a:r>
          </a:p>
          <a:p>
            <a:pPr eaLnBrk="1" hangingPunct="1">
              <a:lnSpc>
                <a:spcPct val="80000"/>
              </a:lnSpc>
            </a:pPr>
            <a:endParaRPr lang="ca-ES" altLang="ca-ES" sz="1700" dirty="0">
              <a:latin typeface="Calibri" panose="020F0502020204030204" pitchFamily="34" charset="0"/>
              <a:cs typeface="Calibri" panose="020F0502020204030204" pitchFamily="34" charset="0"/>
            </a:endParaRPr>
          </a:p>
          <a:p>
            <a:pPr eaLnBrk="1" hangingPunct="1">
              <a:lnSpc>
                <a:spcPct val="80000"/>
              </a:lnSpc>
            </a:pPr>
            <a:endParaRPr lang="ca-ES" altLang="ca-ES" sz="1700"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pPr>
            <a:endParaRPr lang="ca-ES" altLang="ca-ES" sz="1700" dirty="0">
              <a:latin typeface="Calibri" panose="020F0502020204030204" pitchFamily="34" charset="0"/>
              <a:cs typeface="Calibri" panose="020F0502020204030204" pitchFamily="34" charset="0"/>
            </a:endParaRPr>
          </a:p>
          <a:p>
            <a:pPr eaLnBrk="1" hangingPunct="1">
              <a:lnSpc>
                <a:spcPct val="80000"/>
              </a:lnSpc>
            </a:pPr>
            <a:endParaRPr lang="ca-ES" altLang="ca-ES" sz="1700" dirty="0">
              <a:latin typeface="Calibri" panose="020F0502020204030204" pitchFamily="34" charset="0"/>
              <a:cs typeface="Calibri" panose="020F0502020204030204" pitchFamily="34" charset="0"/>
            </a:endParaRPr>
          </a:p>
          <a:p>
            <a:pPr marL="0" indent="0" eaLnBrk="1" hangingPunct="1">
              <a:lnSpc>
                <a:spcPct val="80000"/>
              </a:lnSpc>
              <a:buNone/>
            </a:pPr>
            <a:endParaRPr lang="ca-ES" altLang="ca-ES" sz="1700" dirty="0">
              <a:latin typeface="Calibri" panose="020F0502020204030204" pitchFamily="34" charset="0"/>
              <a:cs typeface="Calibri" panose="020F0502020204030204" pitchFamily="34" charset="0"/>
            </a:endParaRPr>
          </a:p>
          <a:p>
            <a:pPr eaLnBrk="1" hangingPunct="1">
              <a:lnSpc>
                <a:spcPct val="80000"/>
              </a:lnSpc>
            </a:pPr>
            <a:r>
              <a:rPr lang="ca-ES" altLang="ca-ES" sz="1700" dirty="0">
                <a:latin typeface="Calibri" panose="020F0502020204030204" pitchFamily="34" charset="0"/>
                <a:cs typeface="Calibri" panose="020F0502020204030204" pitchFamily="34" charset="0"/>
              </a:rPr>
              <a:t>Cessió del càrrec: </a:t>
            </a:r>
          </a:p>
          <a:p>
            <a:pPr lvl="4" eaLnBrk="1" hangingPunct="1">
              <a:lnSpc>
                <a:spcPct val="80000"/>
              </a:lnSpc>
              <a:buFont typeface="Wingdings" pitchFamily="2" charset="2"/>
              <a:buNone/>
            </a:pPr>
            <a:endParaRPr lang="ca-ES" altLang="ca-ES" sz="1700" dirty="0">
              <a:latin typeface="Calibri" panose="020F0502020204030204" pitchFamily="34" charset="0"/>
              <a:cs typeface="Calibri" panose="020F0502020204030204" pitchFamily="34" charset="0"/>
            </a:endParaRPr>
          </a:p>
          <a:p>
            <a:pPr eaLnBrk="1" hangingPunct="1">
              <a:lnSpc>
                <a:spcPct val="80000"/>
              </a:lnSpc>
            </a:pPr>
            <a:endParaRPr lang="ca-ES" altLang="ca-ES" sz="1700" dirty="0">
              <a:latin typeface="Calibri" panose="020F0502020204030204" pitchFamily="34" charset="0"/>
              <a:cs typeface="Calibri" panose="020F0502020204030204" pitchFamily="34" charset="0"/>
            </a:endParaRPr>
          </a:p>
        </p:txBody>
      </p:sp>
      <p:sp>
        <p:nvSpPr>
          <p:cNvPr id="2" name="4 Marcador de pie de página"/>
          <p:cNvSpPr>
            <a:spLocks noGrp="1"/>
          </p:cNvSpPr>
          <p:nvPr>
            <p:ph type="ftr" sz="quarter" idx="11"/>
          </p:nvPr>
        </p:nvSpPr>
        <p:spPr/>
        <p:txBody>
          <a:bodyPr/>
          <a:lstStyle/>
          <a:p>
            <a:pPr>
              <a:defRPr/>
            </a:pPr>
            <a:r>
              <a:rPr lang="pt-BR"/>
              <a:t>Curs de regim juridic </a:t>
            </a:r>
            <a:endParaRPr lang="es-ES"/>
          </a:p>
        </p:txBody>
      </p:sp>
      <p:sp>
        <p:nvSpPr>
          <p:cNvPr id="3" name="5 Marcador de número de diapositiva"/>
          <p:cNvSpPr>
            <a:spLocks noGrp="1"/>
          </p:cNvSpPr>
          <p:nvPr>
            <p:ph type="sldNum" sz="quarter" idx="12"/>
          </p:nvPr>
        </p:nvSpPr>
        <p:spPr/>
        <p:txBody>
          <a:bodyPr/>
          <a:lstStyle/>
          <a:p>
            <a:pPr>
              <a:defRPr/>
            </a:pPr>
            <a:fld id="{792741BE-8060-4A57-A38E-08529B3FCC9A}" type="slidenum">
              <a:rPr lang="es-ES"/>
              <a:pPr>
                <a:defRPr/>
              </a:pPr>
              <a:t>103</a:t>
            </a:fld>
            <a:endParaRPr lang="es-ES"/>
          </a:p>
        </p:txBody>
      </p:sp>
      <p:sp>
        <p:nvSpPr>
          <p:cNvPr id="132102" name="Text Box 4"/>
          <p:cNvSpPr txBox="1">
            <a:spLocks noChangeArrowheads="1"/>
          </p:cNvSpPr>
          <p:nvPr/>
        </p:nvSpPr>
        <p:spPr bwMode="auto">
          <a:xfrm>
            <a:off x="3431704" y="3379649"/>
            <a:ext cx="5143500" cy="1400383"/>
          </a:xfrm>
          <a:prstGeom prst="rect">
            <a:avLst/>
          </a:prstGeom>
          <a:noFill/>
          <a:ln w="9525">
            <a:noFill/>
            <a:miter lim="800000"/>
            <a:headEnd/>
            <a:tailEnd/>
          </a:ln>
        </p:spPr>
        <p:txBody>
          <a:bodyPr>
            <a:spAutoFit/>
          </a:bodyPr>
          <a:lstStyle/>
          <a:p>
            <a:pPr lvl="4">
              <a:buClr>
                <a:schemeClr val="accent2"/>
              </a:buClr>
              <a:buFont typeface="Wingdings" pitchFamily="2" charset="2"/>
              <a:buChar char="Ø"/>
              <a:defRPr/>
            </a:pPr>
            <a:r>
              <a:rPr lang="ca-ES" sz="1700" dirty="0">
                <a:latin typeface="Calibri" panose="020F0502020204030204" pitchFamily="34" charset="0"/>
                <a:cs typeface="Calibri" panose="020F0502020204030204" pitchFamily="34" charset="0"/>
              </a:rPr>
              <a:t>renúncia, </a:t>
            </a:r>
          </a:p>
          <a:p>
            <a:pPr lvl="4">
              <a:buClr>
                <a:schemeClr val="accent2"/>
              </a:buClr>
              <a:buFont typeface="Wingdings" pitchFamily="2" charset="2"/>
              <a:buChar char="Ø"/>
              <a:defRPr/>
            </a:pPr>
            <a:r>
              <a:rPr lang="ca-ES" sz="1700" dirty="0">
                <a:latin typeface="Calibri" panose="020F0502020204030204" pitchFamily="34" charset="0"/>
                <a:cs typeface="Calibri" panose="020F0502020204030204" pitchFamily="34" charset="0"/>
              </a:rPr>
              <a:t>mort, </a:t>
            </a:r>
          </a:p>
          <a:p>
            <a:pPr lvl="4">
              <a:buClr>
                <a:schemeClr val="accent2"/>
              </a:buClr>
              <a:buFont typeface="Wingdings" pitchFamily="2" charset="2"/>
              <a:buChar char="Ø"/>
              <a:defRPr/>
            </a:pPr>
            <a:r>
              <a:rPr lang="ca-ES" sz="1700" dirty="0">
                <a:latin typeface="Calibri" panose="020F0502020204030204" pitchFamily="34" charset="0"/>
                <a:cs typeface="Calibri" panose="020F0502020204030204" pitchFamily="34" charset="0"/>
              </a:rPr>
              <a:t>sentència ferma</a:t>
            </a:r>
          </a:p>
          <a:p>
            <a:pPr lvl="4">
              <a:buClr>
                <a:schemeClr val="accent2"/>
              </a:buClr>
              <a:buFont typeface="Wingdings" pitchFamily="2" charset="2"/>
              <a:buChar char="Ø"/>
              <a:defRPr/>
            </a:pPr>
            <a:r>
              <a:rPr lang="ca-ES" sz="1700" dirty="0">
                <a:latin typeface="Calibri" panose="020F0502020204030204" pitchFamily="34" charset="0"/>
                <a:cs typeface="Calibri" panose="020F0502020204030204" pitchFamily="34" charset="0"/>
              </a:rPr>
              <a:t>moció de censura i </a:t>
            </a:r>
          </a:p>
          <a:p>
            <a:pPr lvl="4">
              <a:buClr>
                <a:schemeClr val="accent2"/>
              </a:buClr>
              <a:buFont typeface="Wingdings" pitchFamily="2" charset="2"/>
              <a:buChar char="Ø"/>
              <a:defRPr/>
            </a:pPr>
            <a:r>
              <a:rPr lang="ca-ES" sz="1700" dirty="0">
                <a:latin typeface="Calibri" panose="020F0502020204030204" pitchFamily="34" charset="0"/>
                <a:cs typeface="Calibri" panose="020F0502020204030204" pitchFamily="34" charset="0"/>
              </a:rPr>
              <a:t>qüestió de confiança.</a:t>
            </a:r>
          </a:p>
        </p:txBody>
      </p:sp>
      <p:sp>
        <p:nvSpPr>
          <p:cNvPr id="156679" name="AutoShape 5"/>
          <p:cNvSpPr>
            <a:spLocks/>
          </p:cNvSpPr>
          <p:nvPr/>
        </p:nvSpPr>
        <p:spPr bwMode="auto">
          <a:xfrm>
            <a:off x="4223792" y="3115435"/>
            <a:ext cx="857250" cy="1928812"/>
          </a:xfrm>
          <a:prstGeom prst="leftBrace">
            <a:avLst>
              <a:gd name="adj1" fmla="val 18542"/>
              <a:gd name="adj2" fmla="val 50000"/>
            </a:avLst>
          </a:prstGeom>
          <a:noFill/>
          <a:ln w="57150">
            <a:solidFill>
              <a:srgbClr val="D145D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ca-ES" altLang="ca-ES" sz="1800">
              <a:latin typeface="Arial" charset="0"/>
            </a:endParaRPr>
          </a:p>
        </p:txBody>
      </p:sp>
    </p:spTree>
    <p:extLst>
      <p:ext uri="{BB962C8B-B14F-4D97-AF65-F5344CB8AC3E}">
        <p14:creationId xmlns:p14="http://schemas.microsoft.com/office/powerpoint/2010/main" val="909791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703512" y="209322"/>
            <a:ext cx="8186737" cy="866775"/>
          </a:xfrm>
        </p:spPr>
        <p:txBody>
          <a:bodyPr rtlCol="0">
            <a:normAutofit/>
          </a:bodyPr>
          <a:lstStyle/>
          <a:p>
            <a:pPr>
              <a:defRPr/>
            </a:pPr>
            <a:r>
              <a:rPr lang="ca-ES" sz="4000" b="1" dirty="0">
                <a:solidFill>
                  <a:srgbClr val="0070C0"/>
                </a:solidFill>
                <a:latin typeface="Agency FB" panose="020B0503020202020204" pitchFamily="34" charset="0"/>
                <a:cs typeface="Calibri" panose="020F0502020204030204" pitchFamily="34" charset="0"/>
              </a:rPr>
              <a:t>ELECCIÓ DE L’ALCALDE.</a:t>
            </a:r>
          </a:p>
        </p:txBody>
      </p:sp>
      <p:sp>
        <p:nvSpPr>
          <p:cNvPr id="157699" name="Rectangle 3"/>
          <p:cNvSpPr>
            <a:spLocks noGrp="1" noChangeArrowheads="1"/>
          </p:cNvSpPr>
          <p:nvPr>
            <p:ph idx="1"/>
          </p:nvPr>
        </p:nvSpPr>
        <p:spPr>
          <a:xfrm>
            <a:off x="1691038" y="1298457"/>
            <a:ext cx="8797576" cy="763588"/>
          </a:xfrm>
        </p:spPr>
        <p:txBody>
          <a:bodyPr>
            <a:normAutofit/>
          </a:bodyPr>
          <a:lstStyle/>
          <a:p>
            <a:pPr algn="just" eaLnBrk="1" hangingPunct="1"/>
            <a:r>
              <a:rPr lang="ca-ES" altLang="ca-ES" sz="2000">
                <a:latin typeface="Calibri" panose="020F0502020204030204" pitchFamily="34" charset="0"/>
                <a:cs typeface="Calibri" panose="020F0502020204030204" pitchFamily="34" charset="0"/>
              </a:rPr>
              <a:t>En la mateixa sessió de constitució de la Corporació es procedeix a l'elecció d'Alcalde, d'acord amb el procediment següent (art. 196 LOREG): </a:t>
            </a:r>
          </a:p>
          <a:p>
            <a:pPr eaLnBrk="1" hangingPunct="1"/>
            <a:endParaRPr lang="es-ES" altLang="ca-ES" sz="2000">
              <a:latin typeface="Calibri" panose="020F0502020204030204" pitchFamily="34" charset="0"/>
              <a:cs typeface="Calibri" panose="020F0502020204030204" pitchFamily="34" charset="0"/>
            </a:endParaRPr>
          </a:p>
        </p:txBody>
      </p:sp>
      <p:sp>
        <p:nvSpPr>
          <p:cNvPr id="146434" name="4 Marcador de pie de página"/>
          <p:cNvSpPr>
            <a:spLocks noGrp="1"/>
          </p:cNvSpPr>
          <p:nvPr>
            <p:ph type="ftr" sz="quarter" idx="11"/>
          </p:nvPr>
        </p:nvSpPr>
        <p:spPr/>
        <p:txBody>
          <a:bodyPr/>
          <a:lstStyle/>
          <a:p>
            <a:pPr>
              <a:defRPr/>
            </a:pPr>
            <a:r>
              <a:rPr lang="pt-BR"/>
              <a:t>Curs de regim juridic </a:t>
            </a:r>
            <a:endParaRPr lang="es-ES"/>
          </a:p>
        </p:txBody>
      </p:sp>
      <p:sp>
        <p:nvSpPr>
          <p:cNvPr id="2" name="5 Marcador de número de diapositiva"/>
          <p:cNvSpPr>
            <a:spLocks noGrp="1"/>
          </p:cNvSpPr>
          <p:nvPr>
            <p:ph type="sldNum" sz="quarter" idx="12"/>
          </p:nvPr>
        </p:nvSpPr>
        <p:spPr/>
        <p:txBody>
          <a:bodyPr/>
          <a:lstStyle/>
          <a:p>
            <a:pPr>
              <a:defRPr/>
            </a:pPr>
            <a:fld id="{A6D2EAE9-C7A2-489B-9C99-4406B7E7BDC4}" type="slidenum">
              <a:rPr lang="es-ES"/>
              <a:pPr>
                <a:defRPr/>
              </a:pPr>
              <a:t>104</a:t>
            </a:fld>
            <a:endParaRPr lang="es-ES"/>
          </a:p>
        </p:txBody>
      </p:sp>
      <p:sp>
        <p:nvSpPr>
          <p:cNvPr id="260100" name="Text Box 4"/>
          <p:cNvSpPr txBox="1">
            <a:spLocks noChangeArrowheads="1"/>
          </p:cNvSpPr>
          <p:nvPr/>
        </p:nvSpPr>
        <p:spPr bwMode="auto">
          <a:xfrm>
            <a:off x="1559849" y="3266252"/>
            <a:ext cx="2677390" cy="1200329"/>
          </a:xfrm>
          <a:prstGeom prst="rect">
            <a:avLst/>
          </a:prstGeom>
          <a:solidFill>
            <a:srgbClr val="FCCE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ca-ES" altLang="ca-ES" sz="1800" dirty="0">
                <a:latin typeface="Comic Sans MS" pitchFamily="66" charset="0"/>
              </a:rPr>
              <a:t>Poden ser candidats tots els Regidors que </a:t>
            </a:r>
            <a:r>
              <a:rPr lang="ca-ES" altLang="ca-ES" sz="1800" b="1" dirty="0">
                <a:solidFill>
                  <a:srgbClr val="0033CC"/>
                </a:solidFill>
                <a:latin typeface="Comic Sans MS" pitchFamily="66" charset="0"/>
              </a:rPr>
              <a:t>encapçalin les seves corresponents llistes.</a:t>
            </a:r>
            <a:endParaRPr lang="ca-ES" altLang="ca-ES" sz="1800" b="1" dirty="0">
              <a:latin typeface="Comic Sans MS" pitchFamily="66" charset="0"/>
            </a:endParaRPr>
          </a:p>
        </p:txBody>
      </p:sp>
      <p:sp>
        <p:nvSpPr>
          <p:cNvPr id="260101" name="Text Box 5"/>
          <p:cNvSpPr txBox="1">
            <a:spLocks noChangeArrowheads="1"/>
          </p:cNvSpPr>
          <p:nvPr/>
        </p:nvSpPr>
        <p:spPr bwMode="auto">
          <a:xfrm>
            <a:off x="5046891" y="2791611"/>
            <a:ext cx="6089669" cy="830263"/>
          </a:xfrm>
          <a:prstGeom prst="rect">
            <a:avLst/>
          </a:prstGeom>
          <a:solidFill>
            <a:srgbClr val="FCCEF8"/>
          </a:solidFill>
          <a:ln w="9525">
            <a:noFill/>
            <a:miter lim="800000"/>
            <a:headEnd/>
            <a:tailEnd/>
          </a:ln>
        </p:spPr>
        <p:txBody>
          <a:bodyPr wrap="square">
            <a:spAutoFit/>
          </a:bodyPr>
          <a:lstStyle/>
          <a:p>
            <a:pPr>
              <a:defRPr/>
            </a:pPr>
            <a:r>
              <a:rPr lang="ca-ES" dirty="0">
                <a:latin typeface="Comic Sans MS" pitchFamily="66" charset="0"/>
              </a:rPr>
              <a:t>Si algun </a:t>
            </a:r>
            <a:r>
              <a:rPr lang="ca-ES" dirty="0">
                <a:solidFill>
                  <a:schemeClr val="accent1">
                    <a:lumMod val="50000"/>
                  </a:schemeClr>
                </a:solidFill>
                <a:latin typeface="Comic Sans MS" pitchFamily="66" charset="0"/>
              </a:rPr>
              <a:t>d'ells </a:t>
            </a:r>
            <a:r>
              <a:rPr lang="ca-ES" sz="2400" b="1" dirty="0">
                <a:solidFill>
                  <a:schemeClr val="accent1">
                    <a:lumMod val="50000"/>
                  </a:schemeClr>
                </a:solidFill>
                <a:latin typeface="Comic Sans MS" pitchFamily="66" charset="0"/>
              </a:rPr>
              <a:t>obté la majoria absoluta</a:t>
            </a:r>
            <a:r>
              <a:rPr lang="ca-ES" sz="2400" dirty="0">
                <a:solidFill>
                  <a:schemeClr val="accent1">
                    <a:lumMod val="50000"/>
                  </a:schemeClr>
                </a:solidFill>
                <a:latin typeface="Comic Sans MS" pitchFamily="66" charset="0"/>
              </a:rPr>
              <a:t> </a:t>
            </a:r>
            <a:r>
              <a:rPr lang="ca-ES" dirty="0">
                <a:solidFill>
                  <a:schemeClr val="accent1">
                    <a:lumMod val="50000"/>
                  </a:schemeClr>
                </a:solidFill>
                <a:latin typeface="Comic Sans MS" pitchFamily="66" charset="0"/>
              </a:rPr>
              <a:t>dels </a:t>
            </a:r>
            <a:r>
              <a:rPr lang="ca-ES" sz="2400" b="1" dirty="0">
                <a:solidFill>
                  <a:schemeClr val="accent1">
                    <a:lumMod val="50000"/>
                  </a:schemeClr>
                </a:solidFill>
                <a:latin typeface="Comic Sans MS" pitchFamily="66" charset="0"/>
              </a:rPr>
              <a:t>vots dels regidors</a:t>
            </a:r>
            <a:r>
              <a:rPr lang="ca-ES" sz="2400" b="1" dirty="0">
                <a:latin typeface="Comic Sans MS" pitchFamily="66" charset="0"/>
              </a:rPr>
              <a:t> </a:t>
            </a:r>
            <a:r>
              <a:rPr lang="ca-ES" dirty="0">
                <a:latin typeface="Comic Sans MS" pitchFamily="66" charset="0"/>
              </a:rPr>
              <a:t>és proclamat electe.</a:t>
            </a:r>
            <a:endParaRPr lang="ca-ES" b="1" dirty="0">
              <a:latin typeface="Comic Sans MS" pitchFamily="66" charset="0"/>
            </a:endParaRPr>
          </a:p>
        </p:txBody>
      </p:sp>
      <p:sp>
        <p:nvSpPr>
          <p:cNvPr id="260102" name="Text Box 6"/>
          <p:cNvSpPr txBox="1">
            <a:spLocks noChangeArrowheads="1"/>
          </p:cNvSpPr>
          <p:nvPr/>
        </p:nvSpPr>
        <p:spPr bwMode="auto">
          <a:xfrm>
            <a:off x="5046891" y="3731272"/>
            <a:ext cx="6089669" cy="1717393"/>
          </a:xfrm>
          <a:prstGeom prst="rect">
            <a:avLst/>
          </a:prstGeom>
          <a:solidFill>
            <a:srgbClr val="FCCEF8"/>
          </a:solidFill>
          <a:ln w="9525">
            <a:noFill/>
            <a:miter lim="800000"/>
            <a:headEnd/>
            <a:tailEnd/>
          </a:ln>
        </p:spPr>
        <p:txBody>
          <a:bodyPr wrap="square">
            <a:spAutoFit/>
          </a:bodyPr>
          <a:lstStyle/>
          <a:p>
            <a:pPr algn="just">
              <a:lnSpc>
                <a:spcPct val="110000"/>
              </a:lnSpc>
              <a:spcBef>
                <a:spcPct val="20000"/>
              </a:spcBef>
              <a:buClr>
                <a:schemeClr val="accent1"/>
              </a:buClr>
              <a:buFont typeface="Wingdings" pitchFamily="2" charset="2"/>
              <a:buNone/>
              <a:defRPr/>
            </a:pPr>
            <a:r>
              <a:rPr lang="ca-ES" dirty="0">
                <a:latin typeface="Comic Sans MS" pitchFamily="66" charset="0"/>
              </a:rPr>
              <a:t>Si cap d'ells obté </a:t>
            </a:r>
            <a:r>
              <a:rPr lang="ca-ES" dirty="0" err="1">
                <a:latin typeface="Comic Sans MS" pitchFamily="66" charset="0"/>
              </a:rPr>
              <a:t>l'esmentada</a:t>
            </a:r>
            <a:r>
              <a:rPr lang="ca-ES" dirty="0">
                <a:latin typeface="Comic Sans MS" pitchFamily="66" charset="0"/>
              </a:rPr>
              <a:t> majoria és proclamat Alcalde el regidor que </a:t>
            </a:r>
            <a:r>
              <a:rPr lang="ca-ES" b="1" dirty="0">
                <a:latin typeface="Comic Sans MS" pitchFamily="66" charset="0"/>
              </a:rPr>
              <a:t>encapçali la llista que hagi obtingut major </a:t>
            </a:r>
            <a:r>
              <a:rPr lang="ca-ES" sz="2400" b="1" dirty="0">
                <a:solidFill>
                  <a:schemeClr val="accent1">
                    <a:lumMod val="50000"/>
                  </a:schemeClr>
                </a:solidFill>
                <a:latin typeface="Comic Sans MS" pitchFamily="66" charset="0"/>
              </a:rPr>
              <a:t>nombre de vots populars</a:t>
            </a:r>
            <a:r>
              <a:rPr lang="ca-ES" dirty="0">
                <a:latin typeface="Comic Sans MS" pitchFamily="66" charset="0"/>
              </a:rPr>
              <a:t> en el corresponent Municipi. En cas d'empat es resoldrà per sorteig.</a:t>
            </a:r>
            <a:endParaRPr lang="ca-ES" b="1" dirty="0">
              <a:latin typeface="Comic Sans MS" pitchFamily="66" charset="0"/>
            </a:endParaRPr>
          </a:p>
        </p:txBody>
      </p:sp>
      <p:sp>
        <p:nvSpPr>
          <p:cNvPr id="157705" name="AutoShape 7"/>
          <p:cNvSpPr>
            <a:spLocks noChangeArrowheads="1"/>
          </p:cNvSpPr>
          <p:nvPr/>
        </p:nvSpPr>
        <p:spPr bwMode="auto">
          <a:xfrm>
            <a:off x="4223346" y="3166777"/>
            <a:ext cx="814490" cy="564496"/>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a-ES" altLang="ca-ES" sz="2000" b="1" dirty="0">
                <a:latin typeface="Comic Sans MS" pitchFamily="66" charset="0"/>
              </a:rPr>
              <a:t>1</a:t>
            </a:r>
          </a:p>
        </p:txBody>
      </p:sp>
      <p:sp>
        <p:nvSpPr>
          <p:cNvPr id="157706" name="AutoShape 8"/>
          <p:cNvSpPr>
            <a:spLocks noChangeArrowheads="1"/>
          </p:cNvSpPr>
          <p:nvPr/>
        </p:nvSpPr>
        <p:spPr bwMode="auto">
          <a:xfrm>
            <a:off x="4246294" y="4044656"/>
            <a:ext cx="791542" cy="531323"/>
          </a:xfrm>
          <a:prstGeom prst="rightArrow">
            <a:avLst>
              <a:gd name="adj1" fmla="val 50000"/>
              <a:gd name="adj2" fmla="val 28099"/>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a-ES" altLang="ca-ES" sz="2000" b="1" dirty="0">
                <a:latin typeface="Comic Sans MS" pitchFamily="66" charset="0"/>
              </a:rPr>
              <a:t>2</a:t>
            </a:r>
          </a:p>
        </p:txBody>
      </p:sp>
    </p:spTree>
    <p:extLst>
      <p:ext uri="{BB962C8B-B14F-4D97-AF65-F5344CB8AC3E}">
        <p14:creationId xmlns:p14="http://schemas.microsoft.com/office/powerpoint/2010/main" val="4047391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wedge">
                                      <p:cBhvr>
                                        <p:cTn id="7" dur="2000"/>
                                        <p:tgtEl>
                                          <p:spTgt spid="260100"/>
                                        </p:tgtEl>
                                      </p:cBhvr>
                                    </p:animEffect>
                                  </p:childTnLst>
                                </p:cTn>
                              </p:par>
                            </p:childTnLst>
                          </p:cTn>
                        </p:par>
                        <p:par>
                          <p:cTn id="8" fill="hold" nodeType="afterGroup">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260101"/>
                                        </p:tgtEl>
                                        <p:attrNameLst>
                                          <p:attrName>style.visibility</p:attrName>
                                        </p:attrNameLst>
                                      </p:cBhvr>
                                      <p:to>
                                        <p:strVal val="visible"/>
                                      </p:to>
                                    </p:set>
                                    <p:anim calcmode="lin" valueType="num">
                                      <p:cBhvr>
                                        <p:cTn id="11" dur="3000" fill="hold"/>
                                        <p:tgtEl>
                                          <p:spTgt spid="260101"/>
                                        </p:tgtEl>
                                        <p:attrNameLst>
                                          <p:attrName>ppt_w</p:attrName>
                                        </p:attrNameLst>
                                      </p:cBhvr>
                                      <p:tavLst>
                                        <p:tav tm="0">
                                          <p:val>
                                            <p:fltVal val="0"/>
                                          </p:val>
                                        </p:tav>
                                        <p:tav tm="100000">
                                          <p:val>
                                            <p:strVal val="#ppt_w"/>
                                          </p:val>
                                        </p:tav>
                                      </p:tavLst>
                                    </p:anim>
                                    <p:anim calcmode="lin" valueType="num">
                                      <p:cBhvr>
                                        <p:cTn id="12" dur="3000" fill="hold"/>
                                        <p:tgtEl>
                                          <p:spTgt spid="260101"/>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5000"/>
                            </p:stCondLst>
                            <p:childTnLst>
                              <p:par>
                                <p:cTn id="14" presetID="17" presetClass="entr" presetSubtype="10" fill="hold" grpId="0" nodeType="afterEffect">
                                  <p:stCondLst>
                                    <p:cond delay="0"/>
                                  </p:stCondLst>
                                  <p:childTnLst>
                                    <p:set>
                                      <p:cBhvr>
                                        <p:cTn id="15" dur="1" fill="hold">
                                          <p:stCondLst>
                                            <p:cond delay="0"/>
                                          </p:stCondLst>
                                        </p:cTn>
                                        <p:tgtEl>
                                          <p:spTgt spid="260102"/>
                                        </p:tgtEl>
                                        <p:attrNameLst>
                                          <p:attrName>style.visibility</p:attrName>
                                        </p:attrNameLst>
                                      </p:cBhvr>
                                      <p:to>
                                        <p:strVal val="visible"/>
                                      </p:to>
                                    </p:set>
                                    <p:anim calcmode="lin" valueType="num">
                                      <p:cBhvr>
                                        <p:cTn id="16" dur="2000" fill="hold"/>
                                        <p:tgtEl>
                                          <p:spTgt spid="260102"/>
                                        </p:tgtEl>
                                        <p:attrNameLst>
                                          <p:attrName>ppt_w</p:attrName>
                                        </p:attrNameLst>
                                      </p:cBhvr>
                                      <p:tavLst>
                                        <p:tav tm="0">
                                          <p:val>
                                            <p:fltVal val="0"/>
                                          </p:val>
                                        </p:tav>
                                        <p:tav tm="100000">
                                          <p:val>
                                            <p:strVal val="#ppt_w"/>
                                          </p:val>
                                        </p:tav>
                                      </p:tavLst>
                                    </p:anim>
                                    <p:anim calcmode="lin" valueType="num">
                                      <p:cBhvr>
                                        <p:cTn id="17" dur="2000" fill="hold"/>
                                        <p:tgtEl>
                                          <p:spTgt spid="260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nimBg="1"/>
      <p:bldP spid="260101" grpId="0" animBg="1"/>
      <p:bldP spid="26010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2 Marcador de contenido"/>
          <p:cNvSpPr>
            <a:spLocks noGrp="1"/>
          </p:cNvSpPr>
          <p:nvPr>
            <p:ph idx="1"/>
          </p:nvPr>
        </p:nvSpPr>
        <p:spPr>
          <a:xfrm>
            <a:off x="2351584" y="393218"/>
            <a:ext cx="4536503" cy="6241306"/>
          </a:xfrm>
          <a:solidFill>
            <a:srgbClr val="CCFFFF"/>
          </a:solidFill>
        </p:spPr>
        <p:txBody>
          <a:bodyPr>
            <a:normAutofit/>
          </a:bodyPr>
          <a:lstStyle/>
          <a:p>
            <a:pPr algn="just" eaLnBrk="1" hangingPunct="1"/>
            <a:r>
              <a:rPr lang="ca-ES" altLang="ca-ES" sz="1700" dirty="0">
                <a:solidFill>
                  <a:srgbClr val="C00000"/>
                </a:solidFill>
                <a:latin typeface="Calibri" panose="020F0502020204030204" pitchFamily="34" charset="0"/>
                <a:cs typeface="Calibri" panose="020F0502020204030204" pitchFamily="34" charset="0"/>
              </a:rPr>
              <a:t>Si no aconseguir per cap candidat la majoria absoluta de vots, serà proclamat Alcalde electe </a:t>
            </a:r>
            <a:r>
              <a:rPr lang="ca-ES" altLang="ca-ES" sz="1700" b="1" dirty="0">
                <a:solidFill>
                  <a:srgbClr val="C00000"/>
                </a:solidFill>
                <a:latin typeface="Calibri" panose="020F0502020204030204" pitchFamily="34" charset="0"/>
                <a:cs typeface="Calibri" panose="020F0502020204030204" pitchFamily="34" charset="0"/>
              </a:rPr>
              <a:t>el cap de la llista més votada, </a:t>
            </a:r>
            <a:r>
              <a:rPr lang="ca-ES" altLang="ca-ES" sz="1700" b="1" dirty="0">
                <a:latin typeface="Calibri" panose="020F0502020204030204" pitchFamily="34" charset="0"/>
                <a:cs typeface="Calibri" panose="020F0502020204030204" pitchFamily="34" charset="0"/>
              </a:rPr>
              <a:t>encara que </a:t>
            </a:r>
            <a:r>
              <a:rPr lang="ca-ES" altLang="ca-ES" sz="1700" b="1" dirty="0">
                <a:solidFill>
                  <a:srgbClr val="376092"/>
                </a:solidFill>
                <a:latin typeface="Calibri" panose="020F0502020204030204" pitchFamily="34" charset="0"/>
                <a:cs typeface="Calibri" panose="020F0502020204030204" pitchFamily="34" charset="0"/>
              </a:rPr>
              <a:t>no hagi presentat </a:t>
            </a:r>
            <a:r>
              <a:rPr lang="ca-ES" altLang="ca-ES" sz="1700" b="1" dirty="0">
                <a:latin typeface="Calibri" panose="020F0502020204030204" pitchFamily="34" charset="0"/>
                <a:cs typeface="Calibri" panose="020F0502020204030204" pitchFamily="34" charset="0"/>
              </a:rPr>
              <a:t>la seva candidatura </a:t>
            </a:r>
            <a:r>
              <a:rPr lang="ca-ES" altLang="ca-ES" sz="1700" dirty="0">
                <a:latin typeface="Calibri" panose="020F0502020204030204" pitchFamily="34" charset="0"/>
                <a:cs typeface="Calibri" panose="020F0502020204030204" pitchFamily="34" charset="0"/>
              </a:rPr>
              <a:t>i, en cas d'empat en el nombre de vots, qui resulti del sorteig efectuat a aquest efecte.</a:t>
            </a:r>
          </a:p>
          <a:p>
            <a:pPr algn="just" eaLnBrk="1" hangingPunct="1"/>
            <a:endParaRPr lang="ca-ES" altLang="ca-ES" sz="1700" dirty="0">
              <a:latin typeface="Calibri" panose="020F0502020204030204" pitchFamily="34" charset="0"/>
              <a:cs typeface="Calibri" panose="020F0502020204030204" pitchFamily="34" charset="0"/>
            </a:endParaRPr>
          </a:p>
          <a:p>
            <a:pPr algn="just" eaLnBrk="1" hangingPunct="1"/>
            <a:r>
              <a:rPr lang="ca-ES" altLang="ca-ES" sz="1700" dirty="0">
                <a:latin typeface="Calibri" panose="020F0502020204030204" pitchFamily="34" charset="0"/>
                <a:cs typeface="Calibri" panose="020F0502020204030204" pitchFamily="34" charset="0"/>
              </a:rPr>
              <a:t>Realitzada la proclamació de l'Alcalde electe per qualsevol dels procediments anteriors, aquest haurà de </a:t>
            </a:r>
            <a:r>
              <a:rPr lang="ca-ES" altLang="ca-ES" sz="1700" b="1" i="1" dirty="0">
                <a:latin typeface="Calibri" panose="020F0502020204030204" pitchFamily="34" charset="0"/>
                <a:cs typeface="Calibri" panose="020F0502020204030204" pitchFamily="34" charset="0"/>
              </a:rPr>
              <a:t>procedir a prendre possessió </a:t>
            </a:r>
            <a:r>
              <a:rPr lang="ca-ES" altLang="ca-ES" sz="1700" dirty="0">
                <a:latin typeface="Calibri" panose="020F0502020204030204" pitchFamily="34" charset="0"/>
                <a:cs typeface="Calibri" panose="020F0502020204030204" pitchFamily="34" charset="0"/>
              </a:rPr>
              <a:t>del càrrec d'acord amb el que disposa l'article 19 del TRRL, prestant per a això el jurament o promesa d’acatament a la Constitució en els termes exposats amb anterioritat per a la presa de possessió del càrrec de Regidor, ja que el jurament del càrrec de Regidor no supleix el jurament del càrrec d'Alcalde, doncs en el nostre sistema legal el jurament o promesa és específic per a cada càrrec.</a:t>
            </a:r>
          </a:p>
        </p:txBody>
      </p:sp>
      <p:sp>
        <p:nvSpPr>
          <p:cNvPr id="147460" name="3 Marcador de pie de página"/>
          <p:cNvSpPr>
            <a:spLocks noGrp="1"/>
          </p:cNvSpPr>
          <p:nvPr>
            <p:ph type="ftr" sz="quarter" idx="11"/>
          </p:nvPr>
        </p:nvSpPr>
        <p:spPr/>
        <p:txBody>
          <a:bodyPr/>
          <a:lstStyle/>
          <a:p>
            <a:pPr>
              <a:defRPr/>
            </a:pPr>
            <a:r>
              <a:rPr lang="pt-BR"/>
              <a:t>Curs de regim juridic </a:t>
            </a:r>
            <a:endParaRPr lang="es-ES"/>
          </a:p>
        </p:txBody>
      </p:sp>
      <p:sp>
        <p:nvSpPr>
          <p:cNvPr id="147461" name="4 Marcador de número de diapositiva"/>
          <p:cNvSpPr>
            <a:spLocks noGrp="1"/>
          </p:cNvSpPr>
          <p:nvPr>
            <p:ph type="sldNum" sz="quarter" idx="12"/>
          </p:nvPr>
        </p:nvSpPr>
        <p:spPr/>
        <p:txBody>
          <a:bodyPr/>
          <a:lstStyle/>
          <a:p>
            <a:pPr>
              <a:defRPr/>
            </a:pPr>
            <a:fld id="{D470D6D5-3111-43CF-95CA-E0437536A28F}" type="slidenum">
              <a:rPr lang="es-ES"/>
              <a:pPr>
                <a:defRPr/>
              </a:pPr>
              <a:t>105</a:t>
            </a:fld>
            <a:endParaRPr lang="es-ES"/>
          </a:p>
        </p:txBody>
      </p:sp>
      <p:sp>
        <p:nvSpPr>
          <p:cNvPr id="2" name="Rectángulo 1"/>
          <p:cNvSpPr/>
          <p:nvPr/>
        </p:nvSpPr>
        <p:spPr>
          <a:xfrm>
            <a:off x="7680176" y="1118805"/>
            <a:ext cx="4036690" cy="549152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90000"/>
              </a:lnSpc>
            </a:pPr>
            <a:r>
              <a:rPr lang="ca-ES" altLang="ca-ES" sz="1700">
                <a:latin typeface="Calibri" panose="020F0502020204030204" pitchFamily="34" charset="0"/>
                <a:cs typeface="Calibri" panose="020F0502020204030204" pitchFamily="34" charset="0"/>
              </a:rPr>
              <a:t>Qui resulti proclamat Alcalde pren possessió davant el ple de la corporació. En la fórmula de jurament o promesa continguda en l'art.1 del Reial Decret 707/1979, de 5 d'abril.</a:t>
            </a:r>
          </a:p>
          <a:p>
            <a:pPr algn="just">
              <a:lnSpc>
                <a:spcPct val="90000"/>
              </a:lnSpc>
            </a:pPr>
            <a:endParaRPr lang="ca-ES" altLang="ca-ES" sz="1700">
              <a:latin typeface="Calibri" panose="020F0502020204030204" pitchFamily="34" charset="0"/>
              <a:cs typeface="Calibri" panose="020F0502020204030204" pitchFamily="34" charset="0"/>
            </a:endParaRPr>
          </a:p>
          <a:p>
            <a:pPr algn="just">
              <a:lnSpc>
                <a:spcPct val="90000"/>
              </a:lnSpc>
            </a:pPr>
            <a:r>
              <a:rPr lang="ca-ES" altLang="ca-ES" sz="1700">
                <a:latin typeface="Calibri" panose="020F0502020204030204" pitchFamily="34" charset="0"/>
                <a:cs typeface="Calibri" panose="020F0502020204030204" pitchFamily="34" charset="0"/>
              </a:rPr>
              <a:t>“Juro / prometo per la meva consciència i honor complir fidelment les obligacions del càrrec... amb lleialtat al Rei, i guardar i fer guardar la Constitució com a norma fonamental de l'Estat”. </a:t>
            </a:r>
          </a:p>
          <a:p>
            <a:pPr algn="just">
              <a:lnSpc>
                <a:spcPct val="90000"/>
              </a:lnSpc>
            </a:pPr>
            <a:endParaRPr lang="ca-ES" altLang="ca-ES" sz="1700">
              <a:latin typeface="Calibri" panose="020F0502020204030204" pitchFamily="34" charset="0"/>
              <a:cs typeface="Calibri" panose="020F0502020204030204" pitchFamily="34" charset="0"/>
            </a:endParaRPr>
          </a:p>
          <a:p>
            <a:pPr algn="just">
              <a:lnSpc>
                <a:spcPct val="90000"/>
              </a:lnSpc>
            </a:pPr>
            <a:r>
              <a:rPr lang="ca-ES" altLang="ca-ES" sz="1700">
                <a:latin typeface="Calibri" panose="020F0502020204030204" pitchFamily="34" charset="0"/>
                <a:cs typeface="Calibri" panose="020F0502020204030204" pitchFamily="34" charset="0"/>
              </a:rPr>
              <a:t>Si l'Alcalde electe </a:t>
            </a:r>
            <a:r>
              <a:rPr lang="ca-ES" altLang="ca-ES" sz="1700" b="1">
                <a:latin typeface="Calibri" panose="020F0502020204030204" pitchFamily="34" charset="0"/>
                <a:cs typeface="Calibri" panose="020F0502020204030204" pitchFamily="34" charset="0"/>
              </a:rPr>
              <a:t>no estigués present en la sessió constitutiva,</a:t>
            </a:r>
            <a:r>
              <a:rPr lang="ca-ES" altLang="ca-ES" sz="1700">
                <a:latin typeface="Calibri" panose="020F0502020204030204" pitchFamily="34" charset="0"/>
                <a:cs typeface="Calibri" panose="020F0502020204030204" pitchFamily="34" charset="0"/>
              </a:rPr>
              <a:t> serà requerit per prendre possessió en el termini de 48 hores, igualment davant el ple corporatiu, </a:t>
            </a:r>
            <a:r>
              <a:rPr lang="ca-ES" altLang="ca-ES" sz="1700" b="1">
                <a:latin typeface="Calibri" panose="020F0502020204030204" pitchFamily="34" charset="0"/>
                <a:cs typeface="Calibri" panose="020F0502020204030204" pitchFamily="34" charset="0"/>
              </a:rPr>
              <a:t>amb advertiment que en cas de no fer-ho sense causa justificada</a:t>
            </a:r>
            <a:r>
              <a:rPr lang="ca-ES" altLang="ca-ES" sz="1700">
                <a:latin typeface="Calibri" panose="020F0502020204030204" pitchFamily="34" charset="0"/>
                <a:cs typeface="Calibri" panose="020F0502020204030204" pitchFamily="34" charset="0"/>
              </a:rPr>
              <a:t>, s'estarà al disposat a la legislació electoral per als casos de vacant de l'alcaldia (art.40.3 ROF).</a:t>
            </a:r>
            <a:endParaRPr lang="es-ES" altLang="ca-ES" sz="1700" dirty="0">
              <a:latin typeface="Calibri" panose="020F0502020204030204" pitchFamily="34" charset="0"/>
              <a:cs typeface="Calibri" panose="020F0502020204030204" pitchFamily="34" charset="0"/>
            </a:endParaRPr>
          </a:p>
        </p:txBody>
      </p:sp>
      <p:sp>
        <p:nvSpPr>
          <p:cNvPr id="6" name="Rectangle 5"/>
          <p:cNvSpPr>
            <a:spLocks noChangeArrowheads="1"/>
          </p:cNvSpPr>
          <p:nvPr/>
        </p:nvSpPr>
        <p:spPr bwMode="auto">
          <a:xfrm>
            <a:off x="8904312" y="111300"/>
            <a:ext cx="2286000" cy="852016"/>
          </a:xfrm>
          <a:prstGeom prst="rect">
            <a:avLst/>
          </a:prstGeom>
          <a:gradFill rotWithShape="1">
            <a:gsLst>
              <a:gs pos="0">
                <a:schemeClr val="accent2"/>
              </a:gs>
              <a:gs pos="50000">
                <a:srgbClr val="FFFFFF"/>
              </a:gs>
              <a:gs pos="100000">
                <a:schemeClr val="accent2"/>
              </a:gs>
            </a:gsLst>
            <a:lin ang="5400000" scaled="1"/>
          </a:gradFill>
          <a:ln w="57150">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2"/>
            </a:extrusionClr>
          </a:sp3d>
        </p:spPr>
        <p:txBody>
          <a:bodyPr wrap="none" anchor="ctr">
            <a:flatTx/>
          </a:bodyPr>
          <a:lstStyle/>
          <a:p>
            <a:pPr algn="ctr">
              <a:defRPr/>
            </a:pPr>
            <a:r>
              <a:rPr lang="es-ES" sz="2000" b="1">
                <a:solidFill>
                  <a:srgbClr val="FF3300"/>
                </a:solidFill>
                <a:latin typeface="Calibri" panose="020F0502020204030204" pitchFamily="34" charset="0"/>
                <a:cs typeface="Calibri" panose="020F0502020204030204" pitchFamily="34" charset="0"/>
              </a:rPr>
              <a:t>48 </a:t>
            </a:r>
            <a:r>
              <a:rPr lang="ca-ES" sz="2000" b="1">
                <a:solidFill>
                  <a:srgbClr val="FF3300"/>
                </a:solidFill>
                <a:latin typeface="Calibri" panose="020F0502020204030204" pitchFamily="34" charset="0"/>
                <a:cs typeface="Calibri" panose="020F0502020204030204" pitchFamily="34" charset="0"/>
              </a:rPr>
              <a:t>hores</a:t>
            </a:r>
          </a:p>
        </p:txBody>
      </p:sp>
    </p:spTree>
    <p:extLst>
      <p:ext uri="{BB962C8B-B14F-4D97-AF65-F5344CB8AC3E}">
        <p14:creationId xmlns:p14="http://schemas.microsoft.com/office/powerpoint/2010/main" val="24340557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Título"/>
          <p:cNvSpPr>
            <a:spLocks noGrp="1"/>
          </p:cNvSpPr>
          <p:nvPr>
            <p:ph type="title"/>
          </p:nvPr>
        </p:nvSpPr>
        <p:spPr>
          <a:xfrm>
            <a:off x="2423592" y="252119"/>
            <a:ext cx="9001000" cy="1214438"/>
          </a:xfrm>
          <a:noFill/>
        </p:spPr>
        <p:txBody>
          <a:bodyPr rtlCol="0">
            <a:normAutofit/>
          </a:bodyPr>
          <a:lstStyle/>
          <a:p>
            <a:pPr algn="ctr">
              <a:defRPr/>
            </a:pPr>
            <a:r>
              <a:rPr lang="ca-ES" sz="3200" b="1" dirty="0">
                <a:solidFill>
                  <a:srgbClr val="0070C0"/>
                </a:solidFill>
                <a:latin typeface="Agency FB" panose="020B0503020202020204" pitchFamily="34" charset="0"/>
              </a:rPr>
              <a:t>EN EL CAS QUE EL CAP DE LLISTA NO VULGUI SER ALCALDE</a:t>
            </a:r>
          </a:p>
        </p:txBody>
      </p:sp>
      <p:sp>
        <p:nvSpPr>
          <p:cNvPr id="160771" name="2 Marcador de contenido"/>
          <p:cNvSpPr>
            <a:spLocks noGrp="1"/>
          </p:cNvSpPr>
          <p:nvPr>
            <p:ph idx="1"/>
          </p:nvPr>
        </p:nvSpPr>
        <p:spPr>
          <a:xfrm>
            <a:off x="2423592" y="1217129"/>
            <a:ext cx="9001000" cy="4560888"/>
          </a:xfrm>
          <a:solidFill>
            <a:schemeClr val="accent3">
              <a:lumMod val="20000"/>
              <a:lumOff val="80000"/>
            </a:schemeClr>
          </a:solidFill>
        </p:spPr>
        <p:txBody>
          <a:bodyPr anchor="ctr">
            <a:normAutofit/>
          </a:bodyPr>
          <a:lstStyle/>
          <a:p>
            <a:pPr eaLnBrk="1" hangingPunct="1"/>
            <a:r>
              <a:rPr lang="ca-ES" altLang="ca-ES" sz="1700" dirty="0">
                <a:latin typeface="Calibri" panose="020F0502020204030204" pitchFamily="34" charset="0"/>
                <a:cs typeface="Calibri" panose="020F0502020204030204" pitchFamily="34" charset="0"/>
              </a:rPr>
              <a:t>La Junta Electoral Central: 17/09/2009 a la consulta del Secretari de l’Ajuntament de la província de Girona. Consulta sobre possibilitat de tornar a ser alcalde </a:t>
            </a:r>
            <a:r>
              <a:rPr lang="ca-ES" altLang="ca-ES" sz="1700" dirty="0" smtClean="0">
                <a:latin typeface="Calibri" panose="020F0502020204030204" pitchFamily="34" charset="0"/>
                <a:cs typeface="Calibri" panose="020F0502020204030204" pitchFamily="34" charset="0"/>
              </a:rPr>
              <a:t>el regidor </a:t>
            </a:r>
            <a:r>
              <a:rPr lang="ca-ES" altLang="ca-ES" sz="1700" dirty="0">
                <a:latin typeface="Calibri" panose="020F0502020204030204" pitchFamily="34" charset="0"/>
                <a:cs typeface="Calibri" panose="020F0502020204030204" pitchFamily="34" charset="0"/>
              </a:rPr>
              <a:t>que ha renunciat al càrrec anteriorment. Acord: La Junta Electoral Central té reiteradament acordat: </a:t>
            </a:r>
          </a:p>
          <a:p>
            <a:pPr eaLnBrk="1" hangingPunct="1"/>
            <a:r>
              <a:rPr lang="ca-ES" altLang="ca-ES" sz="1700" dirty="0">
                <a:latin typeface="Calibri" panose="020F0502020204030204" pitchFamily="34" charset="0"/>
                <a:cs typeface="Calibri" panose="020F0502020204030204" pitchFamily="34" charset="0"/>
              </a:rPr>
              <a:t>1 º. - Poden ser candidats a alcalde tots els regidors que encapçalin les llistes corresponents. </a:t>
            </a:r>
          </a:p>
          <a:p>
            <a:pPr eaLnBrk="1" hangingPunct="1"/>
            <a:r>
              <a:rPr lang="ca-ES" altLang="ca-ES" sz="1700" dirty="0">
                <a:latin typeface="Calibri" panose="020F0502020204030204" pitchFamily="34" charset="0"/>
                <a:cs typeface="Calibri" panose="020F0502020204030204" pitchFamily="34" charset="0"/>
              </a:rPr>
              <a:t>2n. - En el cas que el cap de llista no vulgues ser candidat, ha de renunciar expressament, havent de ser candidat a alcalde el que el segueix a la llista, passant el renunciant a ocupar el darrer lloc d’aquesta i procedia successivament, si s'escau, amb la resta dels integrants de la candidatura. </a:t>
            </a:r>
          </a:p>
          <a:p>
            <a:pPr eaLnBrk="1" hangingPunct="1"/>
            <a:r>
              <a:rPr lang="ca-ES" altLang="ca-ES" sz="1700" dirty="0">
                <a:latin typeface="Calibri" panose="020F0502020204030204" pitchFamily="34" charset="0"/>
                <a:cs typeface="Calibri" panose="020F0502020204030204" pitchFamily="34" charset="0"/>
              </a:rPr>
              <a:t>3r. - La renúncia a ser candidat a alcalde </a:t>
            </a:r>
            <a:r>
              <a:rPr lang="ca-ES" altLang="ca-ES" sz="1700" b="1" u="sng" dirty="0">
                <a:latin typeface="Calibri" panose="020F0502020204030204" pitchFamily="34" charset="0"/>
                <a:cs typeface="Calibri" panose="020F0502020204030204" pitchFamily="34" charset="0"/>
              </a:rPr>
              <a:t>no té caràcter definitiu pel que no s'exclou que el dimissionari pugui ser de nou candidat a alcalde</a:t>
            </a:r>
            <a:r>
              <a:rPr lang="ca-ES" altLang="ca-ES" sz="1700" dirty="0">
                <a:latin typeface="Calibri" panose="020F0502020204030204" pitchFamily="34" charset="0"/>
                <a:cs typeface="Calibri" panose="020F0502020204030204" pitchFamily="34" charset="0"/>
              </a:rPr>
              <a:t>, si bé ocupant després de la seva renúncia el darrer lloc de la llista de regidors.</a:t>
            </a:r>
            <a:r>
              <a:rPr lang="es-ES" altLang="ca-ES" sz="1700" dirty="0">
                <a:latin typeface="Calibri" panose="020F0502020204030204" pitchFamily="34" charset="0"/>
                <a:cs typeface="Calibri" panose="020F0502020204030204" pitchFamily="34" charset="0"/>
              </a:rPr>
              <a:t/>
            </a:r>
            <a:br>
              <a:rPr lang="es-ES" altLang="ca-ES" sz="1700" dirty="0">
                <a:latin typeface="Calibri" panose="020F0502020204030204" pitchFamily="34" charset="0"/>
                <a:cs typeface="Calibri" panose="020F0502020204030204" pitchFamily="34" charset="0"/>
              </a:rPr>
            </a:br>
            <a:endParaRPr lang="es-ES" altLang="ca-ES" sz="1700" dirty="0">
              <a:latin typeface="Calibri" panose="020F0502020204030204" pitchFamily="34" charset="0"/>
              <a:cs typeface="Calibri" panose="020F0502020204030204" pitchFamily="34" charset="0"/>
            </a:endParaRPr>
          </a:p>
          <a:p>
            <a:pPr eaLnBrk="1" hangingPunct="1"/>
            <a:endParaRPr lang="es-ES" altLang="ca-ES" sz="1700" dirty="0">
              <a:latin typeface="Calibri" panose="020F0502020204030204" pitchFamily="34" charset="0"/>
              <a:cs typeface="Calibri" panose="020F0502020204030204" pitchFamily="34" charset="0"/>
            </a:endParaRPr>
          </a:p>
        </p:txBody>
      </p:sp>
      <p:sp>
        <p:nvSpPr>
          <p:cNvPr id="149508" name="3 Marcador de pie de página"/>
          <p:cNvSpPr>
            <a:spLocks noGrp="1"/>
          </p:cNvSpPr>
          <p:nvPr>
            <p:ph type="ftr" sz="quarter" idx="11"/>
          </p:nvPr>
        </p:nvSpPr>
        <p:spPr/>
        <p:txBody>
          <a:bodyPr/>
          <a:lstStyle/>
          <a:p>
            <a:pPr>
              <a:defRPr/>
            </a:pPr>
            <a:r>
              <a:rPr lang="pt-BR"/>
              <a:t>Curs de regim juridic </a:t>
            </a:r>
            <a:endParaRPr lang="es-ES"/>
          </a:p>
        </p:txBody>
      </p:sp>
      <p:sp>
        <p:nvSpPr>
          <p:cNvPr id="149509" name="4 Marcador de número de diapositiva"/>
          <p:cNvSpPr>
            <a:spLocks noGrp="1"/>
          </p:cNvSpPr>
          <p:nvPr>
            <p:ph type="sldNum" sz="quarter" idx="12"/>
          </p:nvPr>
        </p:nvSpPr>
        <p:spPr/>
        <p:txBody>
          <a:bodyPr/>
          <a:lstStyle/>
          <a:p>
            <a:pPr>
              <a:defRPr/>
            </a:pPr>
            <a:fld id="{4256C087-A56A-45E0-8CDF-A00AA47C2318}" type="slidenum">
              <a:rPr lang="es-ES"/>
              <a:pPr>
                <a:defRPr/>
              </a:pPr>
              <a:t>106</a:t>
            </a:fld>
            <a:endParaRPr lang="es-ES"/>
          </a:p>
        </p:txBody>
      </p:sp>
    </p:spTree>
    <p:extLst>
      <p:ext uri="{BB962C8B-B14F-4D97-AF65-F5344CB8AC3E}">
        <p14:creationId xmlns:p14="http://schemas.microsoft.com/office/powerpoint/2010/main" val="7274685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595689" y="149660"/>
            <a:ext cx="5278437" cy="695325"/>
          </a:xfrm>
        </p:spPr>
        <p:txBody>
          <a:bodyPr rtlCol="0">
            <a:normAutofit fontScale="90000"/>
          </a:bodyPr>
          <a:lstStyle/>
          <a:p>
            <a:pPr>
              <a:defRPr/>
            </a:pPr>
            <a:r>
              <a:rPr lang="ca-ES" sz="4000" b="1" dirty="0" smtClean="0">
                <a:solidFill>
                  <a:srgbClr val="0070C0"/>
                </a:solidFill>
                <a:latin typeface="Agency FB" panose="020B0503020202020204" pitchFamily="34" charset="0"/>
              </a:rPr>
              <a:t> TRACTAMENT.</a:t>
            </a:r>
            <a:endParaRPr lang="ca-ES" sz="4000" b="1" dirty="0">
              <a:solidFill>
                <a:srgbClr val="0070C0"/>
              </a:solidFill>
              <a:latin typeface="Agency FB" panose="020B0503020202020204" pitchFamily="34" charset="0"/>
            </a:endParaRPr>
          </a:p>
        </p:txBody>
      </p:sp>
      <p:sp>
        <p:nvSpPr>
          <p:cNvPr id="543747" name="Rectangle 3"/>
          <p:cNvSpPr>
            <a:spLocks noGrp="1" noChangeArrowheads="1"/>
          </p:cNvSpPr>
          <p:nvPr>
            <p:ph sz="half" idx="1"/>
          </p:nvPr>
        </p:nvSpPr>
        <p:spPr>
          <a:xfrm>
            <a:off x="1882776" y="1033304"/>
            <a:ext cx="4214241" cy="4556245"/>
          </a:xfrm>
          <a:solidFill>
            <a:schemeClr val="accent2">
              <a:lumMod val="20000"/>
              <a:lumOff val="80000"/>
            </a:schemeClr>
          </a:solidFill>
        </p:spPr>
        <p:txBody>
          <a:bodyPr>
            <a:normAutofit/>
          </a:bodyPr>
          <a:lstStyle/>
          <a:p>
            <a:pPr algn="just" eaLnBrk="1" hangingPunct="1">
              <a:buClr>
                <a:srgbClr val="FF3300"/>
              </a:buClr>
              <a:buFont typeface="Wingdings" pitchFamily="2" charset="2"/>
              <a:buChar char="q"/>
            </a:pPr>
            <a:r>
              <a:rPr lang="ca-ES" altLang="ca-ES" sz="1700" dirty="0">
                <a:latin typeface="Calibri" panose="020F0502020204030204" pitchFamily="34" charset="0"/>
                <a:cs typeface="Calibri" panose="020F0502020204030204" pitchFamily="34" charset="0"/>
              </a:rPr>
              <a:t>Art.69.1 LMRLC. </a:t>
            </a:r>
            <a:r>
              <a:rPr lang="ca-ES" altLang="ca-ES" sz="1700" b="1" dirty="0">
                <a:solidFill>
                  <a:srgbClr val="225ECA"/>
                </a:solidFill>
                <a:latin typeface="Calibri" panose="020F0502020204030204" pitchFamily="34" charset="0"/>
                <a:cs typeface="Calibri" panose="020F0502020204030204" pitchFamily="34" charset="0"/>
              </a:rPr>
              <a:t>Els membres</a:t>
            </a:r>
            <a:r>
              <a:rPr lang="ca-ES" altLang="ca-ES" sz="1700" dirty="0">
                <a:latin typeface="Calibri" panose="020F0502020204030204" pitchFamily="34" charset="0"/>
                <a:cs typeface="Calibri" panose="020F0502020204030204" pitchFamily="34" charset="0"/>
              </a:rPr>
              <a:t> de les corporacions locals de Catalunya tenen la denominació següent: </a:t>
            </a:r>
          </a:p>
          <a:p>
            <a:pPr algn="just" eaLnBrk="1" hangingPunct="1">
              <a:buClr>
                <a:srgbClr val="FF3300"/>
              </a:buClr>
              <a:buFont typeface="Wingdings" pitchFamily="2" charset="2"/>
              <a:buChar char="q"/>
            </a:pPr>
            <a:r>
              <a:rPr lang="ca-ES" altLang="ca-ES" sz="1700" b="1" dirty="0">
                <a:latin typeface="Calibri" panose="020F0502020204030204" pitchFamily="34" charset="0"/>
                <a:cs typeface="Calibri" panose="020F0502020204030204" pitchFamily="34" charset="0"/>
              </a:rPr>
              <a:t>a) Regidors o regidores</a:t>
            </a:r>
            <a:r>
              <a:rPr lang="ca-ES" altLang="ca-ES" sz="1700" dirty="0">
                <a:latin typeface="Calibri" panose="020F0502020204030204" pitchFamily="34" charset="0"/>
                <a:cs typeface="Calibri" panose="020F0502020204030204" pitchFamily="34" charset="0"/>
              </a:rPr>
              <a:t>, els membres dels ajuntaments.</a:t>
            </a:r>
          </a:p>
          <a:p>
            <a:pPr algn="just" eaLnBrk="1" hangingPunct="1">
              <a:buClr>
                <a:srgbClr val="FF3300"/>
              </a:buClr>
              <a:buFont typeface="Wingdings" pitchFamily="2" charset="2"/>
              <a:buChar char="q"/>
            </a:pPr>
            <a:r>
              <a:rPr lang="ca-ES" altLang="ca-ES" sz="1700" dirty="0">
                <a:latin typeface="Calibri" panose="020F0502020204030204" pitchFamily="34" charset="0"/>
                <a:cs typeface="Calibri" panose="020F0502020204030204" pitchFamily="34" charset="0"/>
              </a:rPr>
              <a:t>b</a:t>
            </a:r>
            <a:r>
              <a:rPr lang="ca-ES" altLang="ca-ES" sz="1700" b="1" dirty="0">
                <a:latin typeface="Calibri" panose="020F0502020204030204" pitchFamily="34" charset="0"/>
                <a:cs typeface="Calibri" panose="020F0502020204030204" pitchFamily="34" charset="0"/>
              </a:rPr>
              <a:t>) Consellers o conselleres comarcals</a:t>
            </a:r>
            <a:r>
              <a:rPr lang="ca-ES" altLang="ca-ES" sz="1700" dirty="0">
                <a:latin typeface="Calibri" panose="020F0502020204030204" pitchFamily="34" charset="0"/>
                <a:cs typeface="Calibri" panose="020F0502020204030204" pitchFamily="34" charset="0"/>
              </a:rPr>
              <a:t>, els membres dels consells comarcals.</a:t>
            </a:r>
          </a:p>
          <a:p>
            <a:pPr algn="just" eaLnBrk="1" hangingPunct="1">
              <a:buClr>
                <a:srgbClr val="FF3300"/>
              </a:buClr>
              <a:buFont typeface="Wingdings" pitchFamily="2" charset="2"/>
              <a:buChar char="q"/>
            </a:pPr>
            <a:r>
              <a:rPr lang="ca-ES" altLang="ca-ES" sz="1700" b="1" dirty="0">
                <a:latin typeface="Calibri" panose="020F0502020204030204" pitchFamily="34" charset="0"/>
                <a:cs typeface="Calibri" panose="020F0502020204030204" pitchFamily="34" charset="0"/>
              </a:rPr>
              <a:t>c) Diputats o diputades provincials</a:t>
            </a:r>
            <a:r>
              <a:rPr lang="ca-ES" altLang="ca-ES" sz="1700" dirty="0">
                <a:latin typeface="Calibri" panose="020F0502020204030204" pitchFamily="34" charset="0"/>
                <a:cs typeface="Calibri" panose="020F0502020204030204" pitchFamily="34" charset="0"/>
              </a:rPr>
              <a:t>, els membres de les diputacions provincials.</a:t>
            </a:r>
          </a:p>
        </p:txBody>
      </p:sp>
      <p:sp>
        <p:nvSpPr>
          <p:cNvPr id="543748" name="Rectangle 4"/>
          <p:cNvSpPr>
            <a:spLocks noGrp="1" noChangeArrowheads="1"/>
          </p:cNvSpPr>
          <p:nvPr>
            <p:ph sz="half" idx="2"/>
          </p:nvPr>
        </p:nvSpPr>
        <p:spPr>
          <a:xfrm>
            <a:off x="6744072" y="943839"/>
            <a:ext cx="5078413" cy="4968875"/>
          </a:xfrm>
        </p:spPr>
        <p:txBody>
          <a:bodyPr>
            <a:normAutofit/>
          </a:bodyPr>
          <a:lstStyle/>
          <a:p>
            <a:pPr algn="just" eaLnBrk="1" hangingPunct="1">
              <a:lnSpc>
                <a:spcPct val="80000"/>
              </a:lnSpc>
              <a:buClr>
                <a:srgbClr val="0033CC"/>
              </a:buClr>
              <a:buFont typeface="Wingdings" pitchFamily="2" charset="2"/>
              <a:buChar char="q"/>
            </a:pPr>
            <a:r>
              <a:rPr lang="ca-ES" altLang="ca-ES" sz="1700">
                <a:latin typeface="Calibri" panose="020F0502020204030204" pitchFamily="34" charset="0"/>
                <a:cs typeface="Calibri" panose="020F0502020204030204" pitchFamily="34" charset="0"/>
              </a:rPr>
              <a:t>Art.69.2 </a:t>
            </a:r>
            <a:r>
              <a:rPr lang="ca-ES" altLang="ca-ES" sz="1700" b="1">
                <a:latin typeface="Calibri" panose="020F0502020204030204" pitchFamily="34" charset="0"/>
                <a:cs typeface="Calibri" panose="020F0502020204030204" pitchFamily="34" charset="0"/>
              </a:rPr>
              <a:t> </a:t>
            </a:r>
            <a:r>
              <a:rPr lang="ca-ES" altLang="ca-ES" sz="1700" b="1">
                <a:solidFill>
                  <a:srgbClr val="225ECA"/>
                </a:solidFill>
                <a:latin typeface="Calibri" panose="020F0502020204030204" pitchFamily="34" charset="0"/>
                <a:cs typeface="Calibri" panose="020F0502020204030204" pitchFamily="34" charset="0"/>
              </a:rPr>
              <a:t>Les autoritats locals</a:t>
            </a:r>
            <a:r>
              <a:rPr lang="ca-ES" altLang="ca-ES" sz="1700">
                <a:latin typeface="Calibri" panose="020F0502020204030204" pitchFamily="34" charset="0"/>
                <a:cs typeface="Calibri" panose="020F0502020204030204" pitchFamily="34" charset="0"/>
              </a:rPr>
              <a:t> de Catalunya tenen </a:t>
            </a:r>
            <a:r>
              <a:rPr lang="ca-ES" altLang="ca-ES" sz="1700" b="1">
                <a:latin typeface="Calibri" panose="020F0502020204030204" pitchFamily="34" charset="0"/>
                <a:cs typeface="Calibri" panose="020F0502020204030204" pitchFamily="34" charset="0"/>
              </a:rPr>
              <a:t>el tractament</a:t>
            </a:r>
            <a:r>
              <a:rPr lang="ca-ES" altLang="ca-ES" sz="1700">
                <a:latin typeface="Calibri" panose="020F0502020204030204" pitchFamily="34" charset="0"/>
                <a:cs typeface="Calibri" panose="020F0502020204030204" pitchFamily="34" charset="0"/>
              </a:rPr>
              <a:t> següent: </a:t>
            </a:r>
          </a:p>
          <a:p>
            <a:pPr algn="just" eaLnBrk="1" hangingPunct="1">
              <a:lnSpc>
                <a:spcPct val="80000"/>
              </a:lnSpc>
              <a:buClr>
                <a:srgbClr val="0033CC"/>
              </a:buClr>
              <a:buFont typeface="Wingdings" pitchFamily="2" charset="2"/>
              <a:buChar char="q"/>
            </a:pPr>
            <a:r>
              <a:rPr lang="ca-ES" altLang="ca-ES" sz="1700">
                <a:latin typeface="Calibri" panose="020F0502020204030204" pitchFamily="34" charset="0"/>
                <a:cs typeface="Calibri" panose="020F0502020204030204" pitchFamily="34" charset="0"/>
              </a:rPr>
              <a:t>a) L'alcalde o alcaldessa de Barcelona, Excel·lentíssim Senyor o Excel·lentíssima Senyora, i els altres alcaldes o alcaldesses, Il·lustríssim Senyor o Il·lustríssima Senyora.</a:t>
            </a:r>
          </a:p>
          <a:p>
            <a:pPr algn="just" eaLnBrk="1" hangingPunct="1">
              <a:lnSpc>
                <a:spcPct val="80000"/>
              </a:lnSpc>
              <a:buClr>
                <a:srgbClr val="0033CC"/>
              </a:buClr>
              <a:buFont typeface="Wingdings" pitchFamily="2" charset="2"/>
              <a:buChar char="q"/>
            </a:pPr>
            <a:r>
              <a:rPr lang="ca-ES" altLang="ca-ES" sz="1700">
                <a:latin typeface="Calibri" panose="020F0502020204030204" pitchFamily="34" charset="0"/>
                <a:cs typeface="Calibri" panose="020F0502020204030204" pitchFamily="34" charset="0"/>
              </a:rPr>
              <a:t>b) Els presidents o presidentes dels consells comarcals, Il·lustríssim Senyor o Il·lustríssima Senyora.</a:t>
            </a:r>
          </a:p>
          <a:p>
            <a:pPr algn="just" eaLnBrk="1" hangingPunct="1">
              <a:lnSpc>
                <a:spcPct val="80000"/>
              </a:lnSpc>
              <a:buClr>
                <a:srgbClr val="0033CC"/>
              </a:buClr>
              <a:buFont typeface="Wingdings" pitchFamily="2" charset="2"/>
              <a:buChar char="q"/>
            </a:pPr>
            <a:r>
              <a:rPr lang="ca-ES" altLang="ca-ES" sz="1700">
                <a:latin typeface="Calibri" panose="020F0502020204030204" pitchFamily="34" charset="0"/>
                <a:cs typeface="Calibri" panose="020F0502020204030204" pitchFamily="34" charset="0"/>
              </a:rPr>
              <a:t>c) Els presidents o presidentes de les diputacions provincials, Il·lustríssim Senyor o Il·lustríssima Senyora.</a:t>
            </a:r>
          </a:p>
          <a:p>
            <a:pPr algn="just" eaLnBrk="1" hangingPunct="1">
              <a:lnSpc>
                <a:spcPct val="80000"/>
              </a:lnSpc>
              <a:buClr>
                <a:srgbClr val="0033CC"/>
              </a:buClr>
              <a:buFont typeface="Wingdings" pitchFamily="2" charset="2"/>
              <a:buChar char="q"/>
            </a:pPr>
            <a:r>
              <a:rPr lang="ca-ES" altLang="ca-ES" sz="1700">
                <a:latin typeface="Calibri" panose="020F0502020204030204" pitchFamily="34" charset="0"/>
                <a:cs typeface="Calibri" panose="020F0502020204030204" pitchFamily="34" charset="0"/>
              </a:rPr>
              <a:t>3  Es respecten els tractaments reconeguts tradicionalment o per disposició legal expressa.</a:t>
            </a:r>
          </a:p>
          <a:p>
            <a:pPr algn="just" eaLnBrk="1" hangingPunct="1">
              <a:lnSpc>
                <a:spcPct val="80000"/>
              </a:lnSpc>
              <a:buClr>
                <a:srgbClr val="0033CC"/>
              </a:buClr>
              <a:buFont typeface="Wingdings" pitchFamily="2" charset="2"/>
              <a:buChar char="q"/>
            </a:pPr>
            <a:r>
              <a:rPr lang="ca-ES" altLang="ca-ES" sz="1700">
                <a:latin typeface="Calibri" panose="020F0502020204030204" pitchFamily="34" charset="0"/>
                <a:cs typeface="Calibri" panose="020F0502020204030204" pitchFamily="34" charset="0"/>
              </a:rPr>
              <a:t>4  Les precedències i l'ordenació de les autoritats locals són les que determinin les normes específiques que regulen el protocol de la Generalitat.</a:t>
            </a:r>
          </a:p>
          <a:p>
            <a:pPr algn="just" eaLnBrk="1" hangingPunct="1">
              <a:lnSpc>
                <a:spcPct val="80000"/>
              </a:lnSpc>
              <a:buClr>
                <a:srgbClr val="0033CC"/>
              </a:buClr>
              <a:buFont typeface="Wingdings" pitchFamily="2" charset="2"/>
              <a:buChar char="q"/>
            </a:pPr>
            <a:endParaRPr lang="ca-ES" altLang="ca-ES" sz="1700">
              <a:latin typeface="Calibri" panose="020F0502020204030204" pitchFamily="34" charset="0"/>
              <a:cs typeface="Calibri" panose="020F0502020204030204" pitchFamily="34" charset="0"/>
            </a:endParaRPr>
          </a:p>
          <a:p>
            <a:pPr algn="just" eaLnBrk="1" hangingPunct="1">
              <a:lnSpc>
                <a:spcPct val="80000"/>
              </a:lnSpc>
              <a:buClr>
                <a:srgbClr val="0033CC"/>
              </a:buClr>
              <a:buFont typeface="Wingdings" pitchFamily="2" charset="2"/>
              <a:buChar char="q"/>
            </a:pPr>
            <a:endParaRPr lang="ca-ES" altLang="ca-ES" sz="1700">
              <a:latin typeface="Calibri" panose="020F0502020204030204" pitchFamily="34" charset="0"/>
              <a:cs typeface="Calibri" panose="020F0502020204030204" pitchFamily="34" charset="0"/>
            </a:endParaRPr>
          </a:p>
        </p:txBody>
      </p:sp>
      <p:sp>
        <p:nvSpPr>
          <p:cNvPr id="150530" name="5 Marcador de pie de página"/>
          <p:cNvSpPr>
            <a:spLocks noGrp="1"/>
          </p:cNvSpPr>
          <p:nvPr>
            <p:ph type="ftr" sz="quarter" idx="11"/>
          </p:nvPr>
        </p:nvSpPr>
        <p:spPr/>
        <p:txBody>
          <a:bodyPr/>
          <a:lstStyle/>
          <a:p>
            <a:pPr>
              <a:defRPr/>
            </a:pPr>
            <a:r>
              <a:rPr lang="pt-BR"/>
              <a:t>Curs de regim juridic </a:t>
            </a:r>
            <a:endParaRPr lang="es-ES"/>
          </a:p>
        </p:txBody>
      </p:sp>
      <p:sp>
        <p:nvSpPr>
          <p:cNvPr id="150531" name="6 Marcador de número de diapositiva"/>
          <p:cNvSpPr>
            <a:spLocks noGrp="1"/>
          </p:cNvSpPr>
          <p:nvPr>
            <p:ph type="sldNum" sz="quarter" idx="12"/>
          </p:nvPr>
        </p:nvSpPr>
        <p:spPr/>
        <p:txBody>
          <a:bodyPr/>
          <a:lstStyle/>
          <a:p>
            <a:pPr>
              <a:defRPr/>
            </a:pPr>
            <a:fld id="{846D92AC-45D2-4148-B4EB-0C86A3FD124B}" type="slidenum">
              <a:rPr lang="es-ES"/>
              <a:pPr>
                <a:defRPr/>
              </a:pPr>
              <a:t>107</a:t>
            </a:fld>
            <a:endParaRPr lang="es-ES"/>
          </a:p>
        </p:txBody>
      </p:sp>
      <p:sp>
        <p:nvSpPr>
          <p:cNvPr id="161799" name="Text Box 5"/>
          <p:cNvSpPr txBox="1">
            <a:spLocks noChangeArrowheads="1"/>
          </p:cNvSpPr>
          <p:nvPr/>
        </p:nvSpPr>
        <p:spPr bwMode="auto">
          <a:xfrm rot="-383747">
            <a:off x="1541463" y="452439"/>
            <a:ext cx="1719262" cy="3968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2000" b="1">
                <a:latin typeface="Comic Sans MS" pitchFamily="66" charset="0"/>
              </a:rPr>
              <a:t>Els membres</a:t>
            </a:r>
          </a:p>
        </p:txBody>
      </p:sp>
      <p:sp>
        <p:nvSpPr>
          <p:cNvPr id="161800" name="Text Box 6"/>
          <p:cNvSpPr txBox="1">
            <a:spLocks noChangeArrowheads="1"/>
          </p:cNvSpPr>
          <p:nvPr/>
        </p:nvSpPr>
        <p:spPr bwMode="auto">
          <a:xfrm>
            <a:off x="7608888" y="260351"/>
            <a:ext cx="2698750" cy="3968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2000" b="1">
                <a:latin typeface="Comic Sans MS" pitchFamily="66" charset="0"/>
              </a:rPr>
              <a:t>Les autoritats locals</a:t>
            </a:r>
          </a:p>
        </p:txBody>
      </p:sp>
      <p:sp>
        <p:nvSpPr>
          <p:cNvPr id="161801" name="Text Box 7"/>
          <p:cNvSpPr txBox="1">
            <a:spLocks noChangeArrowheads="1"/>
          </p:cNvSpPr>
          <p:nvPr/>
        </p:nvSpPr>
        <p:spPr bwMode="auto">
          <a:xfrm>
            <a:off x="3087688" y="1"/>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ca-ES" altLang="ca-ES" sz="2000" b="1">
              <a:latin typeface="Comic Sans MS" pitchFamily="66" charset="0"/>
            </a:endParaRPr>
          </a:p>
        </p:txBody>
      </p:sp>
      <p:sp>
        <p:nvSpPr>
          <p:cNvPr id="543752" name="Text Box 8"/>
          <p:cNvSpPr txBox="1">
            <a:spLocks noChangeArrowheads="1"/>
          </p:cNvSpPr>
          <p:nvPr/>
        </p:nvSpPr>
        <p:spPr bwMode="auto">
          <a:xfrm>
            <a:off x="1882776" y="5701096"/>
            <a:ext cx="10189888" cy="646331"/>
          </a:xfrm>
          <a:prstGeom prst="rect">
            <a:avLst/>
          </a:prstGeom>
          <a:solidFill>
            <a:schemeClr val="accent5">
              <a:lumMod val="20000"/>
              <a:lumOff val="80000"/>
            </a:schemeClr>
          </a:solidFill>
          <a:ln w="9525">
            <a:solidFill>
              <a:srgbClr val="D145D1"/>
            </a:solidFill>
            <a:miter lim="800000"/>
            <a:headEnd/>
            <a:tailEnd/>
          </a:ln>
          <a:effectLst>
            <a:outerShdw sy="50000" kx="-2453608" rotWithShape="0">
              <a:schemeClr val="bg2">
                <a:alpha val="50000"/>
              </a:schemeClr>
            </a:outerShdw>
          </a:effectLst>
        </p:spPr>
        <p:txBody>
          <a:bodyPr wrap="square">
            <a:spAutoFit/>
          </a:bodyPr>
          <a:lstStyle/>
          <a:p>
            <a:pPr>
              <a:spcBef>
                <a:spcPct val="50000"/>
              </a:spcBef>
              <a:defRPr/>
            </a:pPr>
            <a:r>
              <a:rPr lang="ca-ES" dirty="0">
                <a:latin typeface="Calibri" panose="020F0502020204030204" pitchFamily="34" charset="0"/>
                <a:cs typeface="Calibri" panose="020F0502020204030204" pitchFamily="34" charset="0"/>
              </a:rPr>
              <a:t>Ara bé, amb la LMMGL </a:t>
            </a:r>
            <a:r>
              <a:rPr lang="ca-ES" b="1" dirty="0">
                <a:latin typeface="Calibri" panose="020F0502020204030204" pitchFamily="34" charset="0"/>
                <a:cs typeface="Calibri" panose="020F0502020204030204" pitchFamily="34" charset="0"/>
              </a:rPr>
              <a:t>s'ha estès al tractament d'Excel·lència als Alcaldes de tots els municipis de gran població</a:t>
            </a:r>
            <a:r>
              <a:rPr lang="ca-ES" dirty="0">
                <a:latin typeface="Calibri" panose="020F0502020204030204" pitchFamily="34" charset="0"/>
                <a:cs typeface="Calibri" panose="020F0502020204030204" pitchFamily="34" charset="0"/>
              </a:rPr>
              <a:t>, per la qual cosa queda parcialment modificat l'art. 19 TRLRL</a:t>
            </a:r>
          </a:p>
        </p:txBody>
      </p:sp>
    </p:spTree>
    <p:extLst>
      <p:ext uri="{BB962C8B-B14F-4D97-AF65-F5344CB8AC3E}">
        <p14:creationId xmlns:p14="http://schemas.microsoft.com/office/powerpoint/2010/main" val="403135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43747">
                                            <p:bg/>
                                          </p:spTgt>
                                        </p:tgtEl>
                                        <p:attrNameLst>
                                          <p:attrName>style.visibility</p:attrName>
                                        </p:attrNameLst>
                                      </p:cBhvr>
                                      <p:to>
                                        <p:strVal val="visible"/>
                                      </p:to>
                                    </p:set>
                                    <p:animEffect transition="in" filter="diamond(in)">
                                      <p:cBhvr>
                                        <p:cTn id="7" dur="2000"/>
                                        <p:tgtEl>
                                          <p:spTgt spid="543747">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43747">
                                            <p:txEl>
                                              <p:pRg st="0" end="0"/>
                                            </p:txEl>
                                          </p:spTgt>
                                        </p:tgtEl>
                                        <p:attrNameLst>
                                          <p:attrName>style.visibility</p:attrName>
                                        </p:attrNameLst>
                                      </p:cBhvr>
                                      <p:to>
                                        <p:strVal val="visible"/>
                                      </p:to>
                                    </p:set>
                                    <p:animEffect transition="in" filter="diamond(in)">
                                      <p:cBhvr>
                                        <p:cTn id="10" dur="2000"/>
                                        <p:tgtEl>
                                          <p:spTgt spid="543747">
                                            <p:txEl>
                                              <p:pRg st="0" end="0"/>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543747">
                                            <p:txEl>
                                              <p:pRg st="1" end="1"/>
                                            </p:txEl>
                                          </p:spTgt>
                                        </p:tgtEl>
                                        <p:attrNameLst>
                                          <p:attrName>style.visibility</p:attrName>
                                        </p:attrNameLst>
                                      </p:cBhvr>
                                      <p:to>
                                        <p:strVal val="visible"/>
                                      </p:to>
                                    </p:set>
                                    <p:animEffect transition="in" filter="diamond(in)">
                                      <p:cBhvr>
                                        <p:cTn id="13" dur="2000"/>
                                        <p:tgtEl>
                                          <p:spTgt spid="543747">
                                            <p:txEl>
                                              <p:pRg st="1" end="1"/>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543747">
                                            <p:txEl>
                                              <p:pRg st="2" end="2"/>
                                            </p:txEl>
                                          </p:spTgt>
                                        </p:tgtEl>
                                        <p:attrNameLst>
                                          <p:attrName>style.visibility</p:attrName>
                                        </p:attrNameLst>
                                      </p:cBhvr>
                                      <p:to>
                                        <p:strVal val="visible"/>
                                      </p:to>
                                    </p:set>
                                    <p:animEffect transition="in" filter="diamond(in)">
                                      <p:cBhvr>
                                        <p:cTn id="16" dur="2000"/>
                                        <p:tgtEl>
                                          <p:spTgt spid="543747">
                                            <p:txEl>
                                              <p:pRg st="2" end="2"/>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543747">
                                            <p:txEl>
                                              <p:pRg st="3" end="3"/>
                                            </p:txEl>
                                          </p:spTgt>
                                        </p:tgtEl>
                                        <p:attrNameLst>
                                          <p:attrName>style.visibility</p:attrName>
                                        </p:attrNameLst>
                                      </p:cBhvr>
                                      <p:to>
                                        <p:strVal val="visible"/>
                                      </p:to>
                                    </p:set>
                                    <p:animEffect transition="in" filter="diamond(in)">
                                      <p:cBhvr>
                                        <p:cTn id="19" dur="2000"/>
                                        <p:tgtEl>
                                          <p:spTgt spid="543747">
                                            <p:txEl>
                                              <p:pRg st="3" end="3"/>
                                            </p:txEl>
                                          </p:spTgt>
                                        </p:tgtEl>
                                      </p:cBhvr>
                                    </p:animEffect>
                                  </p:childTnLst>
                                </p:cTn>
                              </p:par>
                            </p:childTnLst>
                          </p:cTn>
                        </p:par>
                        <p:par>
                          <p:cTn id="20" fill="hold" nodeType="afterGroup">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543748">
                                            <p:txEl>
                                              <p:pRg st="0" end="0"/>
                                            </p:txEl>
                                          </p:spTgt>
                                        </p:tgtEl>
                                        <p:attrNameLst>
                                          <p:attrName>style.visibility</p:attrName>
                                        </p:attrNameLst>
                                      </p:cBhvr>
                                      <p:to>
                                        <p:strVal val="visible"/>
                                      </p:to>
                                    </p:set>
                                    <p:animEffect transition="in" filter="wedge">
                                      <p:cBhvr>
                                        <p:cTn id="23" dur="2000"/>
                                        <p:tgtEl>
                                          <p:spTgt spid="543748">
                                            <p:txEl>
                                              <p:pRg st="0" end="0"/>
                                            </p:txEl>
                                          </p:spTgt>
                                        </p:tgtEl>
                                      </p:cBhvr>
                                    </p:animEffect>
                                  </p:childTnLst>
                                </p:cTn>
                              </p:par>
                            </p:childTnLst>
                          </p:cTn>
                        </p:par>
                        <p:par>
                          <p:cTn id="24" fill="hold" nodeType="afterGroup">
                            <p:stCondLst>
                              <p:cond delay="4000"/>
                            </p:stCondLst>
                            <p:childTnLst>
                              <p:par>
                                <p:cTn id="25" presetID="20" presetClass="entr" presetSubtype="0" fill="hold" grpId="0" nodeType="afterEffect">
                                  <p:stCondLst>
                                    <p:cond delay="0"/>
                                  </p:stCondLst>
                                  <p:childTnLst>
                                    <p:set>
                                      <p:cBhvr>
                                        <p:cTn id="26" dur="1" fill="hold">
                                          <p:stCondLst>
                                            <p:cond delay="0"/>
                                          </p:stCondLst>
                                        </p:cTn>
                                        <p:tgtEl>
                                          <p:spTgt spid="543748">
                                            <p:txEl>
                                              <p:pRg st="1" end="1"/>
                                            </p:txEl>
                                          </p:spTgt>
                                        </p:tgtEl>
                                        <p:attrNameLst>
                                          <p:attrName>style.visibility</p:attrName>
                                        </p:attrNameLst>
                                      </p:cBhvr>
                                      <p:to>
                                        <p:strVal val="visible"/>
                                      </p:to>
                                    </p:set>
                                    <p:animEffect transition="in" filter="wedge">
                                      <p:cBhvr>
                                        <p:cTn id="27" dur="2000"/>
                                        <p:tgtEl>
                                          <p:spTgt spid="543748">
                                            <p:txEl>
                                              <p:pRg st="1" end="1"/>
                                            </p:txEl>
                                          </p:spTgt>
                                        </p:tgtEl>
                                      </p:cBhvr>
                                    </p:animEffect>
                                  </p:childTnLst>
                                </p:cTn>
                              </p:par>
                            </p:childTnLst>
                          </p:cTn>
                        </p:par>
                        <p:par>
                          <p:cTn id="28" fill="hold" nodeType="afterGroup">
                            <p:stCondLst>
                              <p:cond delay="6000"/>
                            </p:stCondLst>
                            <p:childTnLst>
                              <p:par>
                                <p:cTn id="29" presetID="20" presetClass="entr" presetSubtype="0" fill="hold" grpId="0" nodeType="afterEffect">
                                  <p:stCondLst>
                                    <p:cond delay="0"/>
                                  </p:stCondLst>
                                  <p:childTnLst>
                                    <p:set>
                                      <p:cBhvr>
                                        <p:cTn id="30" dur="1" fill="hold">
                                          <p:stCondLst>
                                            <p:cond delay="0"/>
                                          </p:stCondLst>
                                        </p:cTn>
                                        <p:tgtEl>
                                          <p:spTgt spid="543748">
                                            <p:txEl>
                                              <p:pRg st="2" end="2"/>
                                            </p:txEl>
                                          </p:spTgt>
                                        </p:tgtEl>
                                        <p:attrNameLst>
                                          <p:attrName>style.visibility</p:attrName>
                                        </p:attrNameLst>
                                      </p:cBhvr>
                                      <p:to>
                                        <p:strVal val="visible"/>
                                      </p:to>
                                    </p:set>
                                    <p:animEffect transition="in" filter="wedge">
                                      <p:cBhvr>
                                        <p:cTn id="31" dur="2000"/>
                                        <p:tgtEl>
                                          <p:spTgt spid="543748">
                                            <p:txEl>
                                              <p:pRg st="2" end="2"/>
                                            </p:txEl>
                                          </p:spTgt>
                                        </p:tgtEl>
                                      </p:cBhvr>
                                    </p:animEffect>
                                  </p:childTnLst>
                                </p:cTn>
                              </p:par>
                            </p:childTnLst>
                          </p:cTn>
                        </p:par>
                        <p:par>
                          <p:cTn id="32" fill="hold" nodeType="afterGroup">
                            <p:stCondLst>
                              <p:cond delay="8000"/>
                            </p:stCondLst>
                            <p:childTnLst>
                              <p:par>
                                <p:cTn id="33" presetID="20" presetClass="entr" presetSubtype="0" fill="hold" grpId="0" nodeType="afterEffect">
                                  <p:stCondLst>
                                    <p:cond delay="0"/>
                                  </p:stCondLst>
                                  <p:childTnLst>
                                    <p:set>
                                      <p:cBhvr>
                                        <p:cTn id="34" dur="1" fill="hold">
                                          <p:stCondLst>
                                            <p:cond delay="0"/>
                                          </p:stCondLst>
                                        </p:cTn>
                                        <p:tgtEl>
                                          <p:spTgt spid="543748">
                                            <p:txEl>
                                              <p:pRg st="3" end="3"/>
                                            </p:txEl>
                                          </p:spTgt>
                                        </p:tgtEl>
                                        <p:attrNameLst>
                                          <p:attrName>style.visibility</p:attrName>
                                        </p:attrNameLst>
                                      </p:cBhvr>
                                      <p:to>
                                        <p:strVal val="visible"/>
                                      </p:to>
                                    </p:set>
                                    <p:animEffect transition="in" filter="wedge">
                                      <p:cBhvr>
                                        <p:cTn id="35" dur="2000"/>
                                        <p:tgtEl>
                                          <p:spTgt spid="543748">
                                            <p:txEl>
                                              <p:pRg st="3" end="3"/>
                                            </p:txEl>
                                          </p:spTgt>
                                        </p:tgtEl>
                                      </p:cBhvr>
                                    </p:animEffect>
                                  </p:childTnLst>
                                </p:cTn>
                              </p:par>
                            </p:childTnLst>
                          </p:cTn>
                        </p:par>
                        <p:par>
                          <p:cTn id="36" fill="hold" nodeType="afterGroup">
                            <p:stCondLst>
                              <p:cond delay="10000"/>
                            </p:stCondLst>
                            <p:childTnLst>
                              <p:par>
                                <p:cTn id="37" presetID="20" presetClass="entr" presetSubtype="0" fill="hold" grpId="0" nodeType="afterEffect">
                                  <p:stCondLst>
                                    <p:cond delay="0"/>
                                  </p:stCondLst>
                                  <p:childTnLst>
                                    <p:set>
                                      <p:cBhvr>
                                        <p:cTn id="38" dur="1" fill="hold">
                                          <p:stCondLst>
                                            <p:cond delay="0"/>
                                          </p:stCondLst>
                                        </p:cTn>
                                        <p:tgtEl>
                                          <p:spTgt spid="543748">
                                            <p:txEl>
                                              <p:pRg st="4" end="4"/>
                                            </p:txEl>
                                          </p:spTgt>
                                        </p:tgtEl>
                                        <p:attrNameLst>
                                          <p:attrName>style.visibility</p:attrName>
                                        </p:attrNameLst>
                                      </p:cBhvr>
                                      <p:to>
                                        <p:strVal val="visible"/>
                                      </p:to>
                                    </p:set>
                                    <p:animEffect transition="in" filter="wedge">
                                      <p:cBhvr>
                                        <p:cTn id="39" dur="2000"/>
                                        <p:tgtEl>
                                          <p:spTgt spid="543748">
                                            <p:txEl>
                                              <p:pRg st="4" end="4"/>
                                            </p:txEl>
                                          </p:spTgt>
                                        </p:tgtEl>
                                      </p:cBhvr>
                                    </p:animEffect>
                                  </p:childTnLst>
                                </p:cTn>
                              </p:par>
                            </p:childTnLst>
                          </p:cTn>
                        </p:par>
                        <p:par>
                          <p:cTn id="40" fill="hold" nodeType="afterGroup">
                            <p:stCondLst>
                              <p:cond delay="12000"/>
                            </p:stCondLst>
                            <p:childTnLst>
                              <p:par>
                                <p:cTn id="41" presetID="20" presetClass="entr" presetSubtype="0" fill="hold" grpId="0" nodeType="afterEffect">
                                  <p:stCondLst>
                                    <p:cond delay="0"/>
                                  </p:stCondLst>
                                  <p:childTnLst>
                                    <p:set>
                                      <p:cBhvr>
                                        <p:cTn id="42" dur="1" fill="hold">
                                          <p:stCondLst>
                                            <p:cond delay="0"/>
                                          </p:stCondLst>
                                        </p:cTn>
                                        <p:tgtEl>
                                          <p:spTgt spid="543748">
                                            <p:txEl>
                                              <p:pRg st="5" end="5"/>
                                            </p:txEl>
                                          </p:spTgt>
                                        </p:tgtEl>
                                        <p:attrNameLst>
                                          <p:attrName>style.visibility</p:attrName>
                                        </p:attrNameLst>
                                      </p:cBhvr>
                                      <p:to>
                                        <p:strVal val="visible"/>
                                      </p:to>
                                    </p:set>
                                    <p:animEffect transition="in" filter="wedge">
                                      <p:cBhvr>
                                        <p:cTn id="43" dur="2000"/>
                                        <p:tgtEl>
                                          <p:spTgt spid="5437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animBg="1"/>
      <p:bldP spid="543748"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014536" y="304947"/>
            <a:ext cx="8474077" cy="1280626"/>
          </a:xfrm>
        </p:spPr>
        <p:txBody>
          <a:bodyPr rtlCol="0">
            <a:normAutofit/>
          </a:bodyPr>
          <a:lstStyle/>
          <a:p>
            <a:pPr>
              <a:defRPr/>
            </a:pPr>
            <a:r>
              <a:rPr lang="ca-ES" sz="4000" b="1" dirty="0">
                <a:solidFill>
                  <a:srgbClr val="0070C0"/>
                </a:solidFill>
                <a:latin typeface="Agency FB" panose="020B0503020202020204" pitchFamily="34" charset="0"/>
                <a:cs typeface="Calibri" panose="020F0502020204030204" pitchFamily="34" charset="0"/>
              </a:rPr>
              <a:t>CESSIÓ DEL CÀRREC.</a:t>
            </a:r>
          </a:p>
        </p:txBody>
      </p:sp>
      <p:sp>
        <p:nvSpPr>
          <p:cNvPr id="178179" name="Rectangle 3"/>
          <p:cNvSpPr>
            <a:spLocks noGrp="1" noChangeArrowheads="1"/>
          </p:cNvSpPr>
          <p:nvPr>
            <p:ph idx="1"/>
          </p:nvPr>
        </p:nvSpPr>
        <p:spPr>
          <a:xfrm>
            <a:off x="2024062" y="1708795"/>
            <a:ext cx="9688561" cy="4024461"/>
          </a:xfrm>
          <a:solidFill>
            <a:schemeClr val="accent2">
              <a:lumMod val="20000"/>
              <a:lumOff val="80000"/>
            </a:schemeClr>
          </a:solidFill>
        </p:spPr>
        <p:txBody>
          <a:bodyPr>
            <a:normAutofit/>
          </a:bodyPr>
          <a:lstStyle/>
          <a:p>
            <a:pPr eaLnBrk="1" hangingPunct="1">
              <a:lnSpc>
                <a:spcPct val="90000"/>
              </a:lnSpc>
              <a:spcBef>
                <a:spcPct val="0"/>
              </a:spcBef>
              <a:buFontTx/>
              <a:buNone/>
            </a:pPr>
            <a:r>
              <a:rPr lang="ca-ES" altLang="ca-ES" sz="2000" dirty="0">
                <a:latin typeface="Calibri" panose="020F0502020204030204" pitchFamily="34" charset="0"/>
                <a:cs typeface="Calibri" panose="020F0502020204030204" pitchFamily="34" charset="0"/>
              </a:rPr>
              <a:t>	</a:t>
            </a:r>
            <a:r>
              <a:rPr lang="ca-ES" altLang="ca-ES" sz="1700" dirty="0">
                <a:latin typeface="Calibri" panose="020F0502020204030204" pitchFamily="34" charset="0"/>
                <a:cs typeface="Calibri" panose="020F0502020204030204" pitchFamily="34" charset="0"/>
              </a:rPr>
              <a:t>L'Alcalde pot cessar del seu càrrec a més de pel transcurs del mandat, per:</a:t>
            </a:r>
          </a:p>
          <a:p>
            <a:pPr eaLnBrk="1" hangingPunct="1">
              <a:lnSpc>
                <a:spcPct val="90000"/>
              </a:lnSpc>
              <a:spcBef>
                <a:spcPct val="0"/>
              </a:spcBef>
              <a:buFontTx/>
              <a:buNone/>
            </a:pPr>
            <a:endParaRPr lang="ca-ES" altLang="ca-ES" sz="1700"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pPr>
            <a:r>
              <a:rPr lang="ca-ES" altLang="ca-ES" sz="1700" dirty="0">
                <a:latin typeface="Calibri" panose="020F0502020204030204" pitchFamily="34" charset="0"/>
                <a:cs typeface="Calibri" panose="020F0502020204030204" pitchFamily="34" charset="0"/>
              </a:rPr>
              <a:t>	</a:t>
            </a:r>
          </a:p>
          <a:p>
            <a:pPr eaLnBrk="1" hangingPunct="1">
              <a:lnSpc>
                <a:spcPct val="90000"/>
              </a:lnSpc>
              <a:buFont typeface="Wingdings" pitchFamily="2" charset="2"/>
              <a:buNone/>
            </a:pPr>
            <a:endParaRPr lang="ca-ES" altLang="ca-ES" sz="1700"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pPr>
            <a:endParaRPr lang="ca-ES" altLang="ca-ES" sz="1700"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pPr>
            <a:endParaRPr lang="ca-ES" altLang="ca-ES" sz="1700"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pPr>
            <a:endParaRPr lang="ca-ES" altLang="ca-ES" sz="1700"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pPr>
            <a:r>
              <a:rPr lang="ca-ES" altLang="ca-ES" sz="1700" dirty="0">
                <a:latin typeface="Calibri" panose="020F0502020204030204" pitchFamily="34" charset="0"/>
                <a:cs typeface="Calibri" panose="020F0502020204030204" pitchFamily="34" charset="0"/>
              </a:rPr>
              <a:t>	</a:t>
            </a:r>
            <a:endParaRPr lang="ca-ES" altLang="ca-ES" sz="1700" dirty="0" smtClean="0">
              <a:latin typeface="Calibri" panose="020F0502020204030204" pitchFamily="34" charset="0"/>
              <a:cs typeface="Calibri" panose="020F0502020204030204" pitchFamily="34" charset="0"/>
            </a:endParaRPr>
          </a:p>
          <a:p>
            <a:pPr eaLnBrk="1" hangingPunct="1">
              <a:lnSpc>
                <a:spcPct val="90000"/>
              </a:lnSpc>
              <a:buFont typeface="Wingdings" pitchFamily="2" charset="2"/>
              <a:buNone/>
            </a:pPr>
            <a:r>
              <a:rPr lang="ca-ES" altLang="ca-ES" sz="1700" dirty="0">
                <a:latin typeface="Calibri" panose="020F0502020204030204" pitchFamily="34" charset="0"/>
                <a:cs typeface="Calibri" panose="020F0502020204030204" pitchFamily="34" charset="0"/>
              </a:rPr>
              <a:t>	</a:t>
            </a:r>
            <a:r>
              <a:rPr lang="ca-ES" altLang="ca-ES" sz="1700" dirty="0" smtClean="0">
                <a:latin typeface="Calibri" panose="020F0502020204030204" pitchFamily="34" charset="0"/>
                <a:cs typeface="Calibri" panose="020F0502020204030204" pitchFamily="34" charset="0"/>
              </a:rPr>
              <a:t>Cal </a:t>
            </a:r>
            <a:r>
              <a:rPr lang="ca-ES" altLang="ca-ES" sz="1700" dirty="0">
                <a:latin typeface="Calibri" panose="020F0502020204030204" pitchFamily="34" charset="0"/>
                <a:cs typeface="Calibri" panose="020F0502020204030204" pitchFamily="34" charset="0"/>
              </a:rPr>
              <a:t>afegir per la LOREG: incórrer en </a:t>
            </a:r>
            <a:r>
              <a:rPr lang="ca-ES" altLang="ca-ES" sz="1700" b="1" dirty="0">
                <a:latin typeface="Calibri" panose="020F0502020204030204" pitchFamily="34" charset="0"/>
                <a:cs typeface="Calibri" panose="020F0502020204030204" pitchFamily="34" charset="0"/>
              </a:rPr>
              <a:t>causa d'inelegibilitat</a:t>
            </a:r>
            <a:r>
              <a:rPr lang="ca-ES" altLang="ca-ES" sz="1700" dirty="0">
                <a:latin typeface="Calibri" panose="020F0502020204030204" pitchFamily="34" charset="0"/>
                <a:cs typeface="Calibri" panose="020F0502020204030204" pitchFamily="34" charset="0"/>
              </a:rPr>
              <a:t> </a:t>
            </a:r>
            <a:r>
              <a:rPr lang="ca-ES" altLang="ca-ES" sz="1700" b="1" dirty="0">
                <a:latin typeface="Calibri" panose="020F0502020204030204" pitchFamily="34" charset="0"/>
                <a:cs typeface="Calibri" panose="020F0502020204030204" pitchFamily="34" charset="0"/>
              </a:rPr>
              <a:t>o incompatibilitat sobrevinguda</a:t>
            </a:r>
            <a:r>
              <a:rPr lang="ca-ES" altLang="ca-ES" sz="1700" dirty="0">
                <a:latin typeface="Calibri" panose="020F0502020204030204" pitchFamily="34" charset="0"/>
                <a:cs typeface="Calibri" panose="020F0502020204030204" pitchFamily="34" charset="0"/>
              </a:rPr>
              <a:t> (art.177 i 178 respecte al càrrec de regidor i 202 i 203 per als diputats) </a:t>
            </a:r>
          </a:p>
          <a:p>
            <a:pPr eaLnBrk="1" hangingPunct="1">
              <a:lnSpc>
                <a:spcPct val="90000"/>
              </a:lnSpc>
              <a:buFont typeface="Wingdings" pitchFamily="2" charset="2"/>
              <a:buNone/>
            </a:pPr>
            <a:endParaRPr lang="ca-ES" altLang="ca-ES" sz="2000"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pPr>
            <a:endParaRPr lang="ca-ES" altLang="ca-ES" sz="2000" dirty="0">
              <a:latin typeface="Calibri" panose="020F0502020204030204" pitchFamily="34" charset="0"/>
              <a:cs typeface="Calibri" panose="020F0502020204030204" pitchFamily="34" charset="0"/>
            </a:endParaRPr>
          </a:p>
        </p:txBody>
      </p:sp>
      <p:sp>
        <p:nvSpPr>
          <p:cNvPr id="166918" name="5 Marcador de pie de página"/>
          <p:cNvSpPr>
            <a:spLocks noGrp="1"/>
          </p:cNvSpPr>
          <p:nvPr>
            <p:ph type="ftr" sz="quarter" idx="11"/>
          </p:nvPr>
        </p:nvSpPr>
        <p:spPr/>
        <p:txBody>
          <a:bodyPr/>
          <a:lstStyle/>
          <a:p>
            <a:pPr>
              <a:defRPr/>
            </a:pPr>
            <a:r>
              <a:rPr lang="pt-BR"/>
              <a:t>Curs de regim juridic </a:t>
            </a:r>
            <a:endParaRPr lang="es-ES"/>
          </a:p>
        </p:txBody>
      </p:sp>
      <p:sp>
        <p:nvSpPr>
          <p:cNvPr id="166917" name="4 Marcador de número de diapositiva"/>
          <p:cNvSpPr>
            <a:spLocks noGrp="1"/>
          </p:cNvSpPr>
          <p:nvPr>
            <p:ph type="sldNum" sz="quarter" idx="12"/>
          </p:nvPr>
        </p:nvSpPr>
        <p:spPr/>
        <p:txBody>
          <a:bodyPr/>
          <a:lstStyle/>
          <a:p>
            <a:pPr>
              <a:defRPr/>
            </a:pPr>
            <a:fld id="{0BB12B7E-8C73-400F-882A-69EE17F94FDC}" type="slidenum">
              <a:rPr lang="es-ES"/>
              <a:pPr>
                <a:defRPr/>
              </a:pPr>
              <a:t>108</a:t>
            </a:fld>
            <a:endParaRPr lang="es-ES"/>
          </a:p>
        </p:txBody>
      </p:sp>
      <p:sp>
        <p:nvSpPr>
          <p:cNvPr id="325636" name="Text Box 4"/>
          <p:cNvSpPr txBox="1">
            <a:spLocks noChangeArrowheads="1"/>
          </p:cNvSpPr>
          <p:nvPr/>
        </p:nvSpPr>
        <p:spPr bwMode="auto">
          <a:xfrm>
            <a:off x="2855640" y="2209752"/>
            <a:ext cx="3887788" cy="1749425"/>
          </a:xfrm>
          <a:prstGeom prst="rect">
            <a:avLst/>
          </a:prstGeom>
          <a:gradFill rotWithShape="1">
            <a:gsLst>
              <a:gs pos="0">
                <a:srgbClr val="60ED49"/>
              </a:gs>
              <a:gs pos="50000">
                <a:srgbClr val="FFFFFF"/>
              </a:gs>
              <a:gs pos="100000">
                <a:srgbClr val="60ED49"/>
              </a:gs>
            </a:gsLst>
            <a:lin ang="5400000" scaled="1"/>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60ED49"/>
            </a:extrusionClr>
          </a:sp3d>
        </p:spPr>
        <p:txBody>
          <a:bodyPr>
            <a:spAutoFit/>
            <a:flatTx/>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a:cs typeface="Calibri" panose="020F0502020204030204" pitchFamily="34" charset="0"/>
              </a:rPr>
              <a:t>- Renúncia. </a:t>
            </a:r>
            <a:br>
              <a:rPr lang="ca-ES" altLang="ca-ES" sz="1800">
                <a:cs typeface="Calibri" panose="020F0502020204030204" pitchFamily="34" charset="0"/>
              </a:rPr>
            </a:br>
            <a:r>
              <a:rPr lang="ca-ES" altLang="ca-ES" sz="1800">
                <a:cs typeface="Calibri" panose="020F0502020204030204" pitchFamily="34" charset="0"/>
              </a:rPr>
              <a:t>- Mort. </a:t>
            </a:r>
            <a:br>
              <a:rPr lang="ca-ES" altLang="ca-ES" sz="1800">
                <a:cs typeface="Calibri" panose="020F0502020204030204" pitchFamily="34" charset="0"/>
              </a:rPr>
            </a:br>
            <a:r>
              <a:rPr lang="ca-ES" altLang="ca-ES" sz="1800">
                <a:cs typeface="Calibri" panose="020F0502020204030204" pitchFamily="34" charset="0"/>
              </a:rPr>
              <a:t>- Sentència ferma. </a:t>
            </a:r>
            <a:br>
              <a:rPr lang="ca-ES" altLang="ca-ES" sz="1800">
                <a:cs typeface="Calibri" panose="020F0502020204030204" pitchFamily="34" charset="0"/>
              </a:rPr>
            </a:br>
            <a:r>
              <a:rPr lang="ca-ES" altLang="ca-ES" sz="1800">
                <a:cs typeface="Calibri" panose="020F0502020204030204" pitchFamily="34" charset="0"/>
              </a:rPr>
              <a:t>- Moció de censura. </a:t>
            </a:r>
            <a:br>
              <a:rPr lang="ca-ES" altLang="ca-ES" sz="1800">
                <a:cs typeface="Calibri" panose="020F0502020204030204" pitchFamily="34" charset="0"/>
              </a:rPr>
            </a:br>
            <a:r>
              <a:rPr lang="ca-ES" altLang="ca-ES" sz="1800">
                <a:cs typeface="Calibri" panose="020F0502020204030204" pitchFamily="34" charset="0"/>
              </a:rPr>
              <a:t>- Qüestió de confiança. </a:t>
            </a:r>
            <a:br>
              <a:rPr lang="ca-ES" altLang="ca-ES" sz="1800">
                <a:cs typeface="Calibri" panose="020F0502020204030204" pitchFamily="34" charset="0"/>
              </a:rPr>
            </a:br>
            <a:endParaRPr lang="ca-ES" altLang="ca-ES" sz="1800">
              <a:cs typeface="Calibri" panose="020F0502020204030204" pitchFamily="34" charset="0"/>
            </a:endParaRPr>
          </a:p>
        </p:txBody>
      </p:sp>
    </p:spTree>
    <p:extLst>
      <p:ext uri="{BB962C8B-B14F-4D97-AF65-F5344CB8AC3E}">
        <p14:creationId xmlns:p14="http://schemas.microsoft.com/office/powerpoint/2010/main" val="3788374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25636"/>
                                        </p:tgtEl>
                                        <p:attrNameLst>
                                          <p:attrName>style.visibility</p:attrName>
                                        </p:attrNameLst>
                                      </p:cBhvr>
                                      <p:to>
                                        <p:strVal val="visible"/>
                                      </p:to>
                                    </p:set>
                                    <p:animEffect transition="in" filter="diamond(in)">
                                      <p:cBhvr>
                                        <p:cTn id="7" dur="2000"/>
                                        <p:tgtEl>
                                          <p:spTgt spid="32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294984" y="152197"/>
            <a:ext cx="4329113" cy="1143000"/>
          </a:xfrm>
        </p:spPr>
        <p:txBody>
          <a:bodyPr rtlCol="0">
            <a:normAutofit/>
          </a:bodyPr>
          <a:lstStyle/>
          <a:p>
            <a:pPr>
              <a:defRPr/>
            </a:pPr>
            <a:r>
              <a:rPr lang="ca-ES" sz="4000" b="1" dirty="0">
                <a:solidFill>
                  <a:srgbClr val="0070C0"/>
                </a:solidFill>
                <a:latin typeface="Agency FB" panose="020B0503020202020204" pitchFamily="34" charset="0"/>
                <a:sym typeface="Wingdings" pitchFamily="2" charset="2"/>
              </a:rPr>
              <a:t> RENÚNCIA.</a:t>
            </a:r>
            <a:endParaRPr lang="ca-ES" sz="4000" b="1" dirty="0">
              <a:solidFill>
                <a:srgbClr val="0070C0"/>
              </a:solidFill>
              <a:latin typeface="Agency FB" panose="020B0503020202020204" pitchFamily="34" charset="0"/>
            </a:endParaRPr>
          </a:p>
        </p:txBody>
      </p:sp>
      <p:sp>
        <p:nvSpPr>
          <p:cNvPr id="154627" name="Rectangle 3"/>
          <p:cNvSpPr>
            <a:spLocks noGrp="1" noChangeArrowheads="1"/>
          </p:cNvSpPr>
          <p:nvPr>
            <p:ph idx="1"/>
          </p:nvPr>
        </p:nvSpPr>
        <p:spPr>
          <a:xfrm>
            <a:off x="119336" y="1382564"/>
            <a:ext cx="5904284" cy="5214788"/>
          </a:xfrm>
          <a:solidFill>
            <a:schemeClr val="accent6">
              <a:lumMod val="20000"/>
              <a:lumOff val="80000"/>
            </a:schemeClr>
          </a:solidFill>
        </p:spPr>
        <p:txBody>
          <a:bodyPr rtlCol="0">
            <a:noAutofit/>
          </a:bodyPr>
          <a:lstStyle/>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L'alcalde </a:t>
            </a:r>
            <a:r>
              <a:rPr lang="ca-ES" sz="1700" b="1" u="sng" dirty="0">
                <a:solidFill>
                  <a:srgbClr val="0033CC"/>
                </a:solidFill>
                <a:latin typeface="Calibri" panose="020F0502020204030204" pitchFamily="34" charset="0"/>
                <a:cs typeface="Calibri" panose="020F0502020204030204" pitchFamily="34" charset="0"/>
              </a:rPr>
              <a:t>pot renunciar al seu càrrec. Sense que això impliqui perdre la condició de regidor.</a:t>
            </a:r>
          </a:p>
          <a:p>
            <a:pPr marL="274320" indent="-274320" algn="just">
              <a:lnSpc>
                <a:spcPct val="90000"/>
              </a:lnSpc>
              <a:buClr>
                <a:schemeClr val="accent3"/>
              </a:buClr>
              <a:buFont typeface="Wingdings 2"/>
              <a:buChar char=""/>
              <a:defRPr/>
            </a:pPr>
            <a:endParaRPr lang="ca-ES" sz="1700" b="1" u="sng" dirty="0">
              <a:solidFill>
                <a:srgbClr val="0033CC"/>
              </a:solidFill>
              <a:latin typeface="Calibri" panose="020F0502020204030204" pitchFamily="34" charset="0"/>
              <a:cs typeface="Calibri" panose="020F0502020204030204" pitchFamily="34" charset="0"/>
            </a:endParaRPr>
          </a:p>
          <a:p>
            <a:pPr marL="640080" lvl="1" indent="-246888" algn="just">
              <a:lnSpc>
                <a:spcPct val="90000"/>
              </a:lnSpc>
              <a:buClr>
                <a:srgbClr val="008000"/>
              </a:buClr>
              <a:buSzPct val="140000"/>
              <a:buFont typeface="Wingdings" pitchFamily="2" charset="2"/>
              <a:buChar char="q"/>
              <a:defRPr/>
            </a:pPr>
            <a:r>
              <a:rPr lang="ca-ES" sz="1700" dirty="0">
                <a:latin typeface="Calibri" panose="020F0502020204030204" pitchFamily="34" charset="0"/>
                <a:cs typeface="Calibri" panose="020F0502020204030204" pitchFamily="34" charset="0"/>
              </a:rPr>
              <a:t>	- La renúncia </a:t>
            </a:r>
            <a:r>
              <a:rPr lang="ca-ES" sz="1700" b="1" u="sng" dirty="0">
                <a:latin typeface="Calibri" panose="020F0502020204030204" pitchFamily="34" charset="0"/>
                <a:cs typeface="Calibri" panose="020F0502020204030204" pitchFamily="34" charset="0"/>
              </a:rPr>
              <a:t>s'ha de fer efectiva</a:t>
            </a:r>
            <a:r>
              <a:rPr lang="ca-ES" sz="1700" dirty="0">
                <a:latin typeface="Calibri" panose="020F0502020204030204" pitchFamily="34" charset="0"/>
                <a:cs typeface="Calibri" panose="020F0502020204030204" pitchFamily="34" charset="0"/>
              </a:rPr>
              <a:t> per escrit </a:t>
            </a:r>
            <a:r>
              <a:rPr lang="ca-ES" sz="1700" b="1" dirty="0">
                <a:latin typeface="Calibri" panose="020F0502020204030204" pitchFamily="34" charset="0"/>
                <a:cs typeface="Calibri" panose="020F0502020204030204" pitchFamily="34" charset="0"/>
              </a:rPr>
              <a:t>davant el ple</a:t>
            </a:r>
            <a:r>
              <a:rPr lang="ca-ES" sz="1700" dirty="0">
                <a:latin typeface="Calibri" panose="020F0502020204030204" pitchFamily="34" charset="0"/>
                <a:cs typeface="Calibri" panose="020F0502020204030204" pitchFamily="34" charset="0"/>
              </a:rPr>
              <a:t> de la Corporació que </a:t>
            </a:r>
            <a:r>
              <a:rPr lang="ca-ES" sz="1700" dirty="0">
                <a:solidFill>
                  <a:srgbClr val="FF3300"/>
                </a:solidFill>
                <a:latin typeface="Calibri" panose="020F0502020204030204" pitchFamily="34" charset="0"/>
                <a:cs typeface="Calibri" panose="020F0502020204030204" pitchFamily="34" charset="0"/>
              </a:rPr>
              <a:t>haurà d'adoptar acord de coneixement dins dels 10 dies següents (art.40.4 ROF).</a:t>
            </a:r>
          </a:p>
          <a:p>
            <a:pPr marL="640080" lvl="1" indent="-246888" algn="just">
              <a:lnSpc>
                <a:spcPct val="90000"/>
              </a:lnSpc>
              <a:buClr>
                <a:srgbClr val="008000"/>
              </a:buClr>
              <a:buSzPct val="140000"/>
              <a:buFont typeface="Wingdings" pitchFamily="2" charset="2"/>
              <a:buChar char="q"/>
              <a:defRPr/>
            </a:pPr>
            <a:endParaRPr lang="ca-ES" sz="1700" dirty="0">
              <a:solidFill>
                <a:srgbClr val="FF3300"/>
              </a:solidFill>
              <a:latin typeface="Calibri" panose="020F0502020204030204" pitchFamily="34" charset="0"/>
              <a:cs typeface="Calibri" panose="020F0502020204030204" pitchFamily="34" charset="0"/>
            </a:endParaRPr>
          </a:p>
          <a:p>
            <a:pPr marL="640080" lvl="1" indent="-246888" algn="just">
              <a:lnSpc>
                <a:spcPct val="90000"/>
              </a:lnSpc>
              <a:buClr>
                <a:srgbClr val="008000"/>
              </a:buClr>
              <a:buSzPct val="140000"/>
              <a:buFont typeface="Wingdings" pitchFamily="2" charset="2"/>
              <a:buChar char="q"/>
              <a:defRPr/>
            </a:pPr>
            <a:r>
              <a:rPr lang="ca-ES" sz="1700" dirty="0">
                <a:latin typeface="Calibri" panose="020F0502020204030204" pitchFamily="34" charset="0"/>
                <a:cs typeface="Calibri" panose="020F0502020204030204" pitchFamily="34" charset="0"/>
              </a:rPr>
              <a:t>	- El moment de la renúncia es fa efectiva quan és elevada al ple, fins aquell moment és una renúncia en curs o en tramitació, però la seva eficàcia jurídica es concreta </a:t>
            </a:r>
            <a:r>
              <a:rPr lang="ca-ES" sz="1700" b="1" u="sng" dirty="0">
                <a:solidFill>
                  <a:srgbClr val="0033CC"/>
                </a:solidFill>
                <a:latin typeface="Calibri" panose="020F0502020204030204" pitchFamily="34" charset="0"/>
                <a:cs typeface="Calibri" panose="020F0502020204030204" pitchFamily="34" charset="0"/>
              </a:rPr>
              <a:t>en el moment que arriba al ple,</a:t>
            </a:r>
            <a:r>
              <a:rPr lang="ca-ES" sz="1700" dirty="0">
                <a:latin typeface="Calibri" panose="020F0502020204030204" pitchFamily="34" charset="0"/>
                <a:cs typeface="Calibri" panose="020F0502020204030204" pitchFamily="34" charset="0"/>
              </a:rPr>
              <a:t> segons ha declarat el TC Sentència 11 de novembre 1998 , i SSTS 9 de juny de 2000 i 19 de febrer de 2001 respecte a la renúncia dels regidors.</a:t>
            </a:r>
          </a:p>
          <a:p>
            <a:pPr marL="640080" lvl="1" indent="-246888" algn="just">
              <a:lnSpc>
                <a:spcPct val="90000"/>
              </a:lnSpc>
              <a:buClr>
                <a:srgbClr val="008000"/>
              </a:buClr>
              <a:buSzPct val="140000"/>
              <a:buNone/>
              <a:defRPr/>
            </a:pPr>
            <a:r>
              <a:rPr lang="ca-ES" sz="1700" dirty="0">
                <a:latin typeface="Calibri" panose="020F0502020204030204" pitchFamily="34" charset="0"/>
                <a:cs typeface="Calibri" panose="020F0502020204030204" pitchFamily="34" charset="0"/>
              </a:rPr>
              <a:t>	-L'Alcalde, pot mantenir la condició de regidor, només necessita la presa de coneixement pel Ple, </a:t>
            </a:r>
            <a:r>
              <a:rPr lang="ca-ES" sz="1700" dirty="0">
                <a:solidFill>
                  <a:srgbClr val="FF0000"/>
                </a:solidFill>
                <a:latin typeface="Calibri" panose="020F0502020204030204" pitchFamily="34" charset="0"/>
                <a:cs typeface="Calibri" panose="020F0502020204030204" pitchFamily="34" charset="0"/>
              </a:rPr>
              <a:t>sense que procedeixi votar l'acceptació.</a:t>
            </a:r>
            <a:endParaRPr lang="ca-ES" sz="1700" dirty="0">
              <a:latin typeface="Calibri" panose="020F0502020204030204" pitchFamily="34" charset="0"/>
              <a:cs typeface="Calibri" panose="020F0502020204030204" pitchFamily="34" charset="0"/>
            </a:endParaRP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endParaRPr lang="es-ES" sz="1700" dirty="0">
              <a:latin typeface="Calibri" panose="020F0502020204030204" pitchFamily="34" charset="0"/>
              <a:cs typeface="Calibri" panose="020F0502020204030204" pitchFamily="34" charset="0"/>
            </a:endParaRPr>
          </a:p>
        </p:txBody>
      </p:sp>
      <p:sp>
        <p:nvSpPr>
          <p:cNvPr id="167942" name="5 Marcador de pie de página"/>
          <p:cNvSpPr>
            <a:spLocks noGrp="1"/>
          </p:cNvSpPr>
          <p:nvPr>
            <p:ph type="ftr" sz="quarter" idx="11"/>
          </p:nvPr>
        </p:nvSpPr>
        <p:spPr/>
        <p:txBody>
          <a:bodyPr/>
          <a:lstStyle/>
          <a:p>
            <a:pPr>
              <a:defRPr/>
            </a:pPr>
            <a:r>
              <a:rPr lang="pt-BR"/>
              <a:t>Curs de regim juridic </a:t>
            </a:r>
            <a:endParaRPr lang="es-ES"/>
          </a:p>
        </p:txBody>
      </p:sp>
      <p:sp>
        <p:nvSpPr>
          <p:cNvPr id="167941" name="4 Marcador de número de diapositiva"/>
          <p:cNvSpPr>
            <a:spLocks noGrp="1"/>
          </p:cNvSpPr>
          <p:nvPr>
            <p:ph type="sldNum" sz="quarter" idx="12"/>
          </p:nvPr>
        </p:nvSpPr>
        <p:spPr/>
        <p:txBody>
          <a:bodyPr/>
          <a:lstStyle/>
          <a:p>
            <a:pPr>
              <a:defRPr/>
            </a:pPr>
            <a:fld id="{3D28F66D-1399-4C7D-B9D8-4DE28DFC3C6B}" type="slidenum">
              <a:rPr lang="es-ES"/>
              <a:pPr>
                <a:defRPr/>
              </a:pPr>
              <a:t>109</a:t>
            </a:fld>
            <a:endParaRPr lang="es-ES"/>
          </a:p>
        </p:txBody>
      </p:sp>
      <p:sp>
        <p:nvSpPr>
          <p:cNvPr id="179206" name="Text Box 4"/>
          <p:cNvSpPr txBox="1">
            <a:spLocks noChangeArrowheads="1"/>
          </p:cNvSpPr>
          <p:nvPr/>
        </p:nvSpPr>
        <p:spPr bwMode="auto">
          <a:xfrm>
            <a:off x="4223792" y="308198"/>
            <a:ext cx="3960812" cy="830997"/>
          </a:xfrm>
          <a:prstGeom prst="rect">
            <a:avLst/>
          </a:prstGeom>
          <a:solidFill>
            <a:schemeClr val="accent2"/>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600" b="1">
                <a:solidFill>
                  <a:schemeClr val="bg1"/>
                </a:solidFill>
                <a:latin typeface="Comic Sans MS" pitchFamily="66" charset="0"/>
              </a:rPr>
              <a:t>AL PLE NO ES VOTA L’ACCEPTACIÓ DE LA RENÚNCIA sinó TANT SOLS ES DÓNA COMPTE.</a:t>
            </a:r>
            <a:endParaRPr lang="es-ES" altLang="ca-ES" sz="1600" b="1">
              <a:solidFill>
                <a:schemeClr val="bg1"/>
              </a:solidFill>
              <a:latin typeface="Comic Sans MS" pitchFamily="66" charset="0"/>
            </a:endParaRPr>
          </a:p>
        </p:txBody>
      </p:sp>
      <p:sp>
        <p:nvSpPr>
          <p:cNvPr id="7" name="Rectangle 3"/>
          <p:cNvSpPr txBox="1">
            <a:spLocks noChangeArrowheads="1"/>
          </p:cNvSpPr>
          <p:nvPr/>
        </p:nvSpPr>
        <p:spPr>
          <a:xfrm>
            <a:off x="6312024" y="2276872"/>
            <a:ext cx="5544616" cy="2952328"/>
          </a:xfrm>
          <a:prstGeom prst="rect">
            <a:avLst/>
          </a:prstGeom>
          <a:solidFill>
            <a:schemeClr val="accent2">
              <a:lumMod val="20000"/>
              <a:lumOff val="8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90000"/>
              </a:lnSpc>
            </a:pPr>
            <a:r>
              <a:rPr lang="ca-ES" altLang="ca-ES" sz="1700" dirty="0" smtClean="0">
                <a:latin typeface="Calibri" panose="020F0502020204030204" pitchFamily="34" charset="0"/>
                <a:cs typeface="Calibri" panose="020F0502020204030204" pitchFamily="34" charset="0"/>
              </a:rPr>
              <a:t>S’ha de tenir en compte que l'Alcalde cessant, en la seva condició de regidor</a:t>
            </a:r>
            <a:r>
              <a:rPr lang="ca-ES" altLang="ca-ES" sz="1700" b="1" dirty="0" smtClean="0">
                <a:latin typeface="Calibri" panose="020F0502020204030204" pitchFamily="34" charset="0"/>
                <a:cs typeface="Calibri" panose="020F0502020204030204" pitchFamily="34" charset="0"/>
              </a:rPr>
              <a:t>, passarà al darrer lloc de la llista, però res impediria que fos novament candidat</a:t>
            </a:r>
            <a:r>
              <a:rPr lang="ca-ES" altLang="ca-ES" sz="1700" dirty="0" smtClean="0">
                <a:latin typeface="Calibri" panose="020F0502020204030204" pitchFamily="34" charset="0"/>
                <a:cs typeface="Calibri" panose="020F0502020204030204" pitchFamily="34" charset="0"/>
              </a:rPr>
              <a:t> a l'Alcaldia si renuncien tots els que li precedeixen.</a:t>
            </a:r>
          </a:p>
          <a:p>
            <a:pPr marL="0" indent="0" algn="just">
              <a:lnSpc>
                <a:spcPct val="90000"/>
              </a:lnSpc>
              <a:buNone/>
            </a:pPr>
            <a:endParaRPr lang="es-ES" altLang="ca-ES" sz="1700" dirty="0" smtClean="0">
              <a:latin typeface="Calibri" panose="020F0502020204030204" pitchFamily="34" charset="0"/>
              <a:cs typeface="Calibri" panose="020F0502020204030204" pitchFamily="34" charset="0"/>
            </a:endParaRPr>
          </a:p>
          <a:p>
            <a:pPr algn="just">
              <a:lnSpc>
                <a:spcPct val="90000"/>
              </a:lnSpc>
            </a:pPr>
            <a:r>
              <a:rPr lang="ca-ES" altLang="ca-ES" sz="1700" dirty="0" smtClean="0">
                <a:latin typeface="Calibri" panose="020F0502020204030204" pitchFamily="34" charset="0"/>
                <a:cs typeface="Calibri" panose="020F0502020204030204" pitchFamily="34" charset="0"/>
              </a:rPr>
              <a:t>El cessament de l'Alcalde o la renúncia consumada de la qual ha tingut coneixement el Ple, </a:t>
            </a:r>
            <a:r>
              <a:rPr lang="ca-ES" altLang="ca-ES" sz="1700" b="1" u="sng" dirty="0" smtClean="0">
                <a:latin typeface="Calibri" panose="020F0502020204030204" pitchFamily="34" charset="0"/>
                <a:cs typeface="Calibri" panose="020F0502020204030204" pitchFamily="34" charset="0"/>
              </a:rPr>
              <a:t>no implica de per si l'obligada</a:t>
            </a:r>
            <a:r>
              <a:rPr lang="ca-ES" altLang="ca-ES" sz="1700" dirty="0" smtClean="0">
                <a:latin typeface="Calibri" panose="020F0502020204030204" pitchFamily="34" charset="0"/>
                <a:cs typeface="Calibri" panose="020F0502020204030204" pitchFamily="34" charset="0"/>
              </a:rPr>
              <a:t> </a:t>
            </a:r>
            <a:r>
              <a:rPr lang="ca-ES" altLang="ca-ES" sz="1700" b="1" dirty="0" smtClean="0">
                <a:solidFill>
                  <a:srgbClr val="FF3300"/>
                </a:solidFill>
                <a:latin typeface="Calibri" panose="020F0502020204030204" pitchFamily="34" charset="0"/>
                <a:cs typeface="Calibri" panose="020F0502020204030204" pitchFamily="34" charset="0"/>
              </a:rPr>
              <a:t>renúncia dels Tinents d'Alcalde,</a:t>
            </a:r>
            <a:r>
              <a:rPr lang="ca-ES" altLang="ca-ES" sz="1700" b="1" dirty="0" smtClean="0">
                <a:latin typeface="Calibri" panose="020F0502020204030204" pitchFamily="34" charset="0"/>
                <a:cs typeface="Calibri" panose="020F0502020204030204" pitchFamily="34" charset="0"/>
              </a:rPr>
              <a:t> que segueixen en les seves funcions fins que el nou Alcalde resolgui al respecte</a:t>
            </a:r>
            <a:r>
              <a:rPr lang="es-ES" altLang="ca-ES" sz="1700" b="1" dirty="0" smtClean="0">
                <a:latin typeface="Calibri" panose="020F0502020204030204" pitchFamily="34" charset="0"/>
                <a:cs typeface="Calibri" panose="020F0502020204030204" pitchFamily="34" charset="0"/>
              </a:rPr>
              <a:t>.</a:t>
            </a:r>
            <a:endParaRPr lang="ca-ES" altLang="ca-ES" sz="1700" b="1" dirty="0">
              <a:latin typeface="Calibri" panose="020F0502020204030204" pitchFamily="34" charset="0"/>
              <a:cs typeface="Calibri" panose="020F0502020204030204" pitchFamily="34" charset="0"/>
            </a:endParaRPr>
          </a:p>
        </p:txBody>
      </p:sp>
      <p:sp>
        <p:nvSpPr>
          <p:cNvPr id="8" name="Text Box 4"/>
          <p:cNvSpPr txBox="1">
            <a:spLocks noChangeArrowheads="1"/>
          </p:cNvSpPr>
          <p:nvPr/>
        </p:nvSpPr>
        <p:spPr bwMode="auto">
          <a:xfrm>
            <a:off x="7982662" y="1630541"/>
            <a:ext cx="3852019" cy="646331"/>
          </a:xfrm>
          <a:prstGeom prst="rect">
            <a:avLst/>
          </a:prstGeom>
          <a:solidFill>
            <a:schemeClr val="accent2"/>
          </a:solidFill>
          <a:ln>
            <a:noFill/>
          </a:ln>
          <a:effectLst>
            <a:innerShdw blurRad="63500" dist="50800" dir="18900000">
              <a:prstClr val="black">
                <a:alpha val="50000"/>
              </a:prstClr>
            </a:inn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dirty="0">
                <a:solidFill>
                  <a:schemeClr val="bg1"/>
                </a:solidFill>
                <a:latin typeface="Comic Sans MS" pitchFamily="66" charset="0"/>
              </a:rPr>
              <a:t>Però res impediria que fos novament candidat a l'Alcaldia</a:t>
            </a:r>
          </a:p>
        </p:txBody>
      </p:sp>
    </p:spTree>
    <p:extLst>
      <p:ext uri="{BB962C8B-B14F-4D97-AF65-F5344CB8AC3E}">
        <p14:creationId xmlns:p14="http://schemas.microsoft.com/office/powerpoint/2010/main" val="273371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ol 1"/>
          <p:cNvSpPr>
            <a:spLocks noGrp="1"/>
          </p:cNvSpPr>
          <p:nvPr>
            <p:ph type="title"/>
          </p:nvPr>
        </p:nvSpPr>
        <p:spPr>
          <a:xfrm>
            <a:off x="191344" y="0"/>
            <a:ext cx="12000656" cy="645027"/>
          </a:xfrm>
        </p:spPr>
        <p:txBody>
          <a:bodyPr>
            <a:normAutofit/>
          </a:bodyPr>
          <a:lstStyle/>
          <a:p>
            <a:pPr algn="ctr"/>
            <a:r>
              <a:rPr lang="ca-ES" altLang="ca-ES" sz="3200" b="1" dirty="0">
                <a:solidFill>
                  <a:srgbClr val="002060"/>
                </a:solidFill>
                <a:latin typeface="Calibri" panose="020F0502020204030204" pitchFamily="34" charset="0"/>
                <a:cs typeface="Calibri" panose="020F0502020204030204" pitchFamily="34" charset="0"/>
              </a:rPr>
              <a:t>AVOCAR, ENCÀRREC DE GESTIÓ I SUPLÈNCIA</a:t>
            </a:r>
            <a:endParaRPr lang="es-ES" altLang="ca-ES" sz="3200" b="1" dirty="0">
              <a:solidFill>
                <a:srgbClr val="002060"/>
              </a:solidFill>
              <a:latin typeface="Calibri" panose="020F0502020204030204" pitchFamily="34" charset="0"/>
              <a:cs typeface="Calibri" panose="020F0502020204030204" pitchFamily="34" charset="0"/>
            </a:endParaRPr>
          </a:p>
        </p:txBody>
      </p:sp>
      <p:sp>
        <p:nvSpPr>
          <p:cNvPr id="45059" name="Contenidor de contingut 2"/>
          <p:cNvSpPr>
            <a:spLocks noGrp="1"/>
          </p:cNvSpPr>
          <p:nvPr>
            <p:ph idx="1"/>
          </p:nvPr>
        </p:nvSpPr>
        <p:spPr>
          <a:xfrm>
            <a:off x="1559496" y="1052736"/>
            <a:ext cx="9807489" cy="4980764"/>
          </a:xfrm>
          <a:solidFill>
            <a:schemeClr val="bg1"/>
          </a:solidFill>
        </p:spPr>
        <p:txBody>
          <a:bodyPr>
            <a:normAutofit/>
          </a:bodyPr>
          <a:lstStyle/>
          <a:p>
            <a:pPr algn="just"/>
            <a:endParaRPr lang="ca-ES" altLang="ca-ES" sz="1600" b="1" dirty="0" smtClean="0">
              <a:latin typeface="Calibri" panose="020F0502020204030204" pitchFamily="34" charset="0"/>
              <a:cs typeface="Calibri" panose="020F0502020204030204" pitchFamily="34" charset="0"/>
            </a:endParaRPr>
          </a:p>
          <a:p>
            <a:pPr algn="just"/>
            <a:r>
              <a:rPr lang="ca-ES" altLang="ca-ES" sz="1600" b="1" dirty="0" smtClean="0">
                <a:latin typeface="Calibri" panose="020F0502020204030204" pitchFamily="34" charset="0"/>
                <a:cs typeface="Calibri" panose="020F0502020204030204" pitchFamily="34" charset="0"/>
              </a:rPr>
              <a:t>La </a:t>
            </a:r>
            <a:r>
              <a:rPr lang="ca-ES" altLang="ca-ES" sz="1600" b="1" dirty="0">
                <a:latin typeface="Calibri" panose="020F0502020204030204" pitchFamily="34" charset="0"/>
                <a:cs typeface="Calibri" panose="020F0502020204030204" pitchFamily="34" charset="0"/>
              </a:rPr>
              <a:t>suplència (art. 13 Llei 40/2015)</a:t>
            </a:r>
            <a:r>
              <a:rPr lang="ca-ES" altLang="ca-ES" sz="1600" dirty="0">
                <a:latin typeface="Calibri" panose="020F0502020204030204" pitchFamily="34" charset="0"/>
                <a:cs typeface="Calibri" panose="020F0502020204030204" pitchFamily="34" charset="0"/>
              </a:rPr>
              <a:t> és la </a:t>
            </a:r>
            <a:r>
              <a:rPr lang="ca-ES" altLang="ca-ES" sz="1600" b="1" dirty="0">
                <a:latin typeface="Calibri" panose="020F0502020204030204" pitchFamily="34" charset="0"/>
                <a:cs typeface="Calibri" panose="020F0502020204030204" pitchFamily="34" charset="0"/>
              </a:rPr>
              <a:t>substitució temporal</a:t>
            </a:r>
            <a:r>
              <a:rPr lang="ca-ES" altLang="ca-ES" sz="1600" dirty="0">
                <a:latin typeface="Calibri" panose="020F0502020204030204" pitchFamily="34" charset="0"/>
                <a:cs typeface="Calibri" panose="020F0502020204030204" pitchFamily="34" charset="0"/>
              </a:rPr>
              <a:t> </a:t>
            </a:r>
            <a:r>
              <a:rPr lang="ca-ES" altLang="ca-ES" sz="1600" dirty="0">
                <a:solidFill>
                  <a:srgbClr val="C00000"/>
                </a:solidFill>
                <a:latin typeface="Calibri" panose="020F0502020204030204" pitchFamily="34" charset="0"/>
                <a:cs typeface="Calibri" panose="020F0502020204030204" pitchFamily="34" charset="0"/>
              </a:rPr>
              <a:t>de la persona titular de l’òrgan </a:t>
            </a:r>
            <a:r>
              <a:rPr lang="ca-ES" altLang="ca-ES" sz="1600" dirty="0">
                <a:latin typeface="Calibri" panose="020F0502020204030204" pitchFamily="34" charset="0"/>
                <a:cs typeface="Calibri" panose="020F0502020204030204" pitchFamily="34" charset="0"/>
              </a:rPr>
              <a:t>administratiu en els supòsits d’absència, vacant o malaltia, </a:t>
            </a:r>
            <a:r>
              <a:rPr lang="ca-ES" sz="1600" dirty="0">
                <a:latin typeface="Calibri" panose="020F0502020204030204" pitchFamily="34" charset="0"/>
                <a:cs typeface="Calibri" panose="020F0502020204030204" pitchFamily="34" charset="0"/>
              </a:rPr>
              <a:t>així com en els casos en què s’hagi declarat la seva abstenció o recusació</a:t>
            </a:r>
            <a:r>
              <a:rPr lang="ca-ES" sz="1600" dirty="0" smtClean="0">
                <a:latin typeface="Calibri" panose="020F0502020204030204" pitchFamily="34" charset="0"/>
                <a:cs typeface="Calibri" panose="020F0502020204030204" pitchFamily="34" charset="0"/>
              </a:rPr>
              <a:t>.</a:t>
            </a:r>
          </a:p>
          <a:p>
            <a:pPr algn="just"/>
            <a:endParaRPr lang="ca-ES" altLang="ca-ES" sz="1600" dirty="0">
              <a:latin typeface="Calibri" panose="020F0502020204030204" pitchFamily="34" charset="0"/>
              <a:cs typeface="Calibri" panose="020F0502020204030204" pitchFamily="34" charset="0"/>
            </a:endParaRPr>
          </a:p>
          <a:p>
            <a:pPr marL="0" indent="0" algn="just">
              <a:buNone/>
            </a:pPr>
            <a:endParaRPr lang="ca-ES" altLang="ca-ES" sz="1600" dirty="0">
              <a:latin typeface="Calibri" panose="020F0502020204030204" pitchFamily="34" charset="0"/>
              <a:cs typeface="Calibri" panose="020F0502020204030204" pitchFamily="34" charset="0"/>
            </a:endParaRPr>
          </a:p>
          <a:p>
            <a:pPr algn="just"/>
            <a:r>
              <a:rPr lang="ca-ES" altLang="ca-ES" sz="1600" b="1" dirty="0" smtClean="0">
                <a:latin typeface="Calibri" panose="020F0502020204030204" pitchFamily="34" charset="0"/>
                <a:cs typeface="Calibri" panose="020F0502020204030204" pitchFamily="34" charset="0"/>
              </a:rPr>
              <a:t>L’encàrrec de gestió (art. 11 Llei 40/2015)</a:t>
            </a:r>
            <a:r>
              <a:rPr lang="ca-ES" altLang="ca-ES" sz="1600" dirty="0" smtClean="0">
                <a:latin typeface="Calibri" panose="020F0502020204030204" pitchFamily="34" charset="0"/>
                <a:cs typeface="Calibri" panose="020F0502020204030204" pitchFamily="34" charset="0"/>
              </a:rPr>
              <a:t> és un mecanisme pel qual </a:t>
            </a:r>
            <a:r>
              <a:rPr lang="ca-ES" altLang="ca-ES" sz="1600" b="1" dirty="0" smtClean="0">
                <a:latin typeface="Calibri" panose="020F0502020204030204" pitchFamily="34" charset="0"/>
                <a:cs typeface="Calibri" panose="020F0502020204030204" pitchFamily="34" charset="0"/>
              </a:rPr>
              <a:t>s’encomana la realització d’activitats</a:t>
            </a:r>
            <a:r>
              <a:rPr lang="ca-ES" altLang="ca-ES" sz="1600" dirty="0" smtClean="0">
                <a:latin typeface="Calibri" panose="020F0502020204030204" pitchFamily="34" charset="0"/>
                <a:cs typeface="Calibri" panose="020F0502020204030204" pitchFamily="34" charset="0"/>
              </a:rPr>
              <a:t> de caràcter </a:t>
            </a:r>
            <a:r>
              <a:rPr lang="ca-ES" altLang="ca-ES" sz="1600" b="1" dirty="0" smtClean="0">
                <a:solidFill>
                  <a:srgbClr val="FF0000"/>
                </a:solidFill>
                <a:latin typeface="Calibri" panose="020F0502020204030204" pitchFamily="34" charset="0"/>
                <a:cs typeface="Calibri" panose="020F0502020204030204" pitchFamily="34" charset="0"/>
              </a:rPr>
              <a:t>material, tècnic o de serveis </a:t>
            </a:r>
            <a:r>
              <a:rPr lang="ca-ES" altLang="ca-ES" sz="1600" dirty="0" smtClean="0">
                <a:latin typeface="Calibri" panose="020F0502020204030204" pitchFamily="34" charset="0"/>
                <a:cs typeface="Calibri" panose="020F0502020204030204" pitchFamily="34" charset="0"/>
              </a:rPr>
              <a:t>a òrgans administratius o entitats públiques </a:t>
            </a:r>
            <a:r>
              <a:rPr lang="ca-ES" altLang="ca-ES" sz="1600" b="1" dirty="0" smtClean="0">
                <a:latin typeface="Calibri" panose="020F0502020204030204" pitchFamily="34" charset="0"/>
                <a:cs typeface="Calibri" panose="020F0502020204030204" pitchFamily="34" charset="0"/>
              </a:rPr>
              <a:t>subjectes al dret públic </a:t>
            </a:r>
            <a:r>
              <a:rPr lang="ca-ES" altLang="ca-ES" sz="1600" dirty="0" smtClean="0">
                <a:latin typeface="Calibri" panose="020F0502020204030204" pitchFamily="34" charset="0"/>
                <a:cs typeface="Calibri" panose="020F0502020204030204" pitchFamily="34" charset="0"/>
              </a:rPr>
              <a:t>de la mateixa o de diferent administració (</a:t>
            </a:r>
            <a:r>
              <a:rPr lang="ca-ES" sz="1600" i="1" dirty="0" smtClean="0">
                <a:latin typeface="Calibri" panose="020F0502020204030204" pitchFamily="34" charset="0"/>
                <a:cs typeface="Calibri" panose="020F0502020204030204" pitchFamily="34" charset="0"/>
              </a:rPr>
              <a:t>sempre que entre les seves competències estiguin aquestes activitats, per raons d’eficàcia o quan no es posseeixin els mitjans tècnics idonis per exercir-les i no suposa cessió de la titularitat i el responsable es l’òrgan que ho encarrega)</a:t>
            </a:r>
          </a:p>
          <a:p>
            <a:pPr algn="just"/>
            <a:endParaRPr lang="ca-ES" altLang="ca-ES" sz="1600" dirty="0" smtClean="0">
              <a:latin typeface="Calibri" panose="020F0502020204030204" pitchFamily="34" charset="0"/>
              <a:cs typeface="Calibri" panose="020F0502020204030204" pitchFamily="34" charset="0"/>
            </a:endParaRPr>
          </a:p>
          <a:p>
            <a:endParaRPr lang="ca-ES" sz="1600" dirty="0" smtClean="0">
              <a:latin typeface="Calibri" panose="020F0502020204030204" pitchFamily="34" charset="0"/>
              <a:cs typeface="Calibri" panose="020F0502020204030204" pitchFamily="34" charset="0"/>
            </a:endParaRPr>
          </a:p>
          <a:p>
            <a:endParaRPr lang="ca-ES" sz="1600" dirty="0" smtClean="0">
              <a:latin typeface="Calibri" panose="020F0502020204030204" pitchFamily="34" charset="0"/>
              <a:cs typeface="Calibri" panose="020F0502020204030204" pitchFamily="34" charset="0"/>
            </a:endParaRPr>
          </a:p>
          <a:p>
            <a:pPr algn="just"/>
            <a:endParaRPr lang="ca-ES" altLang="ca-ES" sz="1600" dirty="0" smtClean="0">
              <a:latin typeface="Calibri" panose="020F0502020204030204" pitchFamily="34" charset="0"/>
              <a:cs typeface="Calibri" panose="020F0502020204030204" pitchFamily="34" charset="0"/>
            </a:endParaRPr>
          </a:p>
          <a:p>
            <a:pPr algn="just"/>
            <a:endParaRPr lang="ca-ES" altLang="ca-ES" sz="1600" dirty="0">
              <a:latin typeface="Calibri" panose="020F0502020204030204" pitchFamily="34" charset="0"/>
              <a:cs typeface="Calibri" panose="020F0502020204030204" pitchFamily="34" charset="0"/>
            </a:endParaRPr>
          </a:p>
        </p:txBody>
      </p:sp>
      <p:sp>
        <p:nvSpPr>
          <p:cNvPr id="4" name="Contenidor de peu de pàgina 3"/>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2" name="Flecha derecha 1"/>
          <p:cNvSpPr/>
          <p:nvPr/>
        </p:nvSpPr>
        <p:spPr>
          <a:xfrm>
            <a:off x="8112224" y="5157192"/>
            <a:ext cx="25202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61224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idx="1"/>
          </p:nvPr>
        </p:nvSpPr>
        <p:spPr>
          <a:xfrm>
            <a:off x="543365" y="1152907"/>
            <a:ext cx="6912768" cy="5438676"/>
          </a:xfrm>
          <a:solidFill>
            <a:schemeClr val="accent6">
              <a:lumMod val="20000"/>
              <a:lumOff val="80000"/>
            </a:schemeClr>
          </a:solidFill>
        </p:spPr>
        <p:txBody>
          <a:bodyPr>
            <a:normAutofit/>
          </a:bodyPr>
          <a:lstStyle/>
          <a:p>
            <a:pPr eaLnBrk="1" hangingPunct="1">
              <a:lnSpc>
                <a:spcPct val="90000"/>
              </a:lnSpc>
            </a:pPr>
            <a:r>
              <a:rPr lang="ca-ES" altLang="ca-ES" sz="1700" b="1" dirty="0">
                <a:latin typeface="Calibri" panose="020F0502020204030204" pitchFamily="34" charset="0"/>
                <a:cs typeface="Calibri" panose="020F0502020204030204" pitchFamily="34" charset="0"/>
              </a:rPr>
              <a:t>Procediment de renúncia:</a:t>
            </a:r>
          </a:p>
          <a:p>
            <a:pPr eaLnBrk="1" hangingPunct="1">
              <a:lnSpc>
                <a:spcPct val="90000"/>
              </a:lnSpc>
              <a:buFont typeface="Wingdings" pitchFamily="2" charset="2"/>
              <a:buNone/>
            </a:pPr>
            <a:endParaRPr lang="ca-ES" altLang="ca-ES" sz="1700" b="1" dirty="0">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pPr>
            <a:r>
              <a:rPr lang="es-ES" altLang="ca-ES" sz="1700" dirty="0">
                <a:latin typeface="Calibri" panose="020F0502020204030204" pitchFamily="34" charset="0"/>
                <a:cs typeface="Calibri" panose="020F0502020204030204" pitchFamily="34" charset="0"/>
              </a:rPr>
              <a:t>	1.-</a:t>
            </a:r>
            <a:r>
              <a:rPr lang="ca-ES" altLang="ca-ES" sz="1700" dirty="0">
                <a:solidFill>
                  <a:srgbClr val="000000"/>
                </a:solidFill>
                <a:latin typeface="Calibri" panose="020F0502020204030204" pitchFamily="34" charset="0"/>
                <a:cs typeface="Calibri" panose="020F0502020204030204" pitchFamily="34" charset="0"/>
              </a:rPr>
              <a:t>Una vegada </a:t>
            </a:r>
            <a:r>
              <a:rPr lang="ca-ES" altLang="ca-ES" sz="1700" b="1" dirty="0">
                <a:solidFill>
                  <a:srgbClr val="000000"/>
                </a:solidFill>
                <a:latin typeface="Calibri" panose="020F0502020204030204" pitchFamily="34" charset="0"/>
                <a:cs typeface="Calibri" panose="020F0502020204030204" pitchFamily="34" charset="0"/>
              </a:rPr>
              <a:t>s’ha posat en coneixement del Ple</a:t>
            </a:r>
            <a:r>
              <a:rPr lang="ca-ES" altLang="ca-ES" sz="1700" dirty="0">
                <a:solidFill>
                  <a:srgbClr val="000000"/>
                </a:solidFill>
                <a:latin typeface="Calibri" panose="020F0502020204030204" pitchFamily="34" charset="0"/>
                <a:cs typeface="Calibri" panose="020F0502020204030204" pitchFamily="34" charset="0"/>
              </a:rPr>
              <a:t>,</a:t>
            </a:r>
            <a:r>
              <a:rPr lang="ca-ES" altLang="ca-ES" sz="1700" dirty="0">
                <a:solidFill>
                  <a:srgbClr val="0000FF"/>
                </a:solidFill>
                <a:latin typeface="Calibri" panose="020F0502020204030204" pitchFamily="34" charset="0"/>
                <a:cs typeface="Calibri" panose="020F0502020204030204" pitchFamily="34" charset="0"/>
              </a:rPr>
              <a:t> del cessament de l'Alcalde o la renúncia.</a:t>
            </a:r>
            <a:r>
              <a:rPr lang="ca-ES" altLang="ca-ES" sz="1700" dirty="0">
                <a:solidFill>
                  <a:srgbClr val="000000"/>
                </a:solidFill>
                <a:latin typeface="Calibri" panose="020F0502020204030204" pitchFamily="34" charset="0"/>
                <a:cs typeface="Calibri" panose="020F0502020204030204" pitchFamily="34" charset="0"/>
              </a:rPr>
              <a:t> </a:t>
            </a:r>
          </a:p>
          <a:p>
            <a:pPr algn="just" eaLnBrk="1" hangingPunct="1">
              <a:lnSpc>
                <a:spcPct val="90000"/>
              </a:lnSpc>
              <a:buFont typeface="Wingdings" pitchFamily="2" charset="2"/>
              <a:buNone/>
            </a:pPr>
            <a:r>
              <a:rPr lang="ca-ES" altLang="ca-ES" sz="1700" dirty="0">
                <a:solidFill>
                  <a:srgbClr val="000000"/>
                </a:solidFill>
                <a:latin typeface="Calibri" panose="020F0502020204030204" pitchFamily="34" charset="0"/>
                <a:cs typeface="Calibri" panose="020F0502020204030204" pitchFamily="34" charset="0"/>
              </a:rPr>
              <a:t>	</a:t>
            </a:r>
          </a:p>
          <a:p>
            <a:pPr algn="just" eaLnBrk="1" hangingPunct="1">
              <a:lnSpc>
                <a:spcPct val="90000"/>
              </a:lnSpc>
              <a:buFont typeface="Wingdings" pitchFamily="2" charset="2"/>
              <a:buNone/>
            </a:pPr>
            <a:r>
              <a:rPr lang="ca-ES" altLang="ca-ES" sz="1700" dirty="0">
                <a:solidFill>
                  <a:srgbClr val="000000"/>
                </a:solidFill>
                <a:latin typeface="Calibri" panose="020F0502020204030204" pitchFamily="34" charset="0"/>
                <a:cs typeface="Calibri" panose="020F0502020204030204" pitchFamily="34" charset="0"/>
              </a:rPr>
              <a:t>	2.-Es </a:t>
            </a:r>
            <a:r>
              <a:rPr lang="ca-ES" altLang="ca-ES" sz="1700" b="1" dirty="0">
                <a:solidFill>
                  <a:srgbClr val="000000"/>
                </a:solidFill>
                <a:latin typeface="Calibri" panose="020F0502020204030204" pitchFamily="34" charset="0"/>
                <a:cs typeface="Calibri" panose="020F0502020204030204" pitchFamily="34" charset="0"/>
              </a:rPr>
              <a:t>CONVOCARÀ AL PLE</a:t>
            </a:r>
            <a:r>
              <a:rPr lang="ca-ES" altLang="ca-ES" sz="1700" dirty="0">
                <a:solidFill>
                  <a:srgbClr val="000000"/>
                </a:solidFill>
                <a:latin typeface="Calibri" panose="020F0502020204030204" pitchFamily="34" charset="0"/>
                <a:cs typeface="Calibri" panose="020F0502020204030204" pitchFamily="34" charset="0"/>
              </a:rPr>
              <a:t> per l’elecció del nou ALCALDE.</a:t>
            </a:r>
          </a:p>
          <a:p>
            <a:pPr algn="just" eaLnBrk="1" hangingPunct="1">
              <a:lnSpc>
                <a:spcPct val="90000"/>
              </a:lnSpc>
              <a:buFont typeface="Wingdings" pitchFamily="2" charset="2"/>
              <a:buNone/>
            </a:pPr>
            <a:endParaRPr lang="ca-ES" altLang="ca-ES" sz="1700" dirty="0">
              <a:solidFill>
                <a:srgbClr val="000000"/>
              </a:solidFill>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pPr>
            <a:r>
              <a:rPr lang="ca-ES" altLang="ca-ES" sz="1700" dirty="0">
                <a:solidFill>
                  <a:srgbClr val="000000"/>
                </a:solidFill>
                <a:latin typeface="Calibri" panose="020F0502020204030204" pitchFamily="34" charset="0"/>
                <a:cs typeface="Calibri" panose="020F0502020204030204" pitchFamily="34" charset="0"/>
              </a:rPr>
              <a:t>	D’acord amb la Junta Electoral Central, en acord de 7 de juny de 1992: la </a:t>
            </a:r>
            <a:r>
              <a:rPr lang="ca-ES" altLang="ca-ES" sz="1700" b="1" dirty="0">
                <a:solidFill>
                  <a:srgbClr val="000000"/>
                </a:solidFill>
                <a:latin typeface="Calibri" panose="020F0502020204030204" pitchFamily="34" charset="0"/>
                <a:cs typeface="Calibri" panose="020F0502020204030204" pitchFamily="34" charset="0"/>
              </a:rPr>
              <a:t>Presidència de la sessió</a:t>
            </a:r>
            <a:r>
              <a:rPr lang="ca-ES" altLang="ca-ES" sz="1700" dirty="0">
                <a:solidFill>
                  <a:srgbClr val="000000"/>
                </a:solidFill>
                <a:latin typeface="Calibri" panose="020F0502020204030204" pitchFamily="34" charset="0"/>
                <a:cs typeface="Calibri" panose="020F0502020204030204" pitchFamily="34" charset="0"/>
              </a:rPr>
              <a:t>, i en concret de </a:t>
            </a:r>
            <a:r>
              <a:rPr lang="ca-ES" altLang="ca-ES" sz="1700" b="1" dirty="0">
                <a:solidFill>
                  <a:srgbClr val="000000"/>
                </a:solidFill>
                <a:latin typeface="Calibri" panose="020F0502020204030204" pitchFamily="34" charset="0"/>
                <a:cs typeface="Calibri" panose="020F0502020204030204" pitchFamily="34" charset="0"/>
              </a:rPr>
              <a:t>l'acte d'elecció</a:t>
            </a:r>
            <a:r>
              <a:rPr lang="ca-ES" altLang="ca-ES" sz="1700" dirty="0">
                <a:solidFill>
                  <a:srgbClr val="000000"/>
                </a:solidFill>
                <a:latin typeface="Calibri" panose="020F0502020204030204" pitchFamily="34" charset="0"/>
                <a:cs typeface="Calibri" panose="020F0502020204030204" pitchFamily="34" charset="0"/>
              </a:rPr>
              <a:t>, correspon a qui interinament exerceixi la Presidència de la Corporació o el que és igual, </a:t>
            </a:r>
            <a:r>
              <a:rPr lang="ca-ES" altLang="ca-ES" sz="1700" b="1" dirty="0">
                <a:solidFill>
                  <a:srgbClr val="000000"/>
                </a:solidFill>
                <a:latin typeface="Calibri" panose="020F0502020204030204" pitchFamily="34" charset="0"/>
                <a:cs typeface="Calibri" panose="020F0502020204030204" pitchFamily="34" charset="0"/>
              </a:rPr>
              <a:t>l'alcalde en funcions, que no és altre que el Primer Tinent d'Alcalde o el Segon</a:t>
            </a:r>
            <a:r>
              <a:rPr lang="ca-ES" altLang="ca-ES" sz="1700" dirty="0">
                <a:solidFill>
                  <a:srgbClr val="000000"/>
                </a:solidFill>
                <a:latin typeface="Calibri" panose="020F0502020204030204" pitchFamily="34" charset="0"/>
                <a:cs typeface="Calibri" panose="020F0502020204030204" pitchFamily="34" charset="0"/>
              </a:rPr>
              <a:t>, si el primer renúncia o dimiteix (el que hauria de fer davant l'Alcalde sortint abans de la consumació de la renúncia d'aquest), i així successivament fins a esgotar les Tinença d'Alcaldia. En circumstàncies normals és el Primer Tinent d'Alcalde, com a Alcalde accidental o en funcions, </a:t>
            </a:r>
            <a:r>
              <a:rPr lang="ca-ES" altLang="ca-ES" sz="1700" b="1" dirty="0">
                <a:solidFill>
                  <a:srgbClr val="000000"/>
                </a:solidFill>
                <a:latin typeface="Calibri" panose="020F0502020204030204" pitchFamily="34" charset="0"/>
                <a:cs typeface="Calibri" panose="020F0502020204030204" pitchFamily="34" charset="0"/>
              </a:rPr>
              <a:t>qui convoca la</a:t>
            </a:r>
            <a:r>
              <a:rPr lang="ca-ES" altLang="ca-ES" sz="1700" dirty="0">
                <a:solidFill>
                  <a:srgbClr val="000000"/>
                </a:solidFill>
                <a:latin typeface="Calibri" panose="020F0502020204030204" pitchFamily="34" charset="0"/>
                <a:cs typeface="Calibri" panose="020F0502020204030204" pitchFamily="34" charset="0"/>
              </a:rPr>
              <a:t> sessió per l'elecció del nou </a:t>
            </a:r>
            <a:r>
              <a:rPr lang="ca-ES" altLang="ca-ES" sz="1700" b="1" dirty="0">
                <a:solidFill>
                  <a:srgbClr val="000000"/>
                </a:solidFill>
                <a:latin typeface="Calibri" panose="020F0502020204030204" pitchFamily="34" charset="0"/>
                <a:cs typeface="Calibri" panose="020F0502020204030204" pitchFamily="34" charset="0"/>
              </a:rPr>
              <a:t>i presideix l'acte d'elecció</a:t>
            </a:r>
            <a:r>
              <a:rPr lang="ca-ES" altLang="ca-ES" sz="1700" dirty="0">
                <a:solidFill>
                  <a:srgbClr val="000000"/>
                </a:solidFill>
                <a:latin typeface="Calibri" panose="020F0502020204030204" pitchFamily="34" charset="0"/>
                <a:cs typeface="Calibri" panose="020F0502020204030204" pitchFamily="34" charset="0"/>
              </a:rPr>
              <a:t>.</a:t>
            </a:r>
          </a:p>
          <a:p>
            <a:pPr algn="just" eaLnBrk="1" hangingPunct="1">
              <a:lnSpc>
                <a:spcPct val="90000"/>
              </a:lnSpc>
              <a:buFont typeface="Wingdings" pitchFamily="2" charset="2"/>
              <a:buNone/>
            </a:pPr>
            <a:endParaRPr lang="es-ES" altLang="ca-ES" sz="1700" dirty="0">
              <a:latin typeface="Calibri" panose="020F0502020204030204" pitchFamily="34" charset="0"/>
              <a:cs typeface="Calibri" panose="020F0502020204030204" pitchFamily="34" charset="0"/>
            </a:endParaRPr>
          </a:p>
        </p:txBody>
      </p:sp>
      <p:sp>
        <p:nvSpPr>
          <p:cNvPr id="169989" name="4 Marcador de pie de página"/>
          <p:cNvSpPr>
            <a:spLocks noGrp="1"/>
          </p:cNvSpPr>
          <p:nvPr>
            <p:ph type="ftr" sz="quarter" idx="11"/>
          </p:nvPr>
        </p:nvSpPr>
        <p:spPr/>
        <p:txBody>
          <a:bodyPr/>
          <a:lstStyle/>
          <a:p>
            <a:pPr>
              <a:defRPr/>
            </a:pPr>
            <a:r>
              <a:rPr lang="pt-BR"/>
              <a:t>Curs de regim juridic </a:t>
            </a:r>
            <a:endParaRPr lang="es-ES"/>
          </a:p>
        </p:txBody>
      </p:sp>
      <p:sp>
        <p:nvSpPr>
          <p:cNvPr id="169988" name="3 Marcador de número de diapositiva"/>
          <p:cNvSpPr>
            <a:spLocks noGrp="1"/>
          </p:cNvSpPr>
          <p:nvPr>
            <p:ph type="sldNum" sz="quarter" idx="12"/>
          </p:nvPr>
        </p:nvSpPr>
        <p:spPr/>
        <p:txBody>
          <a:bodyPr/>
          <a:lstStyle/>
          <a:p>
            <a:pPr>
              <a:defRPr/>
            </a:pPr>
            <a:fld id="{E03BAFC3-A54B-4448-A54C-B1C75DD5E3BD}" type="slidenum">
              <a:rPr lang="es-ES"/>
              <a:pPr>
                <a:defRPr/>
              </a:pPr>
              <a:t>110</a:t>
            </a:fld>
            <a:endParaRPr lang="es-ES"/>
          </a:p>
        </p:txBody>
      </p:sp>
      <p:sp>
        <p:nvSpPr>
          <p:cNvPr id="331781" name="Rectangle 5"/>
          <p:cNvSpPr>
            <a:spLocks noChangeArrowheads="1"/>
          </p:cNvSpPr>
          <p:nvPr/>
        </p:nvSpPr>
        <p:spPr bwMode="auto">
          <a:xfrm>
            <a:off x="7896200" y="2168591"/>
            <a:ext cx="4167956" cy="3348641"/>
          </a:xfrm>
          <a:prstGeom prst="rect">
            <a:avLst/>
          </a:prstGeom>
          <a:solidFill>
            <a:srgbClr val="FF0000"/>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buClr>
                <a:schemeClr val="accent1"/>
              </a:buClr>
              <a:buFont typeface="Wingdings" pitchFamily="2" charset="2"/>
              <a:buNone/>
            </a:pPr>
            <a:r>
              <a:rPr lang="ca-ES" altLang="ca-ES" sz="1700" b="1" i="1" dirty="0">
                <a:solidFill>
                  <a:schemeClr val="bg1"/>
                </a:solidFill>
                <a:cs typeface="Calibri" panose="020F0502020204030204" pitchFamily="34" charset="0"/>
              </a:rPr>
              <a:t>Acceptada pel ple la renúncia, mort o separat </a:t>
            </a:r>
            <a:endParaRPr lang="ca-ES" altLang="ca-ES" sz="1700" b="1" i="1" dirty="0" smtClean="0">
              <a:solidFill>
                <a:schemeClr val="bg1"/>
              </a:solidFill>
              <a:cs typeface="Calibri" panose="020F0502020204030204" pitchFamily="34" charset="0"/>
            </a:endParaRPr>
          </a:p>
          <a:p>
            <a:pPr eaLnBrk="1" hangingPunct="1">
              <a:lnSpc>
                <a:spcPct val="90000"/>
              </a:lnSpc>
              <a:buClr>
                <a:schemeClr val="accent1"/>
              </a:buClr>
              <a:buFont typeface="Wingdings" pitchFamily="2" charset="2"/>
              <a:buNone/>
            </a:pPr>
            <a:r>
              <a:rPr lang="ca-ES" altLang="ca-ES" sz="1700" b="1" i="1" dirty="0" smtClean="0">
                <a:solidFill>
                  <a:schemeClr val="bg1"/>
                </a:solidFill>
                <a:cs typeface="Calibri" panose="020F0502020204030204" pitchFamily="34" charset="0"/>
              </a:rPr>
              <a:t>del càrrec per </a:t>
            </a:r>
            <a:r>
              <a:rPr lang="ca-ES" altLang="ca-ES" sz="1700" b="1" i="1" dirty="0">
                <a:solidFill>
                  <a:schemeClr val="bg1"/>
                </a:solidFill>
                <a:cs typeface="Calibri" panose="020F0502020204030204" pitchFamily="34" charset="0"/>
              </a:rPr>
              <a:t>sentència ferma fins </a:t>
            </a:r>
            <a:r>
              <a:rPr lang="ca-ES" altLang="ca-ES" sz="1700" b="1" i="1" u="sng" dirty="0">
                <a:solidFill>
                  <a:schemeClr val="bg1"/>
                </a:solidFill>
                <a:cs typeface="Calibri" panose="020F0502020204030204" pitchFamily="34" charset="0"/>
              </a:rPr>
              <a:t>a la </a:t>
            </a:r>
            <a:r>
              <a:rPr lang="ca-ES" altLang="ca-ES" sz="1700" b="1" i="1" u="sng" dirty="0" smtClean="0">
                <a:solidFill>
                  <a:schemeClr val="bg1"/>
                </a:solidFill>
                <a:cs typeface="Calibri" panose="020F0502020204030204" pitchFamily="34" charset="0"/>
              </a:rPr>
              <a:t>sessió</a:t>
            </a:r>
          </a:p>
          <a:p>
            <a:pPr eaLnBrk="1" hangingPunct="1">
              <a:lnSpc>
                <a:spcPct val="90000"/>
              </a:lnSpc>
              <a:buClr>
                <a:schemeClr val="accent1"/>
              </a:buClr>
              <a:buFont typeface="Wingdings" pitchFamily="2" charset="2"/>
              <a:buNone/>
            </a:pPr>
            <a:r>
              <a:rPr lang="ca-ES" altLang="ca-ES" sz="1700" b="1" i="1" u="sng" dirty="0" smtClean="0">
                <a:solidFill>
                  <a:schemeClr val="bg1"/>
                </a:solidFill>
                <a:cs typeface="Calibri" panose="020F0502020204030204" pitchFamily="34" charset="0"/>
              </a:rPr>
              <a:t> </a:t>
            </a:r>
            <a:r>
              <a:rPr lang="ca-ES" altLang="ca-ES" sz="1700" b="1" i="1" u="sng" dirty="0">
                <a:solidFill>
                  <a:schemeClr val="bg1"/>
                </a:solidFill>
                <a:cs typeface="Calibri" panose="020F0502020204030204" pitchFamily="34" charset="0"/>
              </a:rPr>
              <a:t>extraordinària per </a:t>
            </a:r>
            <a:r>
              <a:rPr lang="ca-ES" altLang="ca-ES" sz="1700" b="1" i="1" u="sng" dirty="0" smtClean="0">
                <a:solidFill>
                  <a:schemeClr val="bg1"/>
                </a:solidFill>
                <a:cs typeface="Calibri" panose="020F0502020204030204" pitchFamily="34" charset="0"/>
              </a:rPr>
              <a:t> a </a:t>
            </a:r>
            <a:r>
              <a:rPr lang="ca-ES" altLang="ca-ES" sz="1700" b="1" i="1" u="sng" dirty="0">
                <a:solidFill>
                  <a:schemeClr val="bg1"/>
                </a:solidFill>
                <a:cs typeface="Calibri" panose="020F0502020204030204" pitchFamily="34" charset="0"/>
              </a:rPr>
              <a:t>escollir el nou </a:t>
            </a:r>
            <a:endParaRPr lang="ca-ES" altLang="ca-ES" sz="1700" b="1" i="1" u="sng" dirty="0" smtClean="0">
              <a:solidFill>
                <a:schemeClr val="bg1"/>
              </a:solidFill>
              <a:cs typeface="Calibri" panose="020F0502020204030204" pitchFamily="34" charset="0"/>
            </a:endParaRPr>
          </a:p>
          <a:p>
            <a:pPr eaLnBrk="1" hangingPunct="1">
              <a:lnSpc>
                <a:spcPct val="90000"/>
              </a:lnSpc>
              <a:buClr>
                <a:schemeClr val="accent1"/>
              </a:buClr>
              <a:buFont typeface="Wingdings" pitchFamily="2" charset="2"/>
              <a:buNone/>
            </a:pPr>
            <a:r>
              <a:rPr lang="ca-ES" altLang="ca-ES" sz="1700" b="1" i="1" u="sng" dirty="0" smtClean="0">
                <a:solidFill>
                  <a:schemeClr val="bg1"/>
                </a:solidFill>
                <a:cs typeface="Calibri" panose="020F0502020204030204" pitchFamily="34" charset="0"/>
              </a:rPr>
              <a:t>alcalde/essa </a:t>
            </a:r>
            <a:r>
              <a:rPr lang="ca-ES" altLang="ca-ES" sz="1700" b="1" i="1" dirty="0" smtClean="0">
                <a:solidFill>
                  <a:schemeClr val="bg1"/>
                </a:solidFill>
                <a:cs typeface="Calibri" panose="020F0502020204030204" pitchFamily="34" charset="0"/>
              </a:rPr>
              <a:t> </a:t>
            </a:r>
            <a:r>
              <a:rPr lang="ca-ES" altLang="ca-ES" sz="1700" b="1" i="1" dirty="0">
                <a:solidFill>
                  <a:schemeClr val="bg1"/>
                </a:solidFill>
                <a:cs typeface="Calibri" panose="020F0502020204030204" pitchFamily="34" charset="0"/>
              </a:rPr>
              <a:t>s'ha d'entendre que exercirà </a:t>
            </a:r>
            <a:endParaRPr lang="ca-ES" altLang="ca-ES" sz="1700" b="1" i="1" dirty="0" smtClean="0">
              <a:solidFill>
                <a:schemeClr val="bg1"/>
              </a:solidFill>
              <a:cs typeface="Calibri" panose="020F0502020204030204" pitchFamily="34" charset="0"/>
            </a:endParaRPr>
          </a:p>
          <a:p>
            <a:pPr eaLnBrk="1" hangingPunct="1">
              <a:lnSpc>
                <a:spcPct val="90000"/>
              </a:lnSpc>
              <a:buClr>
                <a:schemeClr val="accent1"/>
              </a:buClr>
              <a:buFont typeface="Wingdings" pitchFamily="2" charset="2"/>
              <a:buNone/>
            </a:pPr>
            <a:r>
              <a:rPr lang="ca-ES" altLang="ca-ES" sz="1700" b="1" i="1" dirty="0" smtClean="0">
                <a:solidFill>
                  <a:schemeClr val="bg1"/>
                </a:solidFill>
                <a:cs typeface="Calibri" panose="020F0502020204030204" pitchFamily="34" charset="0"/>
              </a:rPr>
              <a:t>d'Alcalde</a:t>
            </a:r>
            <a:r>
              <a:rPr lang="ca-ES" altLang="ca-ES" sz="1700" b="1" i="1" dirty="0">
                <a:solidFill>
                  <a:schemeClr val="bg1"/>
                </a:solidFill>
                <a:cs typeface="Calibri" panose="020F0502020204030204" pitchFamily="34" charset="0"/>
              </a:rPr>
              <a:t>, i </a:t>
            </a:r>
            <a:r>
              <a:rPr lang="ca-ES" altLang="ca-ES" sz="1700" b="1" i="1" u="sng" dirty="0" smtClean="0">
                <a:solidFill>
                  <a:schemeClr val="bg1"/>
                </a:solidFill>
                <a:cs typeface="Calibri" panose="020F0502020204030204" pitchFamily="34" charset="0"/>
              </a:rPr>
              <a:t>per  </a:t>
            </a:r>
            <a:r>
              <a:rPr lang="ca-ES" altLang="ca-ES" sz="1700" b="1" i="1" u="sng" dirty="0">
                <a:solidFill>
                  <a:schemeClr val="bg1"/>
                </a:solidFill>
                <a:cs typeface="Calibri" panose="020F0502020204030204" pitchFamily="34" charset="0"/>
              </a:rPr>
              <a:t>això convocarà</a:t>
            </a:r>
            <a:r>
              <a:rPr lang="ca-ES" altLang="ca-ES" sz="1700" b="1" i="1" dirty="0">
                <a:solidFill>
                  <a:schemeClr val="bg1"/>
                </a:solidFill>
                <a:cs typeface="Calibri" panose="020F0502020204030204" pitchFamily="34" charset="0"/>
              </a:rPr>
              <a:t> la sessió </a:t>
            </a:r>
            <a:endParaRPr lang="ca-ES" altLang="ca-ES" sz="1700" b="1" i="1" dirty="0" smtClean="0">
              <a:solidFill>
                <a:schemeClr val="bg1"/>
              </a:solidFill>
              <a:cs typeface="Calibri" panose="020F0502020204030204" pitchFamily="34" charset="0"/>
            </a:endParaRPr>
          </a:p>
          <a:p>
            <a:pPr eaLnBrk="1" hangingPunct="1">
              <a:lnSpc>
                <a:spcPct val="90000"/>
              </a:lnSpc>
              <a:buClr>
                <a:schemeClr val="accent1"/>
              </a:buClr>
              <a:buFont typeface="Wingdings" pitchFamily="2" charset="2"/>
              <a:buNone/>
            </a:pPr>
            <a:r>
              <a:rPr lang="ca-ES" altLang="ca-ES" sz="1700" b="1" i="1" dirty="0" smtClean="0">
                <a:solidFill>
                  <a:schemeClr val="bg1"/>
                </a:solidFill>
                <a:cs typeface="Calibri" panose="020F0502020204030204" pitchFamily="34" charset="0"/>
              </a:rPr>
              <a:t>ell /ella o si s’escau el </a:t>
            </a:r>
            <a:r>
              <a:rPr lang="ca-ES" altLang="ca-ES" sz="1700" b="1" i="1" dirty="0">
                <a:solidFill>
                  <a:schemeClr val="bg1"/>
                </a:solidFill>
                <a:cs typeface="Calibri" panose="020F0502020204030204" pitchFamily="34" charset="0"/>
              </a:rPr>
              <a:t>Tinent </a:t>
            </a:r>
            <a:r>
              <a:rPr lang="ca-ES" altLang="ca-ES" sz="1700" b="1" i="1" dirty="0" smtClean="0">
                <a:solidFill>
                  <a:schemeClr val="bg1"/>
                </a:solidFill>
                <a:cs typeface="Calibri" panose="020F0502020204030204" pitchFamily="34" charset="0"/>
              </a:rPr>
              <a:t>d'Alcalde </a:t>
            </a:r>
          </a:p>
          <a:p>
            <a:pPr eaLnBrk="1" hangingPunct="1">
              <a:lnSpc>
                <a:spcPct val="90000"/>
              </a:lnSpc>
              <a:buClr>
                <a:schemeClr val="accent1"/>
              </a:buClr>
              <a:buFont typeface="Wingdings" pitchFamily="2" charset="2"/>
              <a:buNone/>
            </a:pPr>
            <a:r>
              <a:rPr lang="ca-ES" altLang="ca-ES" sz="1700" b="1" i="1" dirty="0" smtClean="0">
                <a:solidFill>
                  <a:schemeClr val="bg1"/>
                </a:solidFill>
                <a:cs typeface="Calibri" panose="020F0502020204030204" pitchFamily="34" charset="0"/>
              </a:rPr>
              <a:t>que </a:t>
            </a:r>
            <a:r>
              <a:rPr lang="ca-ES" altLang="ca-ES" sz="1700" b="1" i="1" dirty="0">
                <a:solidFill>
                  <a:schemeClr val="bg1"/>
                </a:solidFill>
                <a:cs typeface="Calibri" panose="020F0502020204030204" pitchFamily="34" charset="0"/>
              </a:rPr>
              <a:t>li correspongui.</a:t>
            </a:r>
          </a:p>
          <a:p>
            <a:pPr eaLnBrk="1" hangingPunct="1">
              <a:spcBef>
                <a:spcPct val="0"/>
              </a:spcBef>
              <a:buFontTx/>
              <a:buNone/>
            </a:pPr>
            <a:endParaRPr lang="ca-ES" altLang="ca-ES" sz="1700" b="1" i="1" dirty="0">
              <a:solidFill>
                <a:schemeClr val="bg1"/>
              </a:solidFill>
              <a:cs typeface="Calibri" panose="020F0502020204030204" pitchFamily="34" charset="0"/>
            </a:endParaRPr>
          </a:p>
        </p:txBody>
      </p:sp>
    </p:spTree>
    <p:extLst>
      <p:ext uri="{BB962C8B-B14F-4D97-AF65-F5344CB8AC3E}">
        <p14:creationId xmlns:p14="http://schemas.microsoft.com/office/powerpoint/2010/main" val="4235359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1781"/>
                                        </p:tgtEl>
                                        <p:attrNameLst>
                                          <p:attrName>style.visibility</p:attrName>
                                        </p:attrNameLst>
                                      </p:cBhvr>
                                      <p:to>
                                        <p:strVal val="visible"/>
                                      </p:to>
                                    </p:set>
                                    <p:anim calcmode="lin" valueType="num">
                                      <p:cBhvr>
                                        <p:cTn id="7" dur="500" fill="hold"/>
                                        <p:tgtEl>
                                          <p:spTgt spid="331781"/>
                                        </p:tgtEl>
                                        <p:attrNameLst>
                                          <p:attrName>ppt_w</p:attrName>
                                        </p:attrNameLst>
                                      </p:cBhvr>
                                      <p:tavLst>
                                        <p:tav tm="0">
                                          <p:val>
                                            <p:fltVal val="0"/>
                                          </p:val>
                                        </p:tav>
                                        <p:tav tm="100000">
                                          <p:val>
                                            <p:strVal val="#ppt_w"/>
                                          </p:val>
                                        </p:tav>
                                      </p:tavLst>
                                    </p:anim>
                                    <p:anim calcmode="lin" valueType="num">
                                      <p:cBhvr>
                                        <p:cTn id="8" dur="500" fill="hold"/>
                                        <p:tgtEl>
                                          <p:spTgt spid="3317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884218" y="147782"/>
            <a:ext cx="8548832" cy="1503219"/>
          </a:xfrm>
        </p:spPr>
        <p:txBody>
          <a:bodyPr rtlCol="0">
            <a:normAutofit/>
          </a:bodyPr>
          <a:lstStyle/>
          <a:p>
            <a:pPr>
              <a:defRPr/>
            </a:pPr>
            <a:r>
              <a:rPr lang="ca-ES" b="1" dirty="0">
                <a:solidFill>
                  <a:srgbClr val="0070C0"/>
                </a:solidFill>
                <a:latin typeface="Agency FB" panose="020B0503020202020204" pitchFamily="34" charset="0"/>
                <a:sym typeface="Wingdings" pitchFamily="2" charset="2"/>
              </a:rPr>
              <a:t> MORT I SENTÈNCIA FERMA.</a:t>
            </a:r>
            <a:endParaRPr lang="ca-ES" b="1" dirty="0">
              <a:solidFill>
                <a:srgbClr val="0070C0"/>
              </a:solidFill>
              <a:latin typeface="Agency FB" panose="020B0503020202020204" pitchFamily="34" charset="0"/>
            </a:endParaRPr>
          </a:p>
        </p:txBody>
      </p:sp>
      <p:sp>
        <p:nvSpPr>
          <p:cNvPr id="182275" name="Rectangle 3"/>
          <p:cNvSpPr>
            <a:spLocks noGrp="1" noChangeArrowheads="1"/>
          </p:cNvSpPr>
          <p:nvPr>
            <p:ph idx="1"/>
          </p:nvPr>
        </p:nvSpPr>
        <p:spPr>
          <a:xfrm>
            <a:off x="1775520" y="1837472"/>
            <a:ext cx="9145016" cy="4529128"/>
          </a:xfrm>
          <a:solidFill>
            <a:schemeClr val="bg1"/>
          </a:solidFill>
        </p:spPr>
        <p:txBody>
          <a:bodyPr>
            <a:normAutofit/>
          </a:bodyPr>
          <a:lstStyle/>
          <a:p>
            <a:pPr marL="609600" indent="-609600">
              <a:buFont typeface="Wingdings" pitchFamily="2" charset="2"/>
              <a:buAutoNum type="alphaLcParenR"/>
            </a:pPr>
            <a:r>
              <a:rPr lang="ca-ES" altLang="ca-ES" sz="1700" b="1" dirty="0">
                <a:latin typeface="Calibri" panose="020F0502020204030204" pitchFamily="34" charset="0"/>
                <a:cs typeface="Calibri" panose="020F0502020204030204" pitchFamily="34" charset="0"/>
              </a:rPr>
              <a:t>Mort.</a:t>
            </a:r>
          </a:p>
          <a:p>
            <a:pPr marL="609600" indent="-609600">
              <a:buFont typeface="Wingdings" pitchFamily="2" charset="2"/>
              <a:buAutoNum type="alphaLcParenR"/>
            </a:pPr>
            <a:r>
              <a:rPr lang="ca-ES" altLang="ca-ES" sz="1700" b="1" dirty="0">
                <a:latin typeface="Calibri" panose="020F0502020204030204" pitchFamily="34" charset="0"/>
                <a:cs typeface="Calibri" panose="020F0502020204030204" pitchFamily="34" charset="0"/>
              </a:rPr>
              <a:t>Sentència ferma:</a:t>
            </a:r>
            <a:r>
              <a:rPr lang="ca-ES" altLang="ca-ES" sz="1700" dirty="0">
                <a:latin typeface="Calibri" panose="020F0502020204030204" pitchFamily="34" charset="0"/>
                <a:cs typeface="Calibri" panose="020F0502020204030204" pitchFamily="34" charset="0"/>
              </a:rPr>
              <a:t> en cas de condemna per sentència ferma el cessament del càrrec ha de </a:t>
            </a:r>
            <a:r>
              <a:rPr lang="ca-ES" altLang="ca-ES" sz="1700" b="1" dirty="0">
                <a:latin typeface="Calibri" panose="020F0502020204030204" pitchFamily="34" charset="0"/>
                <a:cs typeface="Calibri" panose="020F0502020204030204" pitchFamily="34" charset="0"/>
              </a:rPr>
              <a:t>declarar-se d’ofici pel Ple.</a:t>
            </a:r>
          </a:p>
          <a:p>
            <a:pPr marL="609600" indent="-609600">
              <a:lnSpc>
                <a:spcPct val="80000"/>
              </a:lnSpc>
              <a:buNone/>
            </a:pPr>
            <a:endParaRPr lang="ca-ES" altLang="ca-ES" sz="1700" dirty="0">
              <a:latin typeface="Calibri" panose="020F0502020204030204" pitchFamily="34" charset="0"/>
              <a:cs typeface="Calibri" panose="020F0502020204030204" pitchFamily="34" charset="0"/>
            </a:endParaRPr>
          </a:p>
          <a:p>
            <a:pPr marL="609600" indent="-609600">
              <a:lnSpc>
                <a:spcPct val="80000"/>
              </a:lnSpc>
              <a:buNone/>
            </a:pPr>
            <a:endParaRPr lang="ca-ES" altLang="ca-ES" sz="1700" dirty="0">
              <a:latin typeface="Calibri" panose="020F0502020204030204" pitchFamily="34" charset="0"/>
              <a:cs typeface="Calibri" panose="020F0502020204030204" pitchFamily="34" charset="0"/>
            </a:endParaRPr>
          </a:p>
          <a:p>
            <a:pPr marL="609600" indent="-609600">
              <a:lnSpc>
                <a:spcPct val="80000"/>
              </a:lnSpc>
              <a:buNone/>
            </a:pPr>
            <a:r>
              <a:rPr lang="ca-ES" altLang="ca-ES" sz="1700" dirty="0">
                <a:latin typeface="Calibri" panose="020F0502020204030204" pitchFamily="34" charset="0"/>
                <a:cs typeface="Calibri" panose="020F0502020204030204" pitchFamily="34" charset="0"/>
              </a:rPr>
              <a:t>En els 3 casos (</a:t>
            </a:r>
            <a:r>
              <a:rPr lang="ca-ES" altLang="ca-ES" sz="1700" b="1" u="sng" dirty="0">
                <a:solidFill>
                  <a:srgbClr val="554FD7"/>
                </a:solidFill>
                <a:latin typeface="Calibri" panose="020F0502020204030204" pitchFamily="34" charset="0"/>
                <a:cs typeface="Calibri" panose="020F0502020204030204" pitchFamily="34" charset="0"/>
              </a:rPr>
              <a:t>renúncia, mort o sentència ferma</a:t>
            </a:r>
            <a:r>
              <a:rPr lang="ca-ES" altLang="ca-ES" sz="1700" dirty="0">
                <a:latin typeface="Calibri" panose="020F0502020204030204" pitchFamily="34" charset="0"/>
                <a:cs typeface="Calibri" panose="020F0502020204030204" pitchFamily="34" charset="0"/>
              </a:rPr>
              <a:t>):</a:t>
            </a:r>
          </a:p>
          <a:p>
            <a:pPr marL="609600" indent="-609600" algn="just">
              <a:lnSpc>
                <a:spcPct val="110000"/>
              </a:lnSpc>
              <a:buNone/>
            </a:pPr>
            <a:r>
              <a:rPr lang="ca-ES" altLang="ca-ES" sz="1700" dirty="0">
                <a:latin typeface="Calibri" panose="020F0502020204030204" pitchFamily="34" charset="0"/>
                <a:cs typeface="Calibri" panose="020F0502020204030204" pitchFamily="34" charset="0"/>
              </a:rPr>
              <a:t>	</a:t>
            </a:r>
          </a:p>
          <a:p>
            <a:pPr marL="609600" indent="-609600" algn="just">
              <a:lnSpc>
                <a:spcPct val="110000"/>
              </a:lnSpc>
              <a:buNone/>
            </a:pPr>
            <a:r>
              <a:rPr lang="ca-ES" altLang="ca-ES" sz="1700" dirty="0">
                <a:latin typeface="Calibri" panose="020F0502020204030204" pitchFamily="34" charset="0"/>
                <a:cs typeface="Calibri" panose="020F0502020204030204" pitchFamily="34" charset="0"/>
              </a:rPr>
              <a:t>	En aquests tres casos </a:t>
            </a:r>
            <a:r>
              <a:rPr lang="ca-ES" altLang="ca-ES" sz="1700" b="1" dirty="0">
                <a:latin typeface="Calibri" panose="020F0502020204030204" pitchFamily="34" charset="0"/>
                <a:cs typeface="Calibri" panose="020F0502020204030204" pitchFamily="34" charset="0"/>
              </a:rPr>
              <a:t>la vacant de l'Alcaldia</a:t>
            </a:r>
            <a:r>
              <a:rPr lang="ca-ES" altLang="ca-ES" sz="1700" dirty="0">
                <a:latin typeface="Calibri" panose="020F0502020204030204" pitchFamily="34" charset="0"/>
                <a:cs typeface="Calibri" panose="020F0502020204030204" pitchFamily="34" charset="0"/>
              </a:rPr>
              <a:t> es resol </a:t>
            </a:r>
            <a:r>
              <a:rPr lang="ca-ES" altLang="ca-ES" sz="1700" b="1" dirty="0">
                <a:latin typeface="Calibri" panose="020F0502020204030204" pitchFamily="34" charset="0"/>
                <a:cs typeface="Calibri" panose="020F0502020204030204" pitchFamily="34" charset="0"/>
              </a:rPr>
              <a:t>per elecció entre els candidats que encapçalen les llistes per majoria absoluta</a:t>
            </a:r>
            <a:r>
              <a:rPr lang="ca-ES" altLang="ca-ES" sz="1700" dirty="0">
                <a:latin typeface="Calibri" panose="020F0502020204030204" pitchFamily="34" charset="0"/>
                <a:cs typeface="Calibri" panose="020F0502020204030204" pitchFamily="34" charset="0"/>
              </a:rPr>
              <a:t> i en el seu defecte, </a:t>
            </a:r>
            <a:r>
              <a:rPr lang="ca-ES" altLang="ca-ES" sz="1700" b="1" dirty="0">
                <a:latin typeface="Calibri" panose="020F0502020204030204" pitchFamily="34" charset="0"/>
                <a:cs typeface="Calibri" panose="020F0502020204030204" pitchFamily="34" charset="0"/>
              </a:rPr>
              <a:t>a favor del candidat més votat</a:t>
            </a:r>
            <a:r>
              <a:rPr lang="ca-ES" altLang="ca-ES" sz="1700" dirty="0">
                <a:latin typeface="Calibri" panose="020F0502020204030204" pitchFamily="34" charset="0"/>
                <a:cs typeface="Calibri" panose="020F0502020204030204" pitchFamily="34" charset="0"/>
              </a:rPr>
              <a:t>, a aquests efectes es considera que encapçala la llista en què figurava l'alcalde el següent de la mateixa a no ser que renunciï a la candidatura (art.198 LOREG).</a:t>
            </a:r>
          </a:p>
          <a:p>
            <a:pPr marL="609600" indent="-609600">
              <a:lnSpc>
                <a:spcPct val="80000"/>
              </a:lnSpc>
              <a:buNone/>
            </a:pPr>
            <a:endParaRPr lang="ca-ES" altLang="ca-ES" sz="1700" dirty="0">
              <a:latin typeface="Calibri" panose="020F0502020204030204" pitchFamily="34" charset="0"/>
              <a:cs typeface="Calibri" panose="020F0502020204030204" pitchFamily="34" charset="0"/>
            </a:endParaRPr>
          </a:p>
          <a:p>
            <a:pPr marL="609600" indent="-609600">
              <a:lnSpc>
                <a:spcPct val="80000"/>
              </a:lnSpc>
              <a:buNone/>
            </a:pPr>
            <a:endParaRPr lang="ca-ES" altLang="ca-ES" sz="1700" dirty="0">
              <a:latin typeface="Calibri" panose="020F0502020204030204" pitchFamily="34" charset="0"/>
              <a:cs typeface="Calibri" panose="020F0502020204030204" pitchFamily="34" charset="0"/>
            </a:endParaRPr>
          </a:p>
          <a:p>
            <a:pPr marL="609600" indent="-609600">
              <a:lnSpc>
                <a:spcPct val="80000"/>
              </a:lnSpc>
              <a:buNone/>
            </a:pPr>
            <a:endParaRPr lang="ca-ES" altLang="ca-ES" sz="1700" dirty="0">
              <a:latin typeface="Calibri" panose="020F0502020204030204" pitchFamily="34" charset="0"/>
              <a:cs typeface="Calibri" panose="020F0502020204030204" pitchFamily="34" charset="0"/>
            </a:endParaRPr>
          </a:p>
        </p:txBody>
      </p:sp>
      <p:sp>
        <p:nvSpPr>
          <p:cNvPr id="171014" name="5 Marcador de pie de página"/>
          <p:cNvSpPr>
            <a:spLocks noGrp="1"/>
          </p:cNvSpPr>
          <p:nvPr>
            <p:ph type="ftr" sz="quarter" idx="11"/>
          </p:nvPr>
        </p:nvSpPr>
        <p:spPr/>
        <p:txBody>
          <a:bodyPr/>
          <a:lstStyle/>
          <a:p>
            <a:pPr>
              <a:defRPr/>
            </a:pPr>
            <a:r>
              <a:rPr lang="pt-BR"/>
              <a:t>Curs de regim juridic </a:t>
            </a:r>
            <a:endParaRPr lang="es-ES"/>
          </a:p>
        </p:txBody>
      </p:sp>
      <p:sp>
        <p:nvSpPr>
          <p:cNvPr id="171013" name="4 Marcador de número de diapositiva"/>
          <p:cNvSpPr>
            <a:spLocks noGrp="1"/>
          </p:cNvSpPr>
          <p:nvPr>
            <p:ph type="sldNum" sz="quarter" idx="12"/>
          </p:nvPr>
        </p:nvSpPr>
        <p:spPr/>
        <p:txBody>
          <a:bodyPr/>
          <a:lstStyle/>
          <a:p>
            <a:pPr>
              <a:defRPr/>
            </a:pPr>
            <a:fld id="{3B662851-36D3-48DB-BFF9-45204DDA1F22}" type="slidenum">
              <a:rPr lang="es-ES"/>
              <a:pPr>
                <a:defRPr/>
              </a:pPr>
              <a:t>111</a:t>
            </a:fld>
            <a:endParaRPr lang="es-ES"/>
          </a:p>
        </p:txBody>
      </p:sp>
      <p:sp>
        <p:nvSpPr>
          <p:cNvPr id="182278" name="Text Box 4"/>
          <p:cNvSpPr txBox="1">
            <a:spLocks noChangeArrowheads="1"/>
          </p:cNvSpPr>
          <p:nvPr/>
        </p:nvSpPr>
        <p:spPr bwMode="auto">
          <a:xfrm>
            <a:off x="7931150" y="3000375"/>
            <a:ext cx="2736850" cy="641350"/>
          </a:xfrm>
          <a:prstGeom prst="rect">
            <a:avLst/>
          </a:prstGeom>
          <a:solidFill>
            <a:schemeClr val="accent2"/>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ca-ES" altLang="ca-ES" sz="1800" b="1" i="1" dirty="0">
                <a:solidFill>
                  <a:schemeClr val="bg1"/>
                </a:solidFill>
                <a:cs typeface="Calibri" panose="020F0502020204030204" pitchFamily="34" charset="0"/>
              </a:rPr>
              <a:t>E</a:t>
            </a:r>
            <a:r>
              <a:rPr lang="ca-ES" altLang="ca-ES" sz="1800" b="1" i="1" dirty="0" smtClean="0">
                <a:solidFill>
                  <a:schemeClr val="bg1"/>
                </a:solidFill>
                <a:cs typeface="Calibri" panose="020F0502020204030204" pitchFamily="34" charset="0"/>
              </a:rPr>
              <a:t>ntre </a:t>
            </a:r>
            <a:r>
              <a:rPr lang="ca-ES" altLang="ca-ES" sz="1800" b="1" i="1" dirty="0">
                <a:solidFill>
                  <a:schemeClr val="bg1"/>
                </a:solidFill>
                <a:cs typeface="Calibri" panose="020F0502020204030204" pitchFamily="34" charset="0"/>
              </a:rPr>
              <a:t>els candidats que encapçalen les llistes</a:t>
            </a:r>
          </a:p>
        </p:txBody>
      </p:sp>
    </p:spTree>
    <p:extLst>
      <p:ext uri="{BB962C8B-B14F-4D97-AF65-F5344CB8AC3E}">
        <p14:creationId xmlns:p14="http://schemas.microsoft.com/office/powerpoint/2010/main" val="21202476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524001" y="0"/>
            <a:ext cx="5643563" cy="1143000"/>
          </a:xfrm>
        </p:spPr>
        <p:txBody>
          <a:bodyPr rtlCol="0">
            <a:normAutofit/>
          </a:bodyPr>
          <a:lstStyle/>
          <a:p>
            <a:pPr>
              <a:defRPr/>
            </a:pPr>
            <a:r>
              <a:rPr lang="es-ES" sz="3200" b="1" dirty="0">
                <a:solidFill>
                  <a:srgbClr val="0070C0"/>
                </a:solidFill>
                <a:latin typeface="Calibri" panose="020F0502020204030204" pitchFamily="34" charset="0"/>
                <a:cs typeface="Calibri" panose="020F0502020204030204" pitchFamily="34" charset="0"/>
                <a:sym typeface="Wingdings" pitchFamily="2" charset="2"/>
              </a:rPr>
              <a:t> </a:t>
            </a:r>
            <a:r>
              <a:rPr lang="ca-ES" sz="3200" b="1" dirty="0">
                <a:solidFill>
                  <a:srgbClr val="0070C0"/>
                </a:solidFill>
                <a:latin typeface="Calibri" panose="020F0502020204030204" pitchFamily="34" charset="0"/>
                <a:cs typeface="Calibri" panose="020F0502020204030204" pitchFamily="34" charset="0"/>
                <a:sym typeface="Wingdings" pitchFamily="2" charset="2"/>
              </a:rPr>
              <a:t>MOCIÓ DE CENSURA.</a:t>
            </a:r>
            <a:endParaRPr lang="ca-ES" sz="3200" b="1" dirty="0">
              <a:solidFill>
                <a:srgbClr val="0070C0"/>
              </a:solidFill>
              <a:latin typeface="Calibri" panose="020F0502020204030204" pitchFamily="34" charset="0"/>
              <a:cs typeface="Calibri" panose="020F0502020204030204" pitchFamily="34" charset="0"/>
            </a:endParaRPr>
          </a:p>
        </p:txBody>
      </p:sp>
      <p:sp>
        <p:nvSpPr>
          <p:cNvPr id="183299" name="Rectangle 3"/>
          <p:cNvSpPr>
            <a:spLocks noGrp="1" noChangeArrowheads="1"/>
          </p:cNvSpPr>
          <p:nvPr>
            <p:ph idx="1"/>
          </p:nvPr>
        </p:nvSpPr>
        <p:spPr>
          <a:xfrm>
            <a:off x="2015968" y="1421537"/>
            <a:ext cx="9544544" cy="3583284"/>
          </a:xfrm>
          <a:noFill/>
        </p:spPr>
        <p:txBody>
          <a:bodyPr>
            <a:normAutofit/>
          </a:bodyPr>
          <a:lstStyle/>
          <a:p>
            <a:pPr algn="just" eaLnBrk="1" hangingPunct="1">
              <a:lnSpc>
                <a:spcPct val="110000"/>
              </a:lnSpc>
            </a:pPr>
            <a:r>
              <a:rPr lang="ca-ES" altLang="ca-ES" sz="1600" dirty="0">
                <a:latin typeface="Calibri" panose="020F0502020204030204" pitchFamily="34" charset="0"/>
                <a:cs typeface="Calibri" panose="020F0502020204030204" pitchFamily="34" charset="0"/>
              </a:rPr>
              <a:t>La moció de censura es troba regulada en l'art.197 LOREG en redacció donada per article únic.1 de Llei Orgànica 8/1999, de 21 abril. </a:t>
            </a:r>
          </a:p>
          <a:p>
            <a:pPr algn="just" eaLnBrk="1" hangingPunct="1">
              <a:lnSpc>
                <a:spcPct val="110000"/>
              </a:lnSpc>
            </a:pPr>
            <a:r>
              <a:rPr lang="ca-ES" altLang="ca-ES" sz="1600" dirty="0">
                <a:latin typeface="Calibri" panose="020F0502020204030204" pitchFamily="34" charset="0"/>
                <a:cs typeface="Calibri" panose="020F0502020204030204" pitchFamily="34" charset="0"/>
              </a:rPr>
              <a:t>És doctrina reiterada del TS que la moció de censura dels regidors per aconseguir la destitució de l'alcalde forma part del contingut del dret fonamental a accedir en condicions d'igualtat a les funcions i càrrecs públics amb els requisits que assenyalin les lleis segons disposa l'art.23.2 CE (SSTS 18.1.1991 i 30.4.1993).</a:t>
            </a:r>
          </a:p>
          <a:p>
            <a:pPr algn="just" eaLnBrk="1" hangingPunct="1">
              <a:lnSpc>
                <a:spcPct val="110000"/>
              </a:lnSpc>
            </a:pPr>
            <a:r>
              <a:rPr lang="ca-ES" altLang="ca-ES" sz="1600" dirty="0">
                <a:latin typeface="Calibri" panose="020F0502020204030204" pitchFamily="34" charset="0"/>
                <a:cs typeface="Calibri" panose="020F0502020204030204" pitchFamily="34" charset="0"/>
              </a:rPr>
              <a:t>La moció de censura haurà de ser proposada, almenys, </a:t>
            </a:r>
            <a:r>
              <a:rPr lang="ca-ES" altLang="ca-ES" sz="1600" dirty="0">
                <a:solidFill>
                  <a:srgbClr val="003399"/>
                </a:solidFill>
                <a:latin typeface="Calibri" panose="020F0502020204030204" pitchFamily="34" charset="0"/>
                <a:cs typeface="Calibri" panose="020F0502020204030204" pitchFamily="34" charset="0"/>
              </a:rPr>
              <a:t>per la majoria </a:t>
            </a:r>
            <a:r>
              <a:rPr lang="ca-ES" altLang="ca-ES" sz="1600" b="1" u="sng" dirty="0">
                <a:solidFill>
                  <a:srgbClr val="003399"/>
                </a:solidFill>
                <a:latin typeface="Calibri" panose="020F0502020204030204" pitchFamily="34" charset="0"/>
                <a:cs typeface="Calibri" panose="020F0502020204030204" pitchFamily="34" charset="0"/>
              </a:rPr>
              <a:t>absoluta del nombre legal de membres</a:t>
            </a:r>
            <a:r>
              <a:rPr lang="ca-ES" altLang="ca-ES" sz="1600" dirty="0">
                <a:solidFill>
                  <a:srgbClr val="003399"/>
                </a:solidFill>
                <a:latin typeface="Calibri" panose="020F0502020204030204" pitchFamily="34" charset="0"/>
                <a:cs typeface="Calibri" panose="020F0502020204030204" pitchFamily="34" charset="0"/>
              </a:rPr>
              <a:t> de la Corporació i </a:t>
            </a:r>
            <a:r>
              <a:rPr lang="ca-ES" altLang="ca-ES" sz="1600" b="1" u="sng" dirty="0">
                <a:solidFill>
                  <a:srgbClr val="003399"/>
                </a:solidFill>
                <a:latin typeface="Calibri" panose="020F0502020204030204" pitchFamily="34" charset="0"/>
                <a:cs typeface="Calibri" panose="020F0502020204030204" pitchFamily="34" charset="0"/>
              </a:rPr>
              <a:t>haurà d'incloure un candidat a l'Alcaldia</a:t>
            </a:r>
            <a:r>
              <a:rPr lang="ca-ES" altLang="ca-ES" sz="1600" dirty="0">
                <a:solidFill>
                  <a:schemeClr val="folHlink"/>
                </a:solidFill>
                <a:latin typeface="Calibri" panose="020F0502020204030204" pitchFamily="34" charset="0"/>
                <a:cs typeface="Calibri" panose="020F0502020204030204" pitchFamily="34" charset="0"/>
              </a:rPr>
              <a:t>,</a:t>
            </a:r>
            <a:r>
              <a:rPr lang="ca-ES" altLang="ca-ES" sz="1600" dirty="0">
                <a:latin typeface="Calibri" panose="020F0502020204030204" pitchFamily="34" charset="0"/>
                <a:cs typeface="Calibri" panose="020F0502020204030204" pitchFamily="34" charset="0"/>
              </a:rPr>
              <a:t> podent ser-ho qualsevol regidor, l'acceptació expressa consti en l'escrit de proposició de la moció.</a:t>
            </a:r>
          </a:p>
          <a:p>
            <a:pPr algn="just" eaLnBrk="1" hangingPunct="1"/>
            <a:r>
              <a:rPr lang="ca-ES" altLang="ca-ES" sz="1600" dirty="0">
                <a:latin typeface="Calibri" panose="020F0502020204030204" pitchFamily="34" charset="0"/>
                <a:cs typeface="Calibri" panose="020F0502020204030204" pitchFamily="34" charset="0"/>
              </a:rPr>
              <a:t>La moció de censura en el nostre dret és constructiva d'aquí la necessitat d'incloure el nom del candidat que quedarà proclamat alcalde. Per això serà causa d'inadmissibilitat el seu defecte en la presentació</a:t>
            </a:r>
            <a:r>
              <a:rPr lang="es-ES" altLang="ca-ES" sz="1600" dirty="0">
                <a:latin typeface="Calibri" panose="020F0502020204030204" pitchFamily="34" charset="0"/>
                <a:cs typeface="Calibri" panose="020F0502020204030204" pitchFamily="34" charset="0"/>
              </a:rPr>
              <a:t>.</a:t>
            </a:r>
          </a:p>
        </p:txBody>
      </p:sp>
      <p:sp>
        <p:nvSpPr>
          <p:cNvPr id="172040" name="7 Marcador de pie de página"/>
          <p:cNvSpPr>
            <a:spLocks noGrp="1"/>
          </p:cNvSpPr>
          <p:nvPr>
            <p:ph type="ftr" sz="quarter" idx="11"/>
          </p:nvPr>
        </p:nvSpPr>
        <p:spPr/>
        <p:txBody>
          <a:bodyPr/>
          <a:lstStyle/>
          <a:p>
            <a:pPr>
              <a:defRPr/>
            </a:pPr>
            <a:r>
              <a:rPr lang="pt-BR"/>
              <a:t>Curs de regim juridic </a:t>
            </a:r>
            <a:endParaRPr lang="es-ES"/>
          </a:p>
        </p:txBody>
      </p:sp>
      <p:sp>
        <p:nvSpPr>
          <p:cNvPr id="172039" name="6 Marcador de número de diapositiva"/>
          <p:cNvSpPr>
            <a:spLocks noGrp="1"/>
          </p:cNvSpPr>
          <p:nvPr>
            <p:ph type="sldNum" sz="quarter" idx="12"/>
          </p:nvPr>
        </p:nvSpPr>
        <p:spPr/>
        <p:txBody>
          <a:bodyPr/>
          <a:lstStyle/>
          <a:p>
            <a:pPr>
              <a:defRPr/>
            </a:pPr>
            <a:fld id="{5F1D943B-EAA5-4668-8F1E-1A8D44D3CA30}" type="slidenum">
              <a:rPr lang="es-ES"/>
              <a:pPr>
                <a:defRPr/>
              </a:pPr>
              <a:t>112</a:t>
            </a:fld>
            <a:endParaRPr lang="es-ES"/>
          </a:p>
        </p:txBody>
      </p:sp>
      <p:sp>
        <p:nvSpPr>
          <p:cNvPr id="183302" name="Text Box 4"/>
          <p:cNvSpPr txBox="1">
            <a:spLocks noChangeArrowheads="1"/>
          </p:cNvSpPr>
          <p:nvPr/>
        </p:nvSpPr>
        <p:spPr bwMode="auto">
          <a:xfrm rot="-5400000">
            <a:off x="-748084" y="3360316"/>
            <a:ext cx="3816350" cy="641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b="1">
                <a:solidFill>
                  <a:schemeClr val="bg1"/>
                </a:solidFill>
                <a:latin typeface="Comic Sans MS" pitchFamily="66" charset="0"/>
              </a:rPr>
              <a:t>IMPORTANT: s’ha d’incloure el NOM DEL CANDIDAT.</a:t>
            </a:r>
          </a:p>
        </p:txBody>
      </p:sp>
      <p:sp>
        <p:nvSpPr>
          <p:cNvPr id="337926" name="Text Box 6"/>
          <p:cNvSpPr txBox="1">
            <a:spLocks noChangeArrowheads="1"/>
          </p:cNvSpPr>
          <p:nvPr/>
        </p:nvSpPr>
        <p:spPr bwMode="auto">
          <a:xfrm>
            <a:off x="7024688" y="214314"/>
            <a:ext cx="4255888" cy="646331"/>
          </a:xfrm>
          <a:prstGeom prst="rect">
            <a:avLst/>
          </a:prstGeom>
          <a:solidFill>
            <a:srgbClr val="003399"/>
          </a:solidFill>
          <a:ln w="9525">
            <a:miter lim="800000"/>
            <a:headEnd/>
            <a:tailEnd/>
          </a:ln>
          <a:scene3d>
            <a:camera prst="legacyPerspectiveTop"/>
            <a:lightRig rig="legacyFlat3" dir="b"/>
          </a:scene3d>
          <a:sp3d extrusionH="887400" prstMaterial="legacyMatte">
            <a:bevelT w="13500" h="13500" prst="angle"/>
            <a:bevelB w="13500" h="13500" prst="angle"/>
            <a:extrusionClr>
              <a:srgbClr val="003399"/>
            </a:extrusionClr>
          </a:sp3d>
        </p:spPr>
        <p:txBody>
          <a:bodyPr wrap="square">
            <a:spAutoFit/>
            <a:flatTx/>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dirty="0">
                <a:solidFill>
                  <a:schemeClr val="bg1"/>
                </a:solidFill>
                <a:cs typeface="Calibri" panose="020F0502020204030204" pitchFamily="34" charset="0"/>
              </a:rPr>
              <a:t>POT SER ALCALDE QUALSEVOL </a:t>
            </a:r>
            <a:r>
              <a:rPr lang="ca-ES" altLang="ca-ES" sz="1800" b="1" dirty="0" smtClean="0">
                <a:solidFill>
                  <a:schemeClr val="bg1"/>
                </a:solidFill>
                <a:cs typeface="Calibri" panose="020F0502020204030204" pitchFamily="34" charset="0"/>
              </a:rPr>
              <a:t>REGIDOR. </a:t>
            </a:r>
            <a:r>
              <a:rPr lang="ca-ES" altLang="ca-ES" sz="1800" b="1" dirty="0">
                <a:solidFill>
                  <a:schemeClr val="bg1"/>
                </a:solidFill>
                <a:cs typeface="Calibri" panose="020F0502020204030204" pitchFamily="34" charset="0"/>
              </a:rPr>
              <a:t>Art. 197 LOREG</a:t>
            </a:r>
          </a:p>
        </p:txBody>
      </p:sp>
      <p:sp>
        <p:nvSpPr>
          <p:cNvPr id="183304" name="Line 7"/>
          <p:cNvSpPr>
            <a:spLocks noChangeShapeType="1"/>
          </p:cNvSpPr>
          <p:nvPr/>
        </p:nvSpPr>
        <p:spPr bwMode="auto">
          <a:xfrm>
            <a:off x="1515906" y="3068960"/>
            <a:ext cx="500062" cy="142875"/>
          </a:xfrm>
          <a:prstGeom prst="line">
            <a:avLst/>
          </a:prstGeom>
          <a:noFill/>
          <a:ln w="5715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9" name="2 Marcador de contenido"/>
          <p:cNvSpPr txBox="1">
            <a:spLocks/>
          </p:cNvSpPr>
          <p:nvPr/>
        </p:nvSpPr>
        <p:spPr>
          <a:xfrm>
            <a:off x="1880171" y="4615557"/>
            <a:ext cx="9816138" cy="2016224"/>
          </a:xfrm>
          <a:prstGeom prst="rect">
            <a:avLst/>
          </a:prstGeom>
          <a:solidFill>
            <a:schemeClr val="accent2">
              <a:lumMod val="20000"/>
              <a:lumOff val="80000"/>
            </a:schemeClr>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buClr>
                <a:schemeClr val="accent3"/>
              </a:buClr>
              <a:buFont typeface="Wingdings 2"/>
              <a:buChar char=""/>
              <a:defRPr/>
            </a:pPr>
            <a:r>
              <a:rPr lang="ca-ES" sz="1600" b="1" smtClean="0">
                <a:solidFill>
                  <a:schemeClr val="accent1">
                    <a:lumMod val="75000"/>
                  </a:schemeClr>
                </a:solidFill>
                <a:latin typeface="Calibri" panose="020F0502020204030204" pitchFamily="34" charset="0"/>
                <a:cs typeface="Calibri" panose="020F0502020204030204" pitchFamily="34" charset="0"/>
              </a:rPr>
              <a:t>Llei orgànica 2/2011</a:t>
            </a:r>
            <a:r>
              <a:rPr lang="ca-ES" sz="1600" smtClean="0">
                <a:latin typeface="Calibri" panose="020F0502020204030204" pitchFamily="34" charset="0"/>
                <a:cs typeface="Calibri" panose="020F0502020204030204" pitchFamily="34" charset="0"/>
              </a:rPr>
              <a:t>, de 28 de gener, per la qual es modifica la Llei orgànica 5/1985, de 19 de juny, del règim electoral general. BOE núm. 25, de 29-01-2011 </a:t>
            </a:r>
            <a:r>
              <a:rPr lang="ca-ES" sz="1600" b="1" smtClean="0">
                <a:latin typeface="Calibri" panose="020F0502020204030204" pitchFamily="34" charset="0"/>
                <a:cs typeface="Calibri" panose="020F0502020204030204" pitchFamily="34" charset="0"/>
              </a:rPr>
              <a:t>pretén evitar situacions de transfuguisme</a:t>
            </a:r>
            <a:r>
              <a:rPr lang="ca-ES" sz="1600" smtClean="0">
                <a:latin typeface="Calibri" panose="020F0502020204030204" pitchFamily="34" charset="0"/>
                <a:cs typeface="Calibri" panose="020F0502020204030204" pitchFamily="34" charset="0"/>
              </a:rPr>
              <a:t> i, en aquest sentit, es modifica l’article 197 relatiu a la moció de censura de l’alcalde. S’estableix que </a:t>
            </a:r>
            <a:r>
              <a:rPr lang="ca-ES" sz="1600" i="1" smtClean="0">
                <a:latin typeface="Calibri" panose="020F0502020204030204" pitchFamily="34" charset="0"/>
                <a:cs typeface="Calibri" panose="020F0502020204030204" pitchFamily="34" charset="0"/>
              </a:rPr>
              <a:t>en cas que algun dels proponents de la moció de censura formés o hagués format part del grup polític municipal al qual pertany l’alcalde, la majoria absoluta exigida perquè pugui ésser proposada la moció de censura s’ha de </a:t>
            </a:r>
            <a:r>
              <a:rPr lang="ca-ES" sz="1600" b="1" i="1" u="sng" smtClean="0">
                <a:latin typeface="Calibri" panose="020F0502020204030204" pitchFamily="34" charset="0"/>
                <a:cs typeface="Calibri" panose="020F0502020204030204" pitchFamily="34" charset="0"/>
              </a:rPr>
              <a:t>veure incrementada amb el mateix nombre de regidors que es trobin en aquestes circumstàncies</a:t>
            </a:r>
            <a:r>
              <a:rPr lang="ca-ES" sz="1600" i="1" smtClean="0">
                <a:latin typeface="Calibri" panose="020F0502020204030204" pitchFamily="34" charset="0"/>
                <a:cs typeface="Calibri" panose="020F0502020204030204" pitchFamily="34" charset="0"/>
              </a:rPr>
              <a:t>.</a:t>
            </a:r>
            <a:endParaRPr lang="es-ES" sz="1600" i="1" smtClean="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endParaRPr lang="es-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341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7926"/>
                                        </p:tgtEl>
                                        <p:attrNameLst>
                                          <p:attrName>style.visibility</p:attrName>
                                        </p:attrNameLst>
                                      </p:cBhvr>
                                      <p:to>
                                        <p:strVal val="visible"/>
                                      </p:to>
                                    </p:set>
                                    <p:anim calcmode="lin" valueType="num">
                                      <p:cBhvr>
                                        <p:cTn id="7" dur="2000" fill="hold"/>
                                        <p:tgtEl>
                                          <p:spTgt spid="337926"/>
                                        </p:tgtEl>
                                        <p:attrNameLst>
                                          <p:attrName>ppt_w</p:attrName>
                                        </p:attrNameLst>
                                      </p:cBhvr>
                                      <p:tavLst>
                                        <p:tav tm="0">
                                          <p:val>
                                            <p:fltVal val="0"/>
                                          </p:val>
                                        </p:tav>
                                        <p:tav tm="100000">
                                          <p:val>
                                            <p:strVal val="#ppt_w"/>
                                          </p:val>
                                        </p:tav>
                                      </p:tavLst>
                                    </p:anim>
                                    <p:anim calcmode="lin" valueType="num">
                                      <p:cBhvr>
                                        <p:cTn id="8" dur="2000" fill="hold"/>
                                        <p:tgtEl>
                                          <p:spTgt spid="3379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5600" y="235566"/>
            <a:ext cx="8899957" cy="1249218"/>
          </a:xfrm>
        </p:spPr>
        <p:txBody>
          <a:bodyPr/>
          <a:lstStyle/>
          <a:p>
            <a:r>
              <a:rPr lang="ca-ES" b="1" dirty="0" smtClean="0">
                <a:solidFill>
                  <a:srgbClr val="002060"/>
                </a:solidFill>
                <a:latin typeface="Calibri" panose="020F0502020204030204" pitchFamily="34" charset="0"/>
                <a:cs typeface="Calibri" panose="020F0502020204030204" pitchFamily="34" charset="0"/>
              </a:rPr>
              <a:t>MOCIÓ CENSURA</a:t>
            </a:r>
            <a:endParaRPr lang="es-ES" b="1" dirty="0">
              <a:solidFill>
                <a:srgbClr val="002060"/>
              </a:solidFill>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775520" y="1052736"/>
            <a:ext cx="9073008" cy="5040560"/>
          </a:xfrm>
        </p:spPr>
        <p:txBody>
          <a:bodyPr>
            <a:noAutofit/>
          </a:bodyPr>
          <a:lstStyle/>
          <a:p>
            <a:r>
              <a:rPr lang="ca-ES" dirty="0">
                <a:latin typeface="Calibri" panose="020F0502020204030204" pitchFamily="34" charset="0"/>
                <a:cs typeface="Calibri" panose="020F0502020204030204" pitchFamily="34" charset="0"/>
              </a:rPr>
              <a:t>El TSJ del País Basc ha resolt un assumpte relatiu a la majoria necessària per presentar la moció de censura. La </a:t>
            </a:r>
            <a:r>
              <a:rPr lang="ca-ES" i="1" dirty="0">
                <a:latin typeface="Calibri" panose="020F0502020204030204" pitchFamily="34" charset="0"/>
                <a:cs typeface="Calibri" panose="020F0502020204030204" pitchFamily="34" charset="0"/>
              </a:rPr>
              <a:t>STSJ del País Basc de 30 d'abril de 2021 (Sala del Contenciós-Administratiu, ECLI:CA:TSJPV:2021:1120) </a:t>
            </a:r>
            <a:r>
              <a:rPr lang="ca-ES" dirty="0">
                <a:latin typeface="Calibri" panose="020F0502020204030204" pitchFamily="34" charset="0"/>
                <a:cs typeface="Calibri" panose="020F0502020204030204" pitchFamily="34" charset="0"/>
              </a:rPr>
              <a:t>desestima el recurs d'apel·lació interposat per l'Ajuntament de </a:t>
            </a:r>
            <a:r>
              <a:rPr lang="ca-ES" dirty="0" err="1">
                <a:latin typeface="Calibri" panose="020F0502020204030204" pitchFamily="34" charset="0"/>
                <a:cs typeface="Calibri" panose="020F0502020204030204" pitchFamily="34" charset="0"/>
              </a:rPr>
              <a:t>Mundaka</a:t>
            </a:r>
            <a:r>
              <a:rPr lang="ca-ES" dirty="0">
                <a:latin typeface="Calibri" panose="020F0502020204030204" pitchFamily="34" charset="0"/>
                <a:cs typeface="Calibri" panose="020F0502020204030204" pitchFamily="34" charset="0"/>
              </a:rPr>
              <a:t> (Bizkaia) contra la Sentència del Jutjat de el Contenciós-Administratiu núm. 3 de Bilbao (RCA 207/2020).</a:t>
            </a:r>
            <a:endParaRPr lang="es-ES" dirty="0">
              <a:latin typeface="Calibri" panose="020F0502020204030204" pitchFamily="34" charset="0"/>
              <a:cs typeface="Calibri" panose="020F0502020204030204" pitchFamily="34" charset="0"/>
            </a:endParaRPr>
          </a:p>
          <a:p>
            <a:r>
              <a:rPr lang="ca-ES" dirty="0">
                <a:latin typeface="Calibri" panose="020F0502020204030204" pitchFamily="34" charset="0"/>
                <a:cs typeface="Calibri" panose="020F0502020204030204" pitchFamily="34" charset="0"/>
              </a:rPr>
              <a:t>Aquesta última, alhora, </a:t>
            </a:r>
            <a:r>
              <a:rPr lang="ca-ES" b="1" u="sng" dirty="0">
                <a:latin typeface="Calibri" panose="020F0502020204030204" pitchFamily="34" charset="0"/>
                <a:cs typeface="Calibri" panose="020F0502020204030204" pitchFamily="34" charset="0"/>
              </a:rPr>
              <a:t>va estimar el recurs contenciós administratiu de diversos regidors </a:t>
            </a:r>
            <a:r>
              <a:rPr lang="ca-ES" dirty="0">
                <a:latin typeface="Calibri" panose="020F0502020204030204" pitchFamily="34" charset="0"/>
                <a:cs typeface="Calibri" panose="020F0502020204030204" pitchFamily="34" charset="0"/>
              </a:rPr>
              <a:t>contra la diligència del secretari municipal que va entendre que la moció de censura que aquells </a:t>
            </a:r>
            <a:r>
              <a:rPr lang="ca-ES" dirty="0" smtClean="0">
                <a:latin typeface="Calibri" panose="020F0502020204030204" pitchFamily="34" charset="0"/>
                <a:cs typeface="Calibri" panose="020F0502020204030204" pitchFamily="34" charset="0"/>
              </a:rPr>
              <a:t>que havien </a:t>
            </a:r>
            <a:r>
              <a:rPr lang="ca-ES" dirty="0">
                <a:latin typeface="Calibri" panose="020F0502020204030204" pitchFamily="34" charset="0"/>
                <a:cs typeface="Calibri" panose="020F0502020204030204" pitchFamily="34" charset="0"/>
              </a:rPr>
              <a:t>presentat no reunia els requisits de l'art. 197.1.a) LOREG. El segon paràgraf del precepte, introduït per combatre el transfuguisme, es refereix a </a:t>
            </a:r>
            <a:r>
              <a:rPr lang="ca-ES" dirty="0" smtClean="0">
                <a:latin typeface="Calibri" panose="020F0502020204030204" pitchFamily="34" charset="0"/>
                <a:cs typeface="Calibri" panose="020F0502020204030204" pitchFamily="34" charset="0"/>
              </a:rPr>
              <a:t>la </a:t>
            </a:r>
            <a:r>
              <a:rPr lang="ca-ES" dirty="0">
                <a:latin typeface="Calibri" panose="020F0502020204030204" pitchFamily="34" charset="0"/>
                <a:cs typeface="Calibri" panose="020F0502020204030204" pitchFamily="34" charset="0"/>
              </a:rPr>
              <a:t>majoria reforçada necessària en cas que algun dels signants de la moció formi o hagi format part del grup polític de l'alcalde censurat.</a:t>
            </a:r>
            <a:endParaRPr lang="es-ES" dirty="0">
              <a:latin typeface="Calibri" panose="020F0502020204030204" pitchFamily="34" charset="0"/>
              <a:cs typeface="Calibri" panose="020F0502020204030204" pitchFamily="34" charset="0"/>
            </a:endParaRPr>
          </a:p>
          <a:p>
            <a:r>
              <a:rPr lang="ca-ES" dirty="0">
                <a:latin typeface="Calibri" panose="020F0502020204030204" pitchFamily="34" charset="0"/>
                <a:cs typeface="Calibri" panose="020F0502020204030204" pitchFamily="34" charset="0"/>
              </a:rPr>
              <a:t>En aquest cas, però, el supòsit és el contrari. </a:t>
            </a:r>
            <a:r>
              <a:rPr lang="ca-ES" u="sng" dirty="0">
                <a:latin typeface="Calibri" panose="020F0502020204030204" pitchFamily="34" charset="0"/>
                <a:cs typeface="Calibri" panose="020F0502020204030204" pitchFamily="34" charset="0"/>
              </a:rPr>
              <a:t>És l’alcalde qui va ser expulsat del grup dels regidors que presenten la moció, de manera que va ser aquell qui va passar a la condició de no adscrit. </a:t>
            </a:r>
            <a:r>
              <a:rPr lang="ca-ES" b="1" dirty="0">
                <a:latin typeface="Calibri" panose="020F0502020204030204" pitchFamily="34" charset="0"/>
                <a:cs typeface="Calibri" panose="020F0502020204030204" pitchFamily="34" charset="0"/>
              </a:rPr>
              <a:t>Per tant, la sentència d'apel·lació coincideix amb la d'instància que no s'ha d'aplicar el requisit de la majoria reforçada del segon paràgraf de </a:t>
            </a:r>
            <a:r>
              <a:rPr lang="ca-ES" b="1" dirty="0" smtClean="0">
                <a:latin typeface="Calibri" panose="020F0502020204030204" pitchFamily="34" charset="0"/>
                <a:cs typeface="Calibri" panose="020F0502020204030204" pitchFamily="34" charset="0"/>
              </a:rPr>
              <a:t>l'art.197.1.a</a:t>
            </a:r>
            <a:r>
              <a:rPr lang="ca-ES" b="1" dirty="0">
                <a:latin typeface="Calibri" panose="020F0502020204030204" pitchFamily="34" charset="0"/>
                <a:cs typeface="Calibri" panose="020F0502020204030204" pitchFamily="34" charset="0"/>
              </a:rPr>
              <a:t>) LOREG, p</a:t>
            </a:r>
            <a:r>
              <a:rPr lang="ca-ES" dirty="0">
                <a:latin typeface="Calibri" panose="020F0502020204030204" pitchFamily="34" charset="0"/>
                <a:cs typeface="Calibri" panose="020F0502020204030204" pitchFamily="34" charset="0"/>
              </a:rPr>
              <a:t>er la qual cosa desestima l'apel·lació i confirma la necessitat de tramitar la moció.</a:t>
            </a:r>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24336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b="1" dirty="0">
                <a:solidFill>
                  <a:srgbClr val="002060"/>
                </a:solidFill>
                <a:latin typeface="Calibri" panose="020F0502020204030204" pitchFamily="34" charset="0"/>
                <a:cs typeface="Calibri" panose="020F0502020204030204" pitchFamily="34" charset="0"/>
              </a:rPr>
              <a:t>MOCIÓ CENSURA</a:t>
            </a:r>
            <a:endParaRPr lang="es-ES" dirty="0"/>
          </a:p>
        </p:txBody>
      </p:sp>
      <p:sp>
        <p:nvSpPr>
          <p:cNvPr id="3" name="Marcador de contenido 2"/>
          <p:cNvSpPr>
            <a:spLocks noGrp="1"/>
          </p:cNvSpPr>
          <p:nvPr>
            <p:ph idx="1"/>
          </p:nvPr>
        </p:nvSpPr>
        <p:spPr>
          <a:xfrm>
            <a:off x="2207568" y="2204864"/>
            <a:ext cx="8911687" cy="2664296"/>
          </a:xfrm>
        </p:spPr>
        <p:txBody>
          <a:bodyPr>
            <a:normAutofit/>
          </a:bodyPr>
          <a:lstStyle/>
          <a:p>
            <a:r>
              <a:rPr lang="ca-ES" sz="1600" dirty="0">
                <a:latin typeface="Calibri" panose="020F0502020204030204" pitchFamily="34" charset="0"/>
                <a:cs typeface="Calibri" panose="020F0502020204030204" pitchFamily="34" charset="0"/>
              </a:rPr>
              <a:t>També sobre una moció de censura versa la </a:t>
            </a:r>
            <a:r>
              <a:rPr lang="ca-ES" sz="1600" i="1" dirty="0">
                <a:latin typeface="Calibri" panose="020F0502020204030204" pitchFamily="34" charset="0"/>
                <a:cs typeface="Calibri" panose="020F0502020204030204" pitchFamily="34" charset="0"/>
              </a:rPr>
              <a:t>STSJ de Castella i Lleó de 11 de març de 2021 (Sala del Contenciós-Administratiu de Valladolid, ECLI:ÉS:TSJCL:2021:1025). </a:t>
            </a:r>
            <a:r>
              <a:rPr lang="ca-ES" sz="1600" dirty="0">
                <a:latin typeface="Calibri" panose="020F0502020204030204" pitchFamily="34" charset="0"/>
                <a:cs typeface="Calibri" panose="020F0502020204030204" pitchFamily="34" charset="0"/>
              </a:rPr>
              <a:t>La corporació corresponent es componia de cinc regidors i el grup polític de l'alcalde comptava amb quatre regidors. Els tres regidors més van presentar la moció mentre </a:t>
            </a:r>
            <a:r>
              <a:rPr lang="ca-ES" sz="1600" b="1" dirty="0">
                <a:latin typeface="Calibri" panose="020F0502020204030204" pitchFamily="34" charset="0"/>
                <a:cs typeface="Calibri" panose="020F0502020204030204" pitchFamily="34" charset="0"/>
              </a:rPr>
              <a:t>encara formaven part del grup de l'alcalde</a:t>
            </a:r>
            <a:r>
              <a:rPr lang="ca-ES" sz="1600" dirty="0">
                <a:latin typeface="Calibri" panose="020F0502020204030204" pitchFamily="34" charset="0"/>
                <a:cs typeface="Calibri" panose="020F0502020204030204" pitchFamily="34" charset="0"/>
              </a:rPr>
              <a:t>. El secretari municipal no va tramitar la moció per entendre que no es complien les majories exigides per l’art. 197.1.a) LOREG. En aquest cas, ni el jutge de la instància ni la Sala en apel·lació consideren que el recurs dels promotors de la moció ha de ser estimat, ja que de les circumstàncies s'ha de concloure que la majoria reforçada que exigeix aquest precepte és necessària en aquest cas.</a:t>
            </a:r>
            <a:endParaRPr lang="es-ES" sz="1600" dirty="0">
              <a:latin typeface="Calibri" panose="020F0502020204030204" pitchFamily="34" charset="0"/>
              <a:cs typeface="Calibri" panose="020F0502020204030204" pitchFamily="34" charset="0"/>
            </a:endParaRPr>
          </a:p>
          <a:p>
            <a:endParaRPr lang="es-ES" sz="1600" dirty="0">
              <a:latin typeface="Calibri" panose="020F0502020204030204" pitchFamily="34" charset="0"/>
              <a:cs typeface="Calibri" panose="020F0502020204030204" pitchFamily="34" charset="0"/>
            </a:endParaRPr>
          </a:p>
        </p:txBody>
      </p:sp>
      <p:sp>
        <p:nvSpPr>
          <p:cNvPr id="4" name="Rectángulo 3"/>
          <p:cNvSpPr/>
          <p:nvPr/>
        </p:nvSpPr>
        <p:spPr>
          <a:xfrm>
            <a:off x="6816080" y="1478868"/>
            <a:ext cx="38884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No hi  cap moció de censura</a:t>
            </a:r>
            <a:endParaRPr lang="es-ES" dirty="0"/>
          </a:p>
        </p:txBody>
      </p:sp>
    </p:spTree>
    <p:extLst>
      <p:ext uri="{BB962C8B-B14F-4D97-AF65-F5344CB8AC3E}">
        <p14:creationId xmlns:p14="http://schemas.microsoft.com/office/powerpoint/2010/main" val="12984588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idx="1"/>
          </p:nvPr>
        </p:nvSpPr>
        <p:spPr>
          <a:xfrm>
            <a:off x="2024062" y="2060848"/>
            <a:ext cx="8455025" cy="3943325"/>
          </a:xfrm>
          <a:solidFill>
            <a:schemeClr val="accent2">
              <a:lumMod val="20000"/>
              <a:lumOff val="80000"/>
            </a:schemeClr>
          </a:solidFill>
        </p:spPr>
        <p:txBody>
          <a:bodyPr rtlCol="0">
            <a:normAutofit/>
          </a:bodyPr>
          <a:lstStyle/>
          <a:p>
            <a:pPr marL="274320" indent="-274320" algn="just">
              <a:lnSpc>
                <a:spcPct val="90000"/>
              </a:lnSpc>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L'exigència actual de l'acceptació expressa </a:t>
            </a:r>
            <a:r>
              <a:rPr lang="ca-ES" sz="2000" b="1" dirty="0">
                <a:latin typeface="Calibri" panose="020F0502020204030204" pitchFamily="34" charset="0"/>
                <a:cs typeface="Calibri" panose="020F0502020204030204" pitchFamily="34" charset="0"/>
              </a:rPr>
              <a:t>del candidat proposat </a:t>
            </a:r>
            <a:r>
              <a:rPr lang="ca-ES" sz="1600" dirty="0">
                <a:latin typeface="Calibri" panose="020F0502020204030204" pitchFamily="34" charset="0"/>
                <a:cs typeface="Calibri" panose="020F0502020204030204" pitchFamily="34" charset="0"/>
              </a:rPr>
              <a:t>és una garantia de la seva seriosa voluntat d'ocupar l'alcaldia en cas de prosperar la moció, encara que </a:t>
            </a:r>
            <a:r>
              <a:rPr lang="ca-ES" sz="1600" b="1" dirty="0">
                <a:latin typeface="Calibri" panose="020F0502020204030204" pitchFamily="34" charset="0"/>
                <a:cs typeface="Calibri" panose="020F0502020204030204" pitchFamily="34" charset="0"/>
              </a:rPr>
              <a:t>això no implica que </a:t>
            </a:r>
            <a:r>
              <a:rPr lang="ca-ES" sz="1600" b="1" dirty="0">
                <a:solidFill>
                  <a:srgbClr val="FF0000"/>
                </a:solidFill>
                <a:latin typeface="Calibri" panose="020F0502020204030204" pitchFamily="34" charset="0"/>
                <a:cs typeface="Calibri" panose="020F0502020204030204" pitchFamily="34" charset="0"/>
              </a:rPr>
              <a:t>no pugui renunciar amb anterioritat </a:t>
            </a:r>
            <a:r>
              <a:rPr lang="ca-ES" sz="1600" b="1" dirty="0">
                <a:latin typeface="Calibri" panose="020F0502020204030204" pitchFamily="34" charset="0"/>
                <a:cs typeface="Calibri" panose="020F0502020204030204" pitchFamily="34" charset="0"/>
              </a:rPr>
              <a:t>tenint </a:t>
            </a:r>
            <a:r>
              <a:rPr lang="ca-ES" sz="1600" b="1" dirty="0">
                <a:solidFill>
                  <a:srgbClr val="FF0000"/>
                </a:solidFill>
                <a:latin typeface="Calibri" panose="020F0502020204030204" pitchFamily="34" charset="0"/>
                <a:cs typeface="Calibri" panose="020F0502020204030204" pitchFamily="34" charset="0"/>
              </a:rPr>
              <a:t>en aquest cas per no presentada </a:t>
            </a:r>
            <a:r>
              <a:rPr lang="ca-ES" sz="1600" b="1" dirty="0">
                <a:latin typeface="Calibri" panose="020F0502020204030204" pitchFamily="34" charset="0"/>
                <a:cs typeface="Calibri" panose="020F0502020204030204" pitchFamily="34" charset="0"/>
              </a:rPr>
              <a:t>la moció de censura plantejada, </a:t>
            </a:r>
            <a:r>
              <a:rPr lang="ca-ES" sz="1600" b="1" dirty="0">
                <a:solidFill>
                  <a:srgbClr val="FF0000"/>
                </a:solidFill>
                <a:latin typeface="Calibri" panose="020F0502020204030204" pitchFamily="34" charset="0"/>
                <a:cs typeface="Calibri" panose="020F0502020204030204" pitchFamily="34" charset="0"/>
              </a:rPr>
              <a:t>i no hauran consumit la seva limitació de nombre de mocions que poden signar els regidors.</a:t>
            </a:r>
          </a:p>
          <a:p>
            <a:pPr marL="274320" indent="-274320" algn="just">
              <a:lnSpc>
                <a:spcPct val="90000"/>
              </a:lnSpc>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L'escrit de la moció de censura </a:t>
            </a:r>
            <a:r>
              <a:rPr lang="ca-ES" sz="1600" b="1" dirty="0">
                <a:solidFill>
                  <a:srgbClr val="003399"/>
                </a:solidFill>
                <a:effectLst>
                  <a:outerShdw blurRad="38100" dist="38100" dir="2700000" algn="tl">
                    <a:srgbClr val="C0C0C0"/>
                  </a:outerShdw>
                </a:effectLst>
                <a:latin typeface="Calibri" panose="020F0502020204030204" pitchFamily="34" charset="0"/>
                <a:cs typeface="Calibri" panose="020F0502020204030204" pitchFamily="34" charset="0"/>
              </a:rPr>
              <a:t>no ha de </a:t>
            </a:r>
            <a:r>
              <a:rPr lang="ca-ES" sz="1600" b="1" dirty="0" err="1">
                <a:solidFill>
                  <a:srgbClr val="003399"/>
                </a:solidFill>
                <a:effectLst>
                  <a:outerShdw blurRad="38100" dist="38100" dir="2700000" algn="tl">
                    <a:srgbClr val="C0C0C0"/>
                  </a:outerShdw>
                </a:effectLst>
                <a:latin typeface="Calibri" panose="020F0502020204030204" pitchFamily="34" charset="0"/>
                <a:cs typeface="Calibri" panose="020F0502020204030204" pitchFamily="34" charset="0"/>
              </a:rPr>
              <a:t>motivar-se</a:t>
            </a:r>
            <a:r>
              <a:rPr lang="ca-ES" sz="1600" b="1" dirty="0">
                <a:latin typeface="Calibri" panose="020F0502020204030204" pitchFamily="34" charset="0"/>
                <a:cs typeface="Calibri" panose="020F0502020204030204" pitchFamily="34" charset="0"/>
              </a:rPr>
              <a:t>,</a:t>
            </a:r>
            <a:r>
              <a:rPr lang="ca-ES" sz="1600" dirty="0">
                <a:latin typeface="Calibri" panose="020F0502020204030204" pitchFamily="34" charset="0"/>
                <a:cs typeface="Calibri" panose="020F0502020204030204" pitchFamily="34" charset="0"/>
              </a:rPr>
              <a:t> ja que no s'exigeix en cap norma (STS 15.5.2003).</a:t>
            </a:r>
          </a:p>
          <a:p>
            <a:pPr marL="274320" indent="-274320" algn="just">
              <a:lnSpc>
                <a:spcPct val="90000"/>
              </a:lnSpc>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L'autenticitat de les signatures es realitza per Notari o pel Secretari General de la Corporació i haurà de presentar-se davant aquest per qualsevol dels seus signants.</a:t>
            </a:r>
          </a:p>
          <a:p>
            <a:pPr marL="274320" indent="-274320" algn="just">
              <a:lnSpc>
                <a:spcPct val="90000"/>
              </a:lnSpc>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El Secretari General comprovarà que la moció de censura reuneix els requisits exigits en aquest article </a:t>
            </a:r>
            <a:r>
              <a:rPr lang="ca-ES" sz="1600" b="1" dirty="0">
                <a:latin typeface="Calibri" panose="020F0502020204030204" pitchFamily="34" charset="0"/>
                <a:cs typeface="Calibri" panose="020F0502020204030204" pitchFamily="34" charset="0"/>
              </a:rPr>
              <a:t>i estendrà en el mateix acte la corresponent diligència acreditativa. </a:t>
            </a:r>
          </a:p>
          <a:p>
            <a:pPr marL="274320" indent="-274320" algn="just">
              <a:lnSpc>
                <a:spcPct val="90000"/>
              </a:lnSpc>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El no ser reconeguda o no identificar-se la signatura és un defecte </a:t>
            </a:r>
            <a:r>
              <a:rPr lang="ca-ES" sz="1600" dirty="0" err="1">
                <a:latin typeface="Calibri" panose="020F0502020204030204" pitchFamily="34" charset="0"/>
                <a:cs typeface="Calibri" panose="020F0502020204030204" pitchFamily="34" charset="0"/>
              </a:rPr>
              <a:t>subsanable</a:t>
            </a:r>
            <a:r>
              <a:rPr lang="ca-ES" sz="1600" dirty="0">
                <a:latin typeface="Calibri" panose="020F0502020204030204" pitchFamily="34" charset="0"/>
                <a:cs typeface="Calibri" panose="020F0502020204030204" pitchFamily="34" charset="0"/>
              </a:rPr>
              <a:t> sobre la base de l'art.71 </a:t>
            </a:r>
            <a:r>
              <a:rPr lang="ca-ES" sz="1600" dirty="0" err="1">
                <a:latin typeface="Calibri" panose="020F0502020204030204" pitchFamily="34" charset="0"/>
                <a:cs typeface="Calibri" panose="020F0502020204030204" pitchFamily="34" charset="0"/>
              </a:rPr>
              <a:t>LRJ-PAC</a:t>
            </a:r>
            <a:r>
              <a:rPr lang="ca-ES" sz="1600" dirty="0">
                <a:latin typeface="Calibri" panose="020F0502020204030204" pitchFamily="34" charset="0"/>
                <a:cs typeface="Calibri" panose="020F0502020204030204" pitchFamily="34" charset="0"/>
              </a:rPr>
              <a:t> (STS 12.2.1990).</a:t>
            </a:r>
            <a:endParaRPr lang="es-ES" sz="1600" dirty="0">
              <a:latin typeface="Calibri" panose="020F0502020204030204" pitchFamily="34" charset="0"/>
              <a:cs typeface="Calibri" panose="020F0502020204030204" pitchFamily="34" charset="0"/>
            </a:endParaRPr>
          </a:p>
        </p:txBody>
      </p:sp>
      <p:sp>
        <p:nvSpPr>
          <p:cNvPr id="174086" name="5 Marcador de pie de página"/>
          <p:cNvSpPr>
            <a:spLocks noGrp="1"/>
          </p:cNvSpPr>
          <p:nvPr>
            <p:ph type="ftr" sz="quarter" idx="11"/>
          </p:nvPr>
        </p:nvSpPr>
        <p:spPr/>
        <p:txBody>
          <a:bodyPr/>
          <a:lstStyle/>
          <a:p>
            <a:pPr>
              <a:defRPr/>
            </a:pPr>
            <a:r>
              <a:rPr lang="pt-BR"/>
              <a:t>Curs de regim juridic </a:t>
            </a:r>
            <a:endParaRPr lang="es-ES"/>
          </a:p>
        </p:txBody>
      </p:sp>
      <p:sp>
        <p:nvSpPr>
          <p:cNvPr id="174085" name="4 Marcador de número de diapositiva"/>
          <p:cNvSpPr>
            <a:spLocks noGrp="1"/>
          </p:cNvSpPr>
          <p:nvPr>
            <p:ph type="sldNum" sz="quarter" idx="12"/>
          </p:nvPr>
        </p:nvSpPr>
        <p:spPr/>
        <p:txBody>
          <a:bodyPr/>
          <a:lstStyle/>
          <a:p>
            <a:pPr>
              <a:defRPr/>
            </a:pPr>
            <a:fld id="{8785CB1A-D488-4C18-ABA2-9FE1518F5A02}" type="slidenum">
              <a:rPr lang="es-ES"/>
              <a:pPr>
                <a:defRPr/>
              </a:pPr>
              <a:t>115</a:t>
            </a:fld>
            <a:endParaRPr lang="es-ES"/>
          </a:p>
        </p:txBody>
      </p:sp>
      <p:sp>
        <p:nvSpPr>
          <p:cNvPr id="352260" name="Text Box 4"/>
          <p:cNvSpPr txBox="1">
            <a:spLocks noChangeArrowheads="1"/>
          </p:cNvSpPr>
          <p:nvPr/>
        </p:nvSpPr>
        <p:spPr bwMode="auto">
          <a:xfrm>
            <a:off x="3143672" y="752808"/>
            <a:ext cx="5256212" cy="366712"/>
          </a:xfrm>
          <a:prstGeom prst="rect">
            <a:avLst/>
          </a:prstGeom>
          <a:solidFill>
            <a:schemeClr val="hlink"/>
          </a:solidFill>
          <a:ln>
            <a:noFill/>
          </a:ln>
          <a:effectLst>
            <a:outerShdw sy="50000" kx="-2453608"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s-ES" altLang="ca-ES" sz="1800" b="1">
                <a:solidFill>
                  <a:schemeClr val="bg1"/>
                </a:solidFill>
                <a:cs typeface="Calibri" panose="020F0502020204030204" pitchFamily="34" charset="0"/>
              </a:rPr>
              <a:t>IMPORTANT: NO HA DE MOTIVAR-SE</a:t>
            </a:r>
          </a:p>
        </p:txBody>
      </p:sp>
      <p:sp>
        <p:nvSpPr>
          <p:cNvPr id="185350" name="Text Box 6"/>
          <p:cNvSpPr txBox="1">
            <a:spLocks noChangeArrowheads="1"/>
          </p:cNvSpPr>
          <p:nvPr/>
        </p:nvSpPr>
        <p:spPr bwMode="auto">
          <a:xfrm>
            <a:off x="1997652" y="1344438"/>
            <a:ext cx="8455025" cy="584775"/>
          </a:xfrm>
          <a:prstGeom prst="rect">
            <a:avLst/>
          </a:prstGeom>
          <a:solidFill>
            <a:schemeClr val="accent2"/>
          </a:solidFill>
          <a:ln>
            <a:noFill/>
          </a:ln>
          <a:effectLst>
            <a:outerShdw sy="50000" kx="-2453608"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600" dirty="0">
                <a:solidFill>
                  <a:schemeClr val="bg1"/>
                </a:solidFill>
                <a:cs typeface="Calibri" panose="020F0502020204030204" pitchFamily="34" charset="0"/>
              </a:rPr>
              <a:t>El document així diligenciat </a:t>
            </a:r>
            <a:r>
              <a:rPr lang="ca-ES" altLang="ca-ES" sz="1600" b="1" dirty="0">
                <a:solidFill>
                  <a:schemeClr val="bg1"/>
                </a:solidFill>
                <a:cs typeface="Calibri" panose="020F0502020204030204" pitchFamily="34" charset="0"/>
              </a:rPr>
              <a:t>es presentarà en el Registre General</a:t>
            </a:r>
            <a:r>
              <a:rPr lang="ca-ES" altLang="ca-ES" sz="1600" dirty="0">
                <a:solidFill>
                  <a:schemeClr val="bg1"/>
                </a:solidFill>
                <a:cs typeface="Calibri" panose="020F0502020204030204" pitchFamily="34" charset="0"/>
              </a:rPr>
              <a:t> de la Corporació per qualsevol dels signants de la moció.</a:t>
            </a:r>
            <a:endParaRPr lang="es-ES" altLang="ca-ES" sz="1600" dirty="0">
              <a:solidFill>
                <a:schemeClr val="bg1"/>
              </a:solidFill>
              <a:cs typeface="Calibri" panose="020F0502020204030204" pitchFamily="34" charset="0"/>
            </a:endParaRPr>
          </a:p>
        </p:txBody>
      </p:sp>
    </p:spTree>
    <p:extLst>
      <p:ext uri="{BB962C8B-B14F-4D97-AF65-F5344CB8AC3E}">
        <p14:creationId xmlns:p14="http://schemas.microsoft.com/office/powerpoint/2010/main" val="4179919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52260"/>
                                        </p:tgtEl>
                                        <p:attrNameLst>
                                          <p:attrName>style.visibility</p:attrName>
                                        </p:attrNameLst>
                                      </p:cBhvr>
                                      <p:to>
                                        <p:strVal val="visible"/>
                                      </p:to>
                                    </p:set>
                                    <p:animEffect transition="in" filter="diamond(in)">
                                      <p:cBhvr>
                                        <p:cTn id="7" dur="2000"/>
                                        <p:tgtEl>
                                          <p:spTgt spid="352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idx="1"/>
          </p:nvPr>
        </p:nvSpPr>
        <p:spPr>
          <a:xfrm>
            <a:off x="2135188" y="2649538"/>
            <a:ext cx="8785348" cy="3803650"/>
          </a:xfrm>
          <a:noFill/>
        </p:spPr>
        <p:txBody>
          <a:bodyPr>
            <a:normAutofit/>
          </a:bodyPr>
          <a:lstStyle/>
          <a:p>
            <a:pPr algn="just" eaLnBrk="1" hangingPunct="1">
              <a:lnSpc>
                <a:spcPct val="120000"/>
              </a:lnSpc>
              <a:buFont typeface="Wingdings" pitchFamily="2" charset="2"/>
              <a:buChar char="§"/>
            </a:pPr>
            <a:r>
              <a:rPr lang="ca-ES" altLang="ca-ES" sz="1700" dirty="0">
                <a:latin typeface="Calibri" panose="020F0502020204030204" pitchFamily="34" charset="0"/>
                <a:cs typeface="Calibri" panose="020F0502020204030204" pitchFamily="34" charset="0"/>
              </a:rPr>
              <a:t>Si bé com a cautela, es preveu que el Secretari de la Corporació haurà </a:t>
            </a:r>
            <a:r>
              <a:rPr lang="ca-ES" altLang="ca-ES" sz="1700" b="1" dirty="0">
                <a:latin typeface="Calibri" panose="020F0502020204030204" pitchFamily="34" charset="0"/>
                <a:cs typeface="Calibri" panose="020F0502020204030204" pitchFamily="34" charset="0"/>
              </a:rPr>
              <a:t>de remetre notificació indicativa d'aquesta circumstància a tots els membres de la mateixa en el termini màxim d'un dia</a:t>
            </a:r>
            <a:r>
              <a:rPr lang="ca-ES" altLang="ca-ES" sz="1700" dirty="0">
                <a:latin typeface="Calibri" panose="020F0502020204030204" pitchFamily="34" charset="0"/>
                <a:cs typeface="Calibri" panose="020F0502020204030204" pitchFamily="34" charset="0"/>
              </a:rPr>
              <a:t>, a comptar des de la presentació del document en el Registre, als efectes de seva assistència a la sessió, especificant la data i hora de la mateixa.</a:t>
            </a:r>
          </a:p>
          <a:p>
            <a:pPr algn="just" eaLnBrk="1" hangingPunct="1">
              <a:lnSpc>
                <a:spcPct val="120000"/>
              </a:lnSpc>
              <a:buFont typeface="Wingdings" pitchFamily="2" charset="2"/>
              <a:buChar char="§"/>
            </a:pPr>
            <a:r>
              <a:rPr lang="ca-ES" altLang="ca-ES" sz="1700" dirty="0" smtClean="0">
                <a:latin typeface="Calibri" panose="020F0502020204030204" pitchFamily="34" charset="0"/>
                <a:cs typeface="Calibri" panose="020F0502020204030204" pitchFamily="34" charset="0"/>
              </a:rPr>
              <a:t>Aquest </a:t>
            </a:r>
            <a:r>
              <a:rPr lang="ca-ES" altLang="ca-ES" sz="1700" dirty="0">
                <a:latin typeface="Calibri" panose="020F0502020204030204" pitchFamily="34" charset="0"/>
                <a:cs typeface="Calibri" panose="020F0502020204030204" pitchFamily="34" charset="0"/>
              </a:rPr>
              <a:t>termini </a:t>
            </a:r>
            <a:r>
              <a:rPr lang="ca-ES" altLang="ca-ES" sz="1700" dirty="0">
                <a:solidFill>
                  <a:srgbClr val="0000FF"/>
                </a:solidFill>
                <a:latin typeface="Calibri" panose="020F0502020204030204" pitchFamily="34" charset="0"/>
                <a:cs typeface="Calibri" panose="020F0502020204030204" pitchFamily="34" charset="0"/>
              </a:rPr>
              <a:t>d'un dia s'ha d'entendre en el sentit</a:t>
            </a:r>
            <a:r>
              <a:rPr lang="ca-ES" altLang="ca-ES" sz="1700" dirty="0">
                <a:latin typeface="Calibri" panose="020F0502020204030204" pitchFamily="34" charset="0"/>
                <a:cs typeface="Calibri" panose="020F0502020204030204" pitchFamily="34" charset="0"/>
              </a:rPr>
              <a:t> de l'art. </a:t>
            </a:r>
            <a:r>
              <a:rPr lang="ca-ES" altLang="ca-ES" sz="1700" dirty="0" smtClean="0">
                <a:latin typeface="Calibri" panose="020F0502020204030204" pitchFamily="34" charset="0"/>
                <a:cs typeface="Calibri" panose="020F0502020204030204" pitchFamily="34" charset="0"/>
              </a:rPr>
              <a:t>30 </a:t>
            </a:r>
            <a:r>
              <a:rPr lang="ca-ES" altLang="ca-ES" sz="1700" dirty="0">
                <a:latin typeface="Calibri" panose="020F0502020204030204" pitchFamily="34" charset="0"/>
                <a:cs typeface="Calibri" panose="020F0502020204030204" pitchFamily="34" charset="0"/>
              </a:rPr>
              <a:t>de la </a:t>
            </a:r>
            <a:r>
              <a:rPr lang="ca-ES" altLang="ca-ES" sz="1700" dirty="0" smtClean="0">
                <a:latin typeface="Calibri" panose="020F0502020204030204" pitchFamily="34" charset="0"/>
                <a:cs typeface="Calibri" panose="020F0502020204030204" pitchFamily="34" charset="0"/>
              </a:rPr>
              <a:t>LPAC (39/2015) </a:t>
            </a:r>
            <a:r>
              <a:rPr lang="ca-ES" altLang="ca-ES" sz="1700" dirty="0">
                <a:latin typeface="Calibri" panose="020F0502020204030204" pitchFamily="34" charset="0"/>
                <a:cs typeface="Calibri" panose="020F0502020204030204" pitchFamily="34" charset="0"/>
              </a:rPr>
              <a:t>per als terminis assenyalats per dies, </a:t>
            </a:r>
            <a:r>
              <a:rPr lang="ca-ES" altLang="ca-ES" sz="1700" b="1" dirty="0">
                <a:solidFill>
                  <a:srgbClr val="0000FF"/>
                </a:solidFill>
                <a:latin typeface="Calibri" panose="020F0502020204030204" pitchFamily="34" charset="0"/>
                <a:cs typeface="Calibri" panose="020F0502020204030204" pitchFamily="34" charset="0"/>
              </a:rPr>
              <a:t>el qual comença a comptar des de l'endemà de la presentació de la moció de censura.</a:t>
            </a:r>
          </a:p>
          <a:p>
            <a:pPr algn="just" eaLnBrk="1" hangingPunct="1">
              <a:lnSpc>
                <a:spcPct val="120000"/>
              </a:lnSpc>
              <a:buFont typeface="Wingdings" pitchFamily="2" charset="2"/>
              <a:buChar char="§"/>
            </a:pPr>
            <a:endParaRPr lang="ca-ES" altLang="ca-ES" sz="1700" b="1" dirty="0">
              <a:solidFill>
                <a:srgbClr val="0000FF"/>
              </a:solidFill>
              <a:latin typeface="Calibri" panose="020F0502020204030204" pitchFamily="34" charset="0"/>
              <a:cs typeface="Calibri" panose="020F0502020204030204" pitchFamily="34" charset="0"/>
            </a:endParaRPr>
          </a:p>
        </p:txBody>
      </p:sp>
      <p:sp>
        <p:nvSpPr>
          <p:cNvPr id="175111" name="6 Marcador de pie de página"/>
          <p:cNvSpPr>
            <a:spLocks noGrp="1"/>
          </p:cNvSpPr>
          <p:nvPr>
            <p:ph type="ftr" sz="quarter" idx="11"/>
          </p:nvPr>
        </p:nvSpPr>
        <p:spPr/>
        <p:txBody>
          <a:bodyPr/>
          <a:lstStyle/>
          <a:p>
            <a:pPr>
              <a:defRPr/>
            </a:pPr>
            <a:r>
              <a:rPr lang="pt-BR"/>
              <a:t>Curs de regim juridic </a:t>
            </a:r>
            <a:endParaRPr lang="es-ES"/>
          </a:p>
        </p:txBody>
      </p:sp>
      <p:sp>
        <p:nvSpPr>
          <p:cNvPr id="175110" name="5 Marcador de número de diapositiva"/>
          <p:cNvSpPr>
            <a:spLocks noGrp="1"/>
          </p:cNvSpPr>
          <p:nvPr>
            <p:ph type="sldNum" sz="quarter" idx="12"/>
          </p:nvPr>
        </p:nvSpPr>
        <p:spPr/>
        <p:txBody>
          <a:bodyPr/>
          <a:lstStyle/>
          <a:p>
            <a:pPr>
              <a:defRPr/>
            </a:pPr>
            <a:fld id="{E97D1439-5E6B-4B9B-BC74-EBDFB1C5CA8D}" type="slidenum">
              <a:rPr lang="es-ES"/>
              <a:pPr>
                <a:defRPr/>
              </a:pPr>
              <a:t>116</a:t>
            </a:fld>
            <a:endParaRPr lang="es-ES"/>
          </a:p>
        </p:txBody>
      </p:sp>
      <p:sp>
        <p:nvSpPr>
          <p:cNvPr id="342021" name="Text Box 5"/>
          <p:cNvSpPr txBox="1">
            <a:spLocks noChangeArrowheads="1"/>
          </p:cNvSpPr>
          <p:nvPr/>
        </p:nvSpPr>
        <p:spPr bwMode="auto">
          <a:xfrm>
            <a:off x="2155086" y="1558895"/>
            <a:ext cx="8765450" cy="701731"/>
          </a:xfrm>
          <a:prstGeom prst="rect">
            <a:avLst/>
          </a:prstGeom>
          <a:solidFill>
            <a:schemeClr val="folHlink"/>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folHlink"/>
            </a:extrusionClr>
          </a:sp3d>
        </p:spPr>
        <p:txBody>
          <a:bodyPr wrap="square">
            <a:spAutoFit/>
            <a:flatTx/>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0000"/>
              </a:lnSpc>
              <a:buClr>
                <a:schemeClr val="accent1"/>
              </a:buClr>
              <a:buFont typeface="Wingdings" pitchFamily="2" charset="2"/>
              <a:buNone/>
            </a:pPr>
            <a:r>
              <a:rPr lang="ca-ES" altLang="ca-ES" sz="1800">
                <a:solidFill>
                  <a:schemeClr val="bg1"/>
                </a:solidFill>
                <a:cs typeface="Calibri" panose="020F0502020204030204" pitchFamily="34" charset="0"/>
              </a:rPr>
              <a:t>El Ple queda automàticament convocat </a:t>
            </a:r>
            <a:r>
              <a:rPr lang="ca-ES" altLang="ca-ES" sz="1800" b="1">
                <a:solidFill>
                  <a:schemeClr val="bg1"/>
                </a:solidFill>
                <a:cs typeface="Calibri" panose="020F0502020204030204" pitchFamily="34" charset="0"/>
              </a:rPr>
              <a:t>a les dotze</a:t>
            </a:r>
            <a:r>
              <a:rPr lang="ca-ES" altLang="ca-ES" sz="1800">
                <a:solidFill>
                  <a:schemeClr val="bg1"/>
                </a:solidFill>
                <a:cs typeface="Calibri" panose="020F0502020204030204" pitchFamily="34" charset="0"/>
              </a:rPr>
              <a:t> hores del </a:t>
            </a:r>
            <a:r>
              <a:rPr lang="ca-ES" altLang="ca-ES" sz="1800" b="1">
                <a:solidFill>
                  <a:schemeClr val="bg1"/>
                </a:solidFill>
                <a:cs typeface="Calibri" panose="020F0502020204030204" pitchFamily="34" charset="0"/>
              </a:rPr>
              <a:t>desè dia HÀBIL següent al del seu registre.</a:t>
            </a:r>
            <a:endParaRPr lang="ca-ES" altLang="ca-ES" sz="1800">
              <a:solidFill>
                <a:schemeClr val="bg1"/>
              </a:solidFill>
              <a:cs typeface="Calibri" panose="020F0502020204030204" pitchFamily="34" charset="0"/>
            </a:endParaRPr>
          </a:p>
        </p:txBody>
      </p:sp>
      <p:sp>
        <p:nvSpPr>
          <p:cNvPr id="156678" name="Text Box 6"/>
          <p:cNvSpPr txBox="1">
            <a:spLocks noChangeArrowheads="1"/>
          </p:cNvSpPr>
          <p:nvPr/>
        </p:nvSpPr>
        <p:spPr bwMode="auto">
          <a:xfrm>
            <a:off x="1919289" y="333375"/>
            <a:ext cx="8569325" cy="954088"/>
          </a:xfrm>
          <a:prstGeom prst="rect">
            <a:avLst/>
          </a:prstGeom>
          <a:noFill/>
          <a:ln w="9525">
            <a:noFill/>
            <a:miter lim="800000"/>
            <a:headEnd/>
            <a:tailEnd/>
          </a:ln>
        </p:spPr>
        <p:txBody>
          <a:bodyPr>
            <a:spAutoFit/>
          </a:bodyPr>
          <a:lstStyle/>
          <a:p>
            <a:pPr algn="ctr">
              <a:spcBef>
                <a:spcPct val="50000"/>
              </a:spcBef>
              <a:defRPr/>
            </a:pPr>
            <a:r>
              <a:rPr lang="ca-ES" sz="2800" b="1" dirty="0">
                <a:solidFill>
                  <a:srgbClr val="0070C0"/>
                </a:solidFill>
                <a:latin typeface="Calibri" panose="020F0502020204030204" pitchFamily="34" charset="0"/>
                <a:cs typeface="Calibri" panose="020F0502020204030204" pitchFamily="34" charset="0"/>
              </a:rPr>
              <a:t>PROCÉS DE MOCIÓ DE CENSURA: Convocatòria, celebració i votació</a:t>
            </a:r>
            <a:r>
              <a:rPr lang="es-ES" sz="2800" b="1" dirty="0">
                <a:solidFill>
                  <a:srgbClr val="0070C0"/>
                </a:solidFill>
                <a:latin typeface="Calibri" panose="020F0502020204030204" pitchFamily="34" charset="0"/>
                <a:cs typeface="Calibri" panose="020F0502020204030204" pitchFamily="34" charset="0"/>
              </a:rPr>
              <a:t>.</a:t>
            </a:r>
          </a:p>
        </p:txBody>
      </p:sp>
      <p:sp>
        <p:nvSpPr>
          <p:cNvPr id="342023" name="Text Box 7"/>
          <p:cNvSpPr txBox="1">
            <a:spLocks noChangeArrowheads="1"/>
          </p:cNvSpPr>
          <p:nvPr/>
        </p:nvSpPr>
        <p:spPr bwMode="auto">
          <a:xfrm rot="-3739994">
            <a:off x="486180" y="3804177"/>
            <a:ext cx="2383989" cy="523220"/>
          </a:xfrm>
          <a:prstGeom prst="rect">
            <a:avLst/>
          </a:prstGeom>
          <a:noFill/>
          <a:ln w="9525">
            <a:noFill/>
            <a:miter lim="800000"/>
            <a:headEnd/>
            <a:tailEnd/>
          </a:ln>
          <a:effectLst/>
        </p:spPr>
        <p:txBody>
          <a:bodyPr wrap="square">
            <a:spAutoFit/>
          </a:bodyPr>
          <a:lstStyle/>
          <a:p>
            <a:pPr algn="ctr">
              <a:spcBef>
                <a:spcPct val="50000"/>
              </a:spcBef>
              <a:defRPr/>
            </a:pPr>
            <a:r>
              <a:rPr lang="ca-ES" sz="2800" b="1" dirty="0">
                <a:solidFill>
                  <a:srgbClr val="554FD7"/>
                </a:solidFill>
                <a:effectLst>
                  <a:outerShdw blurRad="38100" dist="38100" dir="2700000" algn="tl">
                    <a:srgbClr val="C0C0C0"/>
                  </a:outerShdw>
                </a:effectLst>
                <a:latin typeface="Calibri" panose="020F0502020204030204" pitchFamily="34" charset="0"/>
                <a:cs typeface="Calibri" panose="020F0502020204030204" pitchFamily="34" charset="0"/>
              </a:rPr>
              <a:t>NOTIFICACIÓ</a:t>
            </a:r>
          </a:p>
        </p:txBody>
      </p:sp>
    </p:spTree>
    <p:extLst>
      <p:ext uri="{BB962C8B-B14F-4D97-AF65-F5344CB8AC3E}">
        <p14:creationId xmlns:p14="http://schemas.microsoft.com/office/powerpoint/2010/main" val="569786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42021"/>
                                        </p:tgtEl>
                                        <p:attrNameLst>
                                          <p:attrName>style.visibility</p:attrName>
                                        </p:attrNameLst>
                                      </p:cBhvr>
                                      <p:to>
                                        <p:strVal val="visible"/>
                                      </p:to>
                                    </p:set>
                                    <p:animEffect transition="in" filter="diamond(in)">
                                      <p:cBhvr>
                                        <p:cTn id="7" dur="2000"/>
                                        <p:tgtEl>
                                          <p:spTgt spid="342021"/>
                                        </p:tgtEl>
                                      </p:cBhvr>
                                    </p:animEffect>
                                  </p:childTnLst>
                                </p:cTn>
                              </p:par>
                              <p:par>
                                <p:cTn id="8" presetID="33" presetClass="emph" presetSubtype="0" fill="remove" nodeType="withEffect">
                                  <p:stCondLst>
                                    <p:cond delay="0"/>
                                  </p:stCondLst>
                                  <p:childTnLst>
                                    <p:animClr clrSpc="rgb" dir="cw">
                                      <p:cBhvr override="childStyle">
                                        <p:cTn id="9" dur="1500" accel="50000" autoRev="1" fill="hold" tmFilter="0, 0; .33333, 1; 1, 1">
                                          <p:stCondLst>
                                            <p:cond delay="0"/>
                                          </p:stCondLst>
                                        </p:cTn>
                                        <p:tgtEl>
                                          <p:spTgt spid="342023">
                                            <p:txEl>
                                              <p:pRg st="0" end="0"/>
                                            </p:txEl>
                                          </p:spTgt>
                                        </p:tgtEl>
                                        <p:attrNameLst>
                                          <p:attrName>style.color</p:attrName>
                                        </p:attrNameLst>
                                      </p:cBhvr>
                                      <p:to>
                                        <a:schemeClr val="accent2"/>
                                      </p:to>
                                    </p:animClr>
                                    <p:animClr clrSpc="rgb" dir="cw">
                                      <p:cBhvr>
                                        <p:cTn id="10" dur="1500" accel="50000" autoRev="1" fill="hold" tmFilter="0, 0; .33333, 1; 1, 1">
                                          <p:stCondLst>
                                            <p:cond delay="0"/>
                                          </p:stCondLst>
                                        </p:cTn>
                                        <p:tgtEl>
                                          <p:spTgt spid="342023">
                                            <p:txEl>
                                              <p:pRg st="0" end="0"/>
                                            </p:txEl>
                                          </p:spTgt>
                                        </p:tgtEl>
                                        <p:attrNameLst>
                                          <p:attrName>fillcolor</p:attrName>
                                        </p:attrNameLst>
                                      </p:cBhvr>
                                      <p:to>
                                        <a:schemeClr val="accent2"/>
                                      </p:to>
                                    </p:animClr>
                                    <p:set>
                                      <p:cBhvr>
                                        <p:cTn id="11" dur="3000" fill="hold"/>
                                        <p:tgtEl>
                                          <p:spTgt spid="342023">
                                            <p:txEl>
                                              <p:pRg st="0" end="0"/>
                                            </p:txEl>
                                          </p:spTgt>
                                        </p:tgtEl>
                                        <p:attrNameLst>
                                          <p:attrName>fill.type</p:attrName>
                                        </p:attrNameLst>
                                      </p:cBhvr>
                                      <p:to>
                                        <p:strVal val="solid"/>
                                      </p:to>
                                    </p:set>
                                    <p:set>
                                      <p:cBhvr>
                                        <p:cTn id="12" dur="3000" fill="hold"/>
                                        <p:tgtEl>
                                          <p:spTgt spid="342023">
                                            <p:txEl>
                                              <p:pRg st="0" end="0"/>
                                            </p:txEl>
                                          </p:spTgt>
                                        </p:tgtEl>
                                        <p:attrNameLst>
                                          <p:attrName>fill.on</p:attrName>
                                        </p:attrNameLst>
                                      </p:cBhvr>
                                      <p:to>
                                        <p:strVal val="true"/>
                                      </p:to>
                                    </p:set>
                                    <p:animScale>
                                      <p:cBhvr>
                                        <p:cTn id="13" dur="1500" accel="50000" autoRev="1" fill="hold" tmFilter="0, 0; .33333, 1; 1, 1">
                                          <p:stCondLst>
                                            <p:cond delay="0"/>
                                          </p:stCondLst>
                                        </p:cTn>
                                        <p:tgtEl>
                                          <p:spTgt spid="342023">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idx="1"/>
          </p:nvPr>
        </p:nvSpPr>
        <p:spPr>
          <a:xfrm>
            <a:off x="2063751" y="2125229"/>
            <a:ext cx="8856785" cy="1873250"/>
          </a:xfrm>
          <a:noFill/>
          <a:effectLst>
            <a:prstShdw prst="shdw13" dist="53882" dir="13500000">
              <a:schemeClr val="bg2">
                <a:alpha val="50000"/>
              </a:schemeClr>
            </a:prstShdw>
          </a:effectLst>
        </p:spPr>
        <p:txBody>
          <a:bodyPr>
            <a:normAutofit/>
          </a:bodyPr>
          <a:lstStyle/>
          <a:p>
            <a:pPr algn="just" eaLnBrk="1" hangingPunct="1">
              <a:lnSpc>
                <a:spcPct val="140000"/>
              </a:lnSpc>
              <a:buFont typeface="Wingdings" pitchFamily="2" charset="2"/>
              <a:buChar char="§"/>
            </a:pPr>
            <a:r>
              <a:rPr lang="ca-ES" altLang="ca-ES" dirty="0">
                <a:latin typeface="Calibri" panose="020F0502020204030204" pitchFamily="34" charset="0"/>
                <a:cs typeface="Calibri" panose="020F0502020204030204" pitchFamily="34" charset="0"/>
              </a:rPr>
              <a:t>L'Alcalde, en l'exercici de les seves competències, està obligat a impedir qualsevol acte que pertorbi, obstaculitzi o impedeixi el dret dels membres de la Corporació a assistir a la sessió plenària en què es voti la moció de censura i a exercir el seu dret al vot en la mateixa. </a:t>
            </a:r>
          </a:p>
        </p:txBody>
      </p:sp>
      <p:sp>
        <p:nvSpPr>
          <p:cNvPr id="176134" name="5 Marcador de pie de página"/>
          <p:cNvSpPr>
            <a:spLocks noGrp="1"/>
          </p:cNvSpPr>
          <p:nvPr>
            <p:ph type="ftr" sz="quarter" idx="11"/>
          </p:nvPr>
        </p:nvSpPr>
        <p:spPr/>
        <p:txBody>
          <a:bodyPr/>
          <a:lstStyle/>
          <a:p>
            <a:pPr>
              <a:defRPr/>
            </a:pPr>
            <a:r>
              <a:rPr lang="pt-BR"/>
              <a:t>Curs de regim juridic </a:t>
            </a:r>
            <a:endParaRPr lang="es-ES"/>
          </a:p>
        </p:txBody>
      </p:sp>
      <p:sp>
        <p:nvSpPr>
          <p:cNvPr id="176133" name="4 Marcador de número de diapositiva"/>
          <p:cNvSpPr>
            <a:spLocks noGrp="1"/>
          </p:cNvSpPr>
          <p:nvPr>
            <p:ph type="sldNum" sz="quarter" idx="12"/>
          </p:nvPr>
        </p:nvSpPr>
        <p:spPr/>
        <p:txBody>
          <a:bodyPr/>
          <a:lstStyle/>
          <a:p>
            <a:pPr>
              <a:defRPr/>
            </a:pPr>
            <a:fld id="{832DD261-FE5D-4B4B-A3F5-A930D17FDB63}" type="slidenum">
              <a:rPr lang="es-ES"/>
              <a:pPr>
                <a:defRPr/>
              </a:pPr>
              <a:t>117</a:t>
            </a:fld>
            <a:endParaRPr lang="es-ES"/>
          </a:p>
        </p:txBody>
      </p:sp>
      <p:sp>
        <p:nvSpPr>
          <p:cNvPr id="344069" name="Text Box 5"/>
          <p:cNvSpPr txBox="1">
            <a:spLocks noChangeArrowheads="1"/>
          </p:cNvSpPr>
          <p:nvPr/>
        </p:nvSpPr>
        <p:spPr bwMode="auto">
          <a:xfrm>
            <a:off x="2135188" y="4292600"/>
            <a:ext cx="8785348" cy="1452705"/>
          </a:xfrm>
          <a:prstGeom prst="rect">
            <a:avLst/>
          </a:prstGeom>
          <a:solidFill>
            <a:schemeClr val="accent1">
              <a:lumMod val="75000"/>
            </a:schemeClr>
          </a:solidFill>
          <a:ln w="9525">
            <a:noFill/>
            <a:miter lim="800000"/>
            <a:headEnd/>
            <a:tailEnd/>
          </a:ln>
          <a:effectLst>
            <a:outerShdw dist="107763" dir="13500000" sx="75000" sy="75000" algn="tl" rotWithShape="0">
              <a:schemeClr val="bg2">
                <a:alpha val="50000"/>
              </a:schemeClr>
            </a:outerShdw>
          </a:effectLst>
        </p:spPr>
        <p:txBody>
          <a:bodyPr wrap="square">
            <a:spAutoFit/>
          </a:bodyPr>
          <a:lstStyle/>
          <a:p>
            <a:pPr algn="just">
              <a:lnSpc>
                <a:spcPct val="130000"/>
              </a:lnSpc>
              <a:spcBef>
                <a:spcPct val="20000"/>
              </a:spcBef>
              <a:buClr>
                <a:schemeClr val="accent1"/>
              </a:buClr>
              <a:buFont typeface="Wingdings" pitchFamily="2" charset="2"/>
              <a:buNone/>
              <a:defRPr/>
            </a:pPr>
            <a:r>
              <a:rPr lang="ca-ES" sz="1700" dirty="0">
                <a:solidFill>
                  <a:schemeClr val="bg1"/>
                </a:solidFill>
                <a:latin typeface="Comic Sans MS" pitchFamily="66" charset="0"/>
              </a:rPr>
              <a:t>El Ple, aquí no és </a:t>
            </a:r>
            <a:r>
              <a:rPr lang="ca-ES" sz="1700" b="1" u="sng" dirty="0">
                <a:solidFill>
                  <a:schemeClr val="bg1"/>
                </a:solidFill>
                <a:latin typeface="Comic Sans MS" pitchFamily="66" charset="0"/>
              </a:rPr>
              <a:t>presidit</a:t>
            </a:r>
            <a:r>
              <a:rPr lang="ca-ES" sz="1700" dirty="0">
                <a:solidFill>
                  <a:schemeClr val="bg1"/>
                </a:solidFill>
                <a:latin typeface="Comic Sans MS" pitchFamily="66" charset="0"/>
              </a:rPr>
              <a:t> per l'Alcalde sinó </a:t>
            </a:r>
            <a:r>
              <a:rPr lang="ca-ES" sz="1700" b="1" dirty="0">
                <a:solidFill>
                  <a:schemeClr val="bg1"/>
                </a:solidFill>
                <a:latin typeface="Comic Sans MS" pitchFamily="66" charset="0"/>
              </a:rPr>
              <a:t>per una </a:t>
            </a:r>
            <a:r>
              <a:rPr lang="ca-ES" sz="1700" b="1" u="sng" dirty="0">
                <a:solidFill>
                  <a:schemeClr val="bg1"/>
                </a:solidFill>
                <a:latin typeface="Comic Sans MS" pitchFamily="66" charset="0"/>
              </a:rPr>
              <a:t>Mesa d'edat,</a:t>
            </a:r>
            <a:r>
              <a:rPr lang="ca-ES" sz="1700" u="sng" dirty="0">
                <a:solidFill>
                  <a:schemeClr val="bg1"/>
                </a:solidFill>
                <a:latin typeface="Comic Sans MS" pitchFamily="66" charset="0"/>
              </a:rPr>
              <a:t> </a:t>
            </a:r>
            <a:r>
              <a:rPr lang="ca-ES" sz="1700" dirty="0">
                <a:solidFill>
                  <a:schemeClr val="bg1"/>
                </a:solidFill>
                <a:latin typeface="Comic Sans MS" pitchFamily="66" charset="0"/>
              </a:rPr>
              <a:t>integrada pels regidors de major i menor edat dels presents,</a:t>
            </a:r>
            <a:r>
              <a:rPr lang="ca-ES" sz="1700" b="1" u="sng" dirty="0">
                <a:solidFill>
                  <a:schemeClr val="bg1"/>
                </a:solidFill>
                <a:latin typeface="Comic Sans MS" pitchFamily="66" charset="0"/>
              </a:rPr>
              <a:t> exclosos </a:t>
            </a:r>
            <a:r>
              <a:rPr lang="ca-ES" sz="1700" dirty="0">
                <a:solidFill>
                  <a:schemeClr val="bg1"/>
                </a:solidFill>
                <a:latin typeface="Comic Sans MS" pitchFamily="66" charset="0"/>
              </a:rPr>
              <a:t>l'Alcalde i el candidat a l'Alcaldia, actuant com a Secretari el que ho sigui de la Corporació, qui acreditarà tal circumstància.</a:t>
            </a:r>
          </a:p>
        </p:txBody>
      </p:sp>
      <p:sp>
        <p:nvSpPr>
          <p:cNvPr id="344070" name="Text Box 6"/>
          <p:cNvSpPr txBox="1">
            <a:spLocks noChangeArrowheads="1"/>
          </p:cNvSpPr>
          <p:nvPr/>
        </p:nvSpPr>
        <p:spPr bwMode="auto">
          <a:xfrm rot="21450959">
            <a:off x="2424113" y="112714"/>
            <a:ext cx="6553200" cy="1506537"/>
          </a:xfrm>
          <a:prstGeom prst="rect">
            <a:avLst/>
          </a:prstGeom>
          <a:solidFill>
            <a:srgbClr val="CC3300"/>
          </a:solidFill>
          <a:ln w="9525">
            <a:noFill/>
            <a:miter lim="800000"/>
            <a:headEnd/>
            <a:tailEnd/>
          </a:ln>
          <a:effectLst/>
        </p:spPr>
        <p:txBody>
          <a:bodyPr>
            <a:spAutoFit/>
          </a:bodyPr>
          <a:lstStyle/>
          <a:p>
            <a:pPr algn="just">
              <a:lnSpc>
                <a:spcPct val="120000"/>
              </a:lnSpc>
              <a:spcBef>
                <a:spcPct val="20000"/>
              </a:spcBef>
              <a:buClr>
                <a:schemeClr val="folHlink"/>
              </a:buClr>
              <a:buSzPct val="60000"/>
              <a:buFont typeface="Wingdings" pitchFamily="2" charset="2"/>
              <a:buChar char="§"/>
              <a:defRPr/>
            </a:pPr>
            <a:r>
              <a:rPr lang="ca-ES" b="1" u="sng" dirty="0">
                <a:solidFill>
                  <a:schemeClr val="bg1"/>
                </a:solidFill>
                <a:effectLst>
                  <a:outerShdw blurRad="38100" dist="38100" dir="2700000" algn="tl">
                    <a:srgbClr val="000000"/>
                  </a:outerShdw>
                </a:effectLst>
                <a:latin typeface="Comic Sans MS" pitchFamily="66" charset="0"/>
              </a:rPr>
              <a:t>NO SÓN</a:t>
            </a:r>
            <a:r>
              <a:rPr lang="ca-ES" b="1" dirty="0">
                <a:solidFill>
                  <a:schemeClr val="bg1"/>
                </a:solidFill>
                <a:effectLst>
                  <a:outerShdw blurRad="38100" dist="38100" dir="2700000" algn="tl">
                    <a:srgbClr val="000000"/>
                  </a:outerShdw>
                </a:effectLst>
                <a:latin typeface="Comic Sans MS" pitchFamily="66" charset="0"/>
              </a:rPr>
              <a:t> D'APLICACIÓ LES CAUSES D'ABSTENCIÓ I RECUSACIÓ PREVISTES EN LA LEGISLACIÓ DE PROCEDIMENT ADMINISTRATIU.</a:t>
            </a:r>
          </a:p>
          <a:p>
            <a:pPr>
              <a:spcBef>
                <a:spcPct val="50000"/>
              </a:spcBef>
              <a:defRPr/>
            </a:pPr>
            <a:endParaRPr lang="ca-ES" b="1" dirty="0">
              <a:solidFill>
                <a:schemeClr val="bg1"/>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40145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44070"/>
                                        </p:tgtEl>
                                        <p:attrNameLst>
                                          <p:attrName>style.visibility</p:attrName>
                                        </p:attrNameLst>
                                      </p:cBhvr>
                                      <p:to>
                                        <p:strVal val="visible"/>
                                      </p:to>
                                    </p:set>
                                    <p:anim calcmode="lin" valueType="num">
                                      <p:cBhvr>
                                        <p:cTn id="7" dur="2000" fill="hold"/>
                                        <p:tgtEl>
                                          <p:spTgt spid="344070"/>
                                        </p:tgtEl>
                                        <p:attrNameLst>
                                          <p:attrName>ppt_w</p:attrName>
                                        </p:attrNameLst>
                                      </p:cBhvr>
                                      <p:tavLst>
                                        <p:tav tm="0">
                                          <p:val>
                                            <p:fltVal val="0"/>
                                          </p:val>
                                        </p:tav>
                                        <p:tav tm="100000">
                                          <p:val>
                                            <p:strVal val="#ppt_w"/>
                                          </p:val>
                                        </p:tav>
                                      </p:tavLst>
                                    </p:anim>
                                    <p:anim calcmode="lin" valueType="num">
                                      <p:cBhvr>
                                        <p:cTn id="8" dur="2000" fill="hold"/>
                                        <p:tgtEl>
                                          <p:spTgt spid="3440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idx="1"/>
          </p:nvPr>
        </p:nvSpPr>
        <p:spPr>
          <a:xfrm>
            <a:off x="2240774" y="1379463"/>
            <a:ext cx="9749307" cy="4891087"/>
          </a:xfrm>
          <a:noFill/>
        </p:spPr>
        <p:txBody>
          <a:bodyPr anchor="ctr">
            <a:normAutofit/>
          </a:bodyPr>
          <a:lstStyle/>
          <a:p>
            <a:pPr algn="just" eaLnBrk="1" hangingPunct="1">
              <a:lnSpc>
                <a:spcPct val="80000"/>
              </a:lnSpc>
              <a:buFont typeface="Wingdings" pitchFamily="2" charset="2"/>
              <a:buChar char="§"/>
            </a:pPr>
            <a:r>
              <a:rPr lang="ca-ES" altLang="ca-ES" sz="1700" dirty="0">
                <a:latin typeface="Calibri" panose="020F0502020204030204" pitchFamily="34" charset="0"/>
                <a:cs typeface="Calibri" panose="020F0502020204030204" pitchFamily="34" charset="0"/>
              </a:rPr>
              <a:t>La Mesa </a:t>
            </a:r>
            <a:r>
              <a:rPr lang="ca-ES" altLang="ca-ES" sz="1700" b="1" dirty="0">
                <a:latin typeface="Calibri" panose="020F0502020204030204" pitchFamily="34" charset="0"/>
                <a:cs typeface="Calibri" panose="020F0502020204030204" pitchFamily="34" charset="0"/>
              </a:rPr>
              <a:t>es limitarà a donar lectura a la moció de censura</a:t>
            </a:r>
            <a:r>
              <a:rPr lang="ca-ES" altLang="ca-ES" sz="1700" dirty="0">
                <a:latin typeface="Calibri" panose="020F0502020204030204" pitchFamily="34" charset="0"/>
                <a:cs typeface="Calibri" panose="020F0502020204030204" pitchFamily="34" charset="0"/>
              </a:rPr>
              <a:t>, </a:t>
            </a:r>
            <a:r>
              <a:rPr lang="ca-ES" altLang="ca-ES" sz="1700" b="1" dirty="0">
                <a:latin typeface="Calibri" panose="020F0502020204030204" pitchFamily="34" charset="0"/>
                <a:cs typeface="Calibri" panose="020F0502020204030204" pitchFamily="34" charset="0"/>
              </a:rPr>
              <a:t>a concedir la paraula durant un temps breu</a:t>
            </a:r>
            <a:r>
              <a:rPr lang="ca-ES" altLang="ca-ES" sz="1700" dirty="0">
                <a:latin typeface="Calibri" panose="020F0502020204030204" pitchFamily="34" charset="0"/>
                <a:cs typeface="Calibri" panose="020F0502020204030204" pitchFamily="34" charset="0"/>
              </a:rPr>
              <a:t>, si estiguessin presents, al candidat a l'Alcaldia, l'Alcalde i als portaveus dels grups municipals, i a sotmetre a votació la moció de censura.</a:t>
            </a:r>
          </a:p>
          <a:p>
            <a:pPr algn="just" eaLnBrk="1" hangingPunct="1">
              <a:lnSpc>
                <a:spcPct val="80000"/>
              </a:lnSpc>
              <a:buFont typeface="Wingdings" pitchFamily="2" charset="2"/>
              <a:buNone/>
            </a:pPr>
            <a:endParaRPr lang="es-ES" altLang="ca-ES" sz="1700" dirty="0">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Char char="§"/>
            </a:pPr>
            <a:r>
              <a:rPr lang="ca-ES" altLang="ca-ES" sz="1700" dirty="0" smtClean="0">
                <a:latin typeface="Calibri" panose="020F0502020204030204" pitchFamily="34" charset="0"/>
                <a:cs typeface="Calibri" panose="020F0502020204030204" pitchFamily="34" charset="0"/>
              </a:rPr>
              <a:t>De </a:t>
            </a:r>
            <a:r>
              <a:rPr lang="ca-ES" altLang="ca-ES" sz="1700" dirty="0">
                <a:latin typeface="Calibri" panose="020F0502020204030204" pitchFamily="34" charset="0"/>
                <a:cs typeface="Calibri" panose="020F0502020204030204" pitchFamily="34" charset="0"/>
              </a:rPr>
              <a:t>conformitat amb el que disposa l'art.101-3 ROF </a:t>
            </a:r>
            <a:r>
              <a:rPr lang="ca-ES" altLang="ca-ES" sz="1700" b="1" dirty="0">
                <a:solidFill>
                  <a:srgbClr val="0000FF"/>
                </a:solidFill>
                <a:latin typeface="Calibri" panose="020F0502020204030204" pitchFamily="34" charset="0"/>
                <a:cs typeface="Calibri" panose="020F0502020204030204" pitchFamily="34" charset="0"/>
              </a:rPr>
              <a:t>la votació secreta</a:t>
            </a:r>
            <a:r>
              <a:rPr lang="ca-ES" altLang="ca-ES" sz="1700" dirty="0">
                <a:latin typeface="Calibri" panose="020F0502020204030204" pitchFamily="34" charset="0"/>
                <a:cs typeface="Calibri" panose="020F0502020204030204" pitchFamily="34" charset="0"/>
              </a:rPr>
              <a:t> només podrà utilitzar-se per l'elecció o destitució de persones.</a:t>
            </a:r>
          </a:p>
          <a:p>
            <a:pPr algn="just" eaLnBrk="1" hangingPunct="1">
              <a:lnSpc>
                <a:spcPct val="80000"/>
              </a:lnSpc>
              <a:buFont typeface="Wingdings" pitchFamily="2" charset="2"/>
              <a:buChar char="§"/>
            </a:pPr>
            <a:endParaRPr lang="ca-ES" altLang="ca-ES" sz="1700" dirty="0">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Char char="§"/>
            </a:pPr>
            <a:r>
              <a:rPr lang="ca-ES" altLang="ca-ES" sz="1700" dirty="0">
                <a:latin typeface="Calibri" panose="020F0502020204030204" pitchFamily="34" charset="0"/>
                <a:cs typeface="Calibri" panose="020F0502020204030204" pitchFamily="34" charset="0"/>
              </a:rPr>
              <a:t>Segons es dedueix la votació secreta per l'elecció o destitució de persones és potestativa ("podrà"), </a:t>
            </a:r>
            <a:r>
              <a:rPr lang="ca-ES" altLang="ca-ES" sz="1700" dirty="0">
                <a:solidFill>
                  <a:srgbClr val="FF3300"/>
                </a:solidFill>
                <a:latin typeface="Calibri" panose="020F0502020204030204" pitchFamily="34" charset="0"/>
                <a:cs typeface="Calibri" panose="020F0502020204030204" pitchFamily="34" charset="0"/>
              </a:rPr>
              <a:t>havent de sotmetre a votació en el supòsit que algun membre la proposi, </a:t>
            </a:r>
            <a:r>
              <a:rPr lang="ca-ES" altLang="ca-ES" sz="1700" b="1" dirty="0">
                <a:solidFill>
                  <a:srgbClr val="0000FF"/>
                </a:solidFill>
                <a:latin typeface="Calibri" panose="020F0502020204030204" pitchFamily="34" charset="0"/>
                <a:cs typeface="Calibri" panose="020F0502020204030204" pitchFamily="34" charset="0"/>
              </a:rPr>
              <a:t>bastant la majoria simple.</a:t>
            </a:r>
          </a:p>
          <a:p>
            <a:pPr algn="just" eaLnBrk="1" hangingPunct="1">
              <a:lnSpc>
                <a:spcPct val="80000"/>
              </a:lnSpc>
              <a:buFont typeface="Wingdings" pitchFamily="2" charset="2"/>
              <a:buChar char="§"/>
            </a:pPr>
            <a:endParaRPr lang="ca-ES" altLang="ca-ES" sz="1700" dirty="0">
              <a:solidFill>
                <a:srgbClr val="FF3300"/>
              </a:solidFill>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Char char="§"/>
            </a:pPr>
            <a:r>
              <a:rPr lang="ca-ES" altLang="ca-ES" sz="1700" dirty="0">
                <a:latin typeface="Calibri" panose="020F0502020204030204" pitchFamily="34" charset="0"/>
                <a:cs typeface="Calibri" panose="020F0502020204030204" pitchFamily="34" charset="0"/>
              </a:rPr>
              <a:t>Essent únicament secreta la votació, és compatible amb l'assistència del públic, garantint el secret de la votació pel fet d'efectuar-se mitjançant papereta. </a:t>
            </a:r>
          </a:p>
        </p:txBody>
      </p:sp>
      <p:sp>
        <p:nvSpPr>
          <p:cNvPr id="177158" name="5 Marcador de pie de página"/>
          <p:cNvSpPr>
            <a:spLocks noGrp="1"/>
          </p:cNvSpPr>
          <p:nvPr>
            <p:ph type="ftr" sz="quarter" idx="11"/>
          </p:nvPr>
        </p:nvSpPr>
        <p:spPr/>
        <p:txBody>
          <a:bodyPr/>
          <a:lstStyle/>
          <a:p>
            <a:pPr>
              <a:defRPr/>
            </a:pPr>
            <a:r>
              <a:rPr lang="pt-BR"/>
              <a:t>Curs de regim juridic </a:t>
            </a:r>
            <a:endParaRPr lang="es-ES"/>
          </a:p>
        </p:txBody>
      </p:sp>
      <p:sp>
        <p:nvSpPr>
          <p:cNvPr id="177157" name="4 Marcador de número de diapositiva"/>
          <p:cNvSpPr>
            <a:spLocks noGrp="1"/>
          </p:cNvSpPr>
          <p:nvPr>
            <p:ph type="sldNum" sz="quarter" idx="12"/>
          </p:nvPr>
        </p:nvSpPr>
        <p:spPr/>
        <p:txBody>
          <a:bodyPr/>
          <a:lstStyle/>
          <a:p>
            <a:pPr>
              <a:defRPr/>
            </a:pPr>
            <a:fld id="{4B2E64BF-BA1C-48D8-96B7-CDE2FC198D11}" type="slidenum">
              <a:rPr lang="es-ES"/>
              <a:pPr>
                <a:defRPr/>
              </a:pPr>
              <a:t>118</a:t>
            </a:fld>
            <a:endParaRPr lang="es-ES"/>
          </a:p>
        </p:txBody>
      </p:sp>
      <p:sp>
        <p:nvSpPr>
          <p:cNvPr id="188421" name="Text Box 4"/>
          <p:cNvSpPr txBox="1">
            <a:spLocks noChangeArrowheads="1"/>
          </p:cNvSpPr>
          <p:nvPr/>
        </p:nvSpPr>
        <p:spPr bwMode="auto">
          <a:xfrm>
            <a:off x="8760296" y="234951"/>
            <a:ext cx="3124200" cy="366713"/>
          </a:xfrm>
          <a:prstGeom prst="rect">
            <a:avLst/>
          </a:prstGeom>
          <a:solidFill>
            <a:srgbClr val="CC3300"/>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b="1">
                <a:solidFill>
                  <a:schemeClr val="bg1"/>
                </a:solidFill>
                <a:cs typeface="Calibri" panose="020F0502020204030204" pitchFamily="34" charset="0"/>
              </a:rPr>
              <a:t>LA VOTACIÓ és SECRETA</a:t>
            </a:r>
          </a:p>
        </p:txBody>
      </p:sp>
      <p:sp>
        <p:nvSpPr>
          <p:cNvPr id="188422" name="Text Box 6"/>
          <p:cNvSpPr txBox="1">
            <a:spLocks noChangeArrowheads="1"/>
          </p:cNvSpPr>
          <p:nvPr/>
        </p:nvSpPr>
        <p:spPr bwMode="auto">
          <a:xfrm rot="-5400000">
            <a:off x="-1104900" y="2853805"/>
            <a:ext cx="6208713" cy="482633"/>
          </a:xfrm>
          <a:prstGeom prst="rect">
            <a:avLst/>
          </a:prstGeom>
          <a:solidFill>
            <a:srgbClr val="60ED49"/>
          </a:solidFill>
          <a:ln w="9525">
            <a:miter lim="800000"/>
            <a:headEnd/>
            <a:tailEnd/>
          </a:ln>
          <a:scene3d>
            <a:camera prst="legacyPerspectiveFront">
              <a:rot lat="20099957" lon="20099957" rev="0"/>
            </a:camera>
            <a:lightRig rig="legacyFlat2" dir="t"/>
          </a:scene3d>
          <a:sp3d extrusionH="430200" prstMaterial="legacyMatte">
            <a:bevelT w="13500" h="13500" prst="angle"/>
            <a:bevelB w="13500" h="13500" prst="angle"/>
            <a:extrusionClr>
              <a:srgbClr val="60ED49"/>
            </a:extrusionClr>
          </a:sp3d>
        </p:spPr>
        <p:txBody>
          <a:bodyPr>
            <a:spAutoFit/>
            <a:flatTx/>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40000"/>
              </a:lnSpc>
              <a:spcBef>
                <a:spcPct val="50000"/>
              </a:spcBef>
              <a:buFontTx/>
              <a:buNone/>
            </a:pPr>
            <a:r>
              <a:rPr lang="ca-ES" altLang="ca-ES" sz="1800" b="1">
                <a:solidFill>
                  <a:srgbClr val="0000FF"/>
                </a:solidFill>
                <a:latin typeface="Comic Sans MS" pitchFamily="66" charset="0"/>
              </a:rPr>
              <a:t>la votació secreta</a:t>
            </a:r>
            <a:r>
              <a:rPr lang="ca-ES" altLang="ca-ES" sz="1800">
                <a:latin typeface="Comic Sans MS" pitchFamily="66" charset="0"/>
              </a:rPr>
              <a:t> només podrà utilitzar-se per </a:t>
            </a:r>
          </a:p>
          <a:p>
            <a:pPr algn="ctr" eaLnBrk="1" hangingPunct="1">
              <a:lnSpc>
                <a:spcPct val="40000"/>
              </a:lnSpc>
              <a:spcBef>
                <a:spcPct val="50000"/>
              </a:spcBef>
              <a:buFontTx/>
              <a:buNone/>
            </a:pPr>
            <a:r>
              <a:rPr lang="ca-ES" altLang="ca-ES" sz="1800">
                <a:latin typeface="Comic Sans MS" pitchFamily="66" charset="0"/>
              </a:rPr>
              <a:t>l'elecció o destitució de persones.</a:t>
            </a:r>
          </a:p>
        </p:txBody>
      </p:sp>
    </p:spTree>
    <p:extLst>
      <p:ext uri="{BB962C8B-B14F-4D97-AF65-F5344CB8AC3E}">
        <p14:creationId xmlns:p14="http://schemas.microsoft.com/office/powerpoint/2010/main" val="925686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31504" y="764704"/>
            <a:ext cx="9873108" cy="5146518"/>
          </a:xfrm>
        </p:spPr>
        <p:txBody>
          <a:bodyPr>
            <a:normAutofit/>
          </a:bodyPr>
          <a:lstStyle/>
          <a:p>
            <a:pPr marL="0" indent="0">
              <a:buNone/>
            </a:pPr>
            <a:r>
              <a:rPr lang="ca-ES" altLang="ca-ES" dirty="0">
                <a:latin typeface="Calibri" panose="020F0502020204030204" pitchFamily="34" charset="0"/>
                <a:cs typeface="Calibri" panose="020F0502020204030204" pitchFamily="34" charset="0"/>
              </a:rPr>
              <a:t>El candidat inclòs en la moció de censura quedarà proclamat Alcalde si aquesta prospera amb el </a:t>
            </a:r>
            <a:r>
              <a:rPr lang="ca-ES" altLang="ca-ES" b="1" dirty="0">
                <a:solidFill>
                  <a:srgbClr val="0000FF"/>
                </a:solidFill>
                <a:latin typeface="Calibri" panose="020F0502020204030204" pitchFamily="34" charset="0"/>
                <a:cs typeface="Calibri" panose="020F0502020204030204" pitchFamily="34" charset="0"/>
              </a:rPr>
              <a:t>vot favorable de la </a:t>
            </a:r>
            <a:r>
              <a:rPr lang="ca-ES" altLang="ca-ES" b="1" dirty="0" smtClean="0">
                <a:solidFill>
                  <a:srgbClr val="0000FF"/>
                </a:solidFill>
                <a:latin typeface="Calibri" panose="020F0502020204030204" pitchFamily="34" charset="0"/>
                <a:cs typeface="Calibri" panose="020F0502020204030204" pitchFamily="34" charset="0"/>
              </a:rPr>
              <a:t>????? </a:t>
            </a:r>
            <a:r>
              <a:rPr lang="ca-ES" altLang="ca-ES" dirty="0" smtClean="0">
                <a:latin typeface="Calibri" panose="020F0502020204030204" pitchFamily="34" charset="0"/>
                <a:cs typeface="Calibri" panose="020F0502020204030204" pitchFamily="34" charset="0"/>
              </a:rPr>
              <a:t>del </a:t>
            </a:r>
            <a:r>
              <a:rPr lang="ca-ES" altLang="ca-ES" dirty="0">
                <a:latin typeface="Calibri" panose="020F0502020204030204" pitchFamily="34" charset="0"/>
                <a:cs typeface="Calibri" panose="020F0502020204030204" pitchFamily="34" charset="0"/>
              </a:rPr>
              <a:t>nombre de regidors que legalment composen la Corporació.</a:t>
            </a:r>
          </a:p>
          <a:p>
            <a:pPr marL="0" indent="0" algn="ctr">
              <a:buNone/>
            </a:pPr>
            <a:r>
              <a:rPr lang="ca-ES" b="1" dirty="0" smtClean="0">
                <a:solidFill>
                  <a:srgbClr val="002060"/>
                </a:solidFill>
                <a:latin typeface="Calibri" panose="020F0502020204030204" pitchFamily="34" charset="0"/>
                <a:cs typeface="Calibri" panose="020F0502020204030204" pitchFamily="34" charset="0"/>
              </a:rPr>
              <a:t>AMB QUINA MAJORIA S'APROVA UNA MOCIÓ DE CENSURA A L'ÀMBIT MUNICIPAL?</a:t>
            </a:r>
          </a:p>
          <a:p>
            <a:pPr marL="0" indent="0">
              <a:buNone/>
            </a:pPr>
            <a:r>
              <a:rPr lang="ca-ES" dirty="0" smtClean="0">
                <a:latin typeface="Calibri" panose="020F0502020204030204" pitchFamily="34" charset="0"/>
                <a:cs typeface="Calibri" panose="020F0502020204030204" pitchFamily="34" charset="0"/>
              </a:rPr>
              <a:t>La </a:t>
            </a:r>
            <a:r>
              <a:rPr lang="ca-ES" dirty="0">
                <a:latin typeface="Calibri" panose="020F0502020204030204" pitchFamily="34" charset="0"/>
                <a:cs typeface="Calibri" panose="020F0502020204030204" pitchFamily="34" charset="0"/>
              </a:rPr>
              <a:t>controvèrsia sorgeix de l' </a:t>
            </a:r>
            <a:r>
              <a:rPr lang="ca-ES" u="sng" dirty="0">
                <a:latin typeface="Calibri" panose="020F0502020204030204" pitchFamily="34" charset="0"/>
                <a:cs typeface="Calibri" panose="020F0502020204030204" pitchFamily="34" charset="0"/>
                <a:hlinkClick r:id="rId2"/>
              </a:rPr>
              <a:t>art. 197 de la LOREG </a:t>
            </a:r>
            <a:r>
              <a:rPr lang="ca-ES" dirty="0">
                <a:latin typeface="Calibri" panose="020F0502020204030204" pitchFamily="34" charset="0"/>
                <a:cs typeface="Calibri" panose="020F0502020204030204" pitchFamily="34" charset="0"/>
              </a:rPr>
              <a:t>que transcrivim per a la seva comprensió:</a:t>
            </a:r>
            <a:endParaRPr lang="es-ES" dirty="0">
              <a:latin typeface="Calibri" panose="020F0502020204030204" pitchFamily="34" charset="0"/>
              <a:cs typeface="Calibri" panose="020F0502020204030204" pitchFamily="34" charset="0"/>
            </a:endParaRPr>
          </a:p>
          <a:p>
            <a:pPr marL="0" indent="0">
              <a:buNone/>
            </a:pPr>
            <a:r>
              <a:rPr lang="ca-ES" i="1" dirty="0">
                <a:latin typeface="Calibri" panose="020F0502020204030204" pitchFamily="34" charset="0"/>
                <a:cs typeface="Calibri" panose="020F0502020204030204" pitchFamily="34" charset="0"/>
              </a:rPr>
              <a:t>“Article cent noranta-set. Moció de censura de </a:t>
            </a:r>
            <a:r>
              <a:rPr lang="ca-ES" i="1" dirty="0" smtClean="0">
                <a:latin typeface="Calibri" panose="020F0502020204030204" pitchFamily="34" charset="0"/>
                <a:cs typeface="Calibri" panose="020F0502020204030204" pitchFamily="34" charset="0"/>
              </a:rPr>
              <a:t>l’alcalde</a:t>
            </a:r>
            <a:r>
              <a:rPr lang="ca-ES" i="1" dirty="0">
                <a:latin typeface="Calibri" panose="020F0502020204030204" pitchFamily="34" charset="0"/>
                <a:cs typeface="Calibri" panose="020F0502020204030204" pitchFamily="34" charset="0"/>
              </a:rPr>
              <a:t>.</a:t>
            </a:r>
            <a:endParaRPr lang="es-ES" dirty="0">
              <a:latin typeface="Calibri" panose="020F0502020204030204" pitchFamily="34" charset="0"/>
              <a:cs typeface="Calibri" panose="020F0502020204030204" pitchFamily="34" charset="0"/>
            </a:endParaRPr>
          </a:p>
          <a:p>
            <a:pPr marL="0" indent="0">
              <a:buNone/>
            </a:pPr>
            <a:r>
              <a:rPr lang="ca-ES" i="1" dirty="0">
                <a:latin typeface="Calibri" panose="020F0502020204030204" pitchFamily="34" charset="0"/>
                <a:cs typeface="Calibri" panose="020F0502020204030204" pitchFamily="34" charset="0"/>
              </a:rPr>
              <a:t>1. L'Alcalde pot ser destituït mitjançant moció de censura, la presentació, tramitació i votació de la qual es regirà per les normes següents:</a:t>
            </a:r>
            <a:endParaRPr lang="es-ES" dirty="0">
              <a:latin typeface="Calibri" panose="020F0502020204030204" pitchFamily="34" charset="0"/>
              <a:cs typeface="Calibri" panose="020F0502020204030204" pitchFamily="34" charset="0"/>
            </a:endParaRPr>
          </a:p>
          <a:p>
            <a:pPr marL="0" indent="0">
              <a:buNone/>
            </a:pPr>
            <a:r>
              <a:rPr lang="ca-ES" i="1" dirty="0">
                <a:latin typeface="Calibri" panose="020F0502020204030204" pitchFamily="34" charset="0"/>
                <a:cs typeface="Calibri" panose="020F0502020204030204" pitchFamily="34" charset="0"/>
              </a:rPr>
              <a:t>a) </a:t>
            </a:r>
            <a:r>
              <a:rPr lang="ca-ES" i="1" dirty="0">
                <a:solidFill>
                  <a:schemeClr val="accent1">
                    <a:lumMod val="50000"/>
                  </a:schemeClr>
                </a:solidFill>
                <a:latin typeface="Calibri" panose="020F0502020204030204" pitchFamily="34" charset="0"/>
                <a:cs typeface="Calibri" panose="020F0502020204030204" pitchFamily="34" charset="0"/>
              </a:rPr>
              <a:t>La moció de </a:t>
            </a:r>
            <a:r>
              <a:rPr lang="ca-ES" b="1" i="1" u="sng" dirty="0">
                <a:solidFill>
                  <a:schemeClr val="accent1">
                    <a:lumMod val="50000"/>
                  </a:schemeClr>
                </a:solidFill>
                <a:latin typeface="Calibri" panose="020F0502020204030204" pitchFamily="34" charset="0"/>
                <a:cs typeface="Calibri" panose="020F0502020204030204" pitchFamily="34" charset="0"/>
              </a:rPr>
              <a:t>censura haurà de ser proposada, almenys</a:t>
            </a:r>
            <a:r>
              <a:rPr lang="ca-ES" i="1" dirty="0">
                <a:solidFill>
                  <a:schemeClr val="accent1">
                    <a:lumMod val="50000"/>
                  </a:schemeClr>
                </a:solidFill>
                <a:latin typeface="Calibri" panose="020F0502020204030204" pitchFamily="34" charset="0"/>
                <a:cs typeface="Calibri" panose="020F0502020204030204" pitchFamily="34" charset="0"/>
              </a:rPr>
              <a:t>, per la majoria absoluta del nombre legal de membres de la Corporació </a:t>
            </a:r>
            <a:r>
              <a:rPr lang="ca-ES" i="1" dirty="0">
                <a:latin typeface="Calibri" panose="020F0502020204030204" pitchFamily="34" charset="0"/>
                <a:cs typeface="Calibri" panose="020F0502020204030204" pitchFamily="34" charset="0"/>
              </a:rPr>
              <a:t>i haurà d'incloure un candidat a l'Alcaldia, podent ser-ho qualsevol regidor l'acceptació del qual consti en l'escrit de proposició de la Corporació moció.</a:t>
            </a:r>
            <a:endParaRPr lang="es-ES" dirty="0">
              <a:latin typeface="Calibri" panose="020F0502020204030204" pitchFamily="34" charset="0"/>
              <a:cs typeface="Calibri" panose="020F0502020204030204" pitchFamily="34" charset="0"/>
            </a:endParaRPr>
          </a:p>
          <a:p>
            <a:pPr marL="0" indent="0">
              <a:buNone/>
            </a:pPr>
            <a:r>
              <a:rPr lang="ca-ES" i="1" dirty="0">
                <a:latin typeface="Calibri" panose="020F0502020204030204" pitchFamily="34" charset="0"/>
                <a:cs typeface="Calibri" panose="020F0502020204030204" pitchFamily="34" charset="0"/>
              </a:rPr>
              <a:t>En el cas que algun dels proposants de la moció de censura formés o hagi format part del grup polític municipal a què pertany l'Alcalde la censura del qual es proposa, la majoria exigida al paràgraf anterior es veurà incrementada en el mateix nombre de regidors que es trobin en aquestes circumstàncies</a:t>
            </a:r>
            <a:r>
              <a:rPr lang="ca-ES" i="1" dirty="0" smtClean="0">
                <a:latin typeface="Calibri" panose="020F0502020204030204" pitchFamily="34" charset="0"/>
                <a:cs typeface="Calibri" panose="020F0502020204030204" pitchFamily="34" charset="0"/>
              </a:rPr>
              <a:t>.</a:t>
            </a:r>
          </a:p>
          <a:p>
            <a:pPr marL="0" indent="0">
              <a:buNone/>
            </a:pPr>
            <a:r>
              <a:rPr lang="ca-ES" i="1" dirty="0">
                <a:latin typeface="Calibri" panose="020F0502020204030204" pitchFamily="34" charset="0"/>
                <a:cs typeface="Calibri" panose="020F0502020204030204" pitchFamily="34" charset="0"/>
              </a:rPr>
              <a:t>Aquest mateix supòsit és aplicable quan algun dels regidors proposants de la moció hagi deixat de pertànyer, per qualsevol causa, al grup polític municipal a què es va adscriure a l'inici del seu mandat.</a:t>
            </a:r>
            <a:endParaRPr lang="es-ES" dirty="0">
              <a:latin typeface="Calibri" panose="020F0502020204030204" pitchFamily="34" charset="0"/>
              <a:cs typeface="Calibri" panose="020F0502020204030204" pitchFamily="34" charset="0"/>
            </a:endParaRPr>
          </a:p>
          <a:p>
            <a:pPr marL="0" indent="0">
              <a:buNone/>
            </a:pPr>
            <a:endParaRPr lang="es-ES" dirty="0">
              <a:latin typeface="Calibri" panose="020F0502020204030204" pitchFamily="34" charset="0"/>
              <a:cs typeface="Calibri" panose="020F0502020204030204" pitchFamily="34" charset="0"/>
            </a:endParaRPr>
          </a:p>
          <a:p>
            <a:pPr marL="0" indent="0">
              <a:buNone/>
            </a:pPr>
            <a:endParaRPr lang="es-ES" dirty="0">
              <a:latin typeface="Calibri" panose="020F0502020204030204" pitchFamily="34" charset="0"/>
              <a:cs typeface="Calibri" panose="020F0502020204030204" pitchFamily="34" charset="0"/>
            </a:endParaRPr>
          </a:p>
          <a:p>
            <a:pPr marL="0" indent="0">
              <a:buNone/>
            </a:pP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99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344" y="0"/>
            <a:ext cx="11737304" cy="1280890"/>
          </a:xfrm>
        </p:spPr>
        <p:txBody>
          <a:bodyPr>
            <a:normAutofit/>
          </a:bodyPr>
          <a:lstStyle/>
          <a:p>
            <a:pPr algn="ctr"/>
            <a:r>
              <a:rPr lang="ca-ES" sz="2800" b="1" dirty="0" smtClean="0">
                <a:solidFill>
                  <a:srgbClr val="002060"/>
                </a:solidFill>
                <a:latin typeface="Calibri" panose="020F0502020204030204" pitchFamily="34" charset="0"/>
                <a:cs typeface="Calibri" panose="020F0502020204030204" pitchFamily="34" charset="0"/>
              </a:rPr>
              <a:t>COMPTE AMB LA TERMINOLOGIA: COMANDES/ENCÀRRECS DE GESTIÓ</a:t>
            </a:r>
            <a:endParaRPr lang="es-ES" sz="2800" b="1" dirty="0">
              <a:solidFill>
                <a:srgbClr val="002060"/>
              </a:solidFill>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559496" y="620688"/>
            <a:ext cx="10369152" cy="5904656"/>
          </a:xfrm>
        </p:spPr>
        <p:txBody>
          <a:bodyPr>
            <a:noAutofit/>
          </a:bodyPr>
          <a:lstStyle/>
          <a:p>
            <a:r>
              <a:rPr lang="ca-ES" sz="1600" dirty="0">
                <a:latin typeface="Calibri" panose="020F0502020204030204" pitchFamily="34" charset="0"/>
                <a:cs typeface="Calibri" panose="020F0502020204030204" pitchFamily="34" charset="0"/>
              </a:rPr>
              <a:t>L</a:t>
            </a:r>
            <a:r>
              <a:rPr lang="ca-ES" sz="1600" dirty="0" smtClean="0">
                <a:latin typeface="Calibri" panose="020F0502020204030204" pitchFamily="34" charset="0"/>
                <a:cs typeface="Calibri" panose="020F0502020204030204" pitchFamily="34" charset="0"/>
              </a:rPr>
              <a:t>a </a:t>
            </a:r>
            <a:r>
              <a:rPr lang="ca-ES" sz="1600" dirty="0">
                <a:latin typeface="Calibri" panose="020F0502020204030204" pitchFamily="34" charset="0"/>
                <a:cs typeface="Calibri" panose="020F0502020204030204" pitchFamily="34" charset="0"/>
              </a:rPr>
              <a:t>legislació espanyola va utilitzar el mateix </a:t>
            </a:r>
            <a:r>
              <a:rPr lang="ca-ES" sz="1600" i="1" dirty="0">
                <a:latin typeface="Calibri" panose="020F0502020204030204" pitchFamily="34" charset="0"/>
                <a:cs typeface="Calibri" panose="020F0502020204030204" pitchFamily="34" charset="0"/>
              </a:rPr>
              <a:t>nomen </a:t>
            </a:r>
            <a:r>
              <a:rPr lang="ca-ES" sz="1600" i="1" dirty="0" err="1">
                <a:latin typeface="Calibri" panose="020F0502020204030204" pitchFamily="34" charset="0"/>
                <a:cs typeface="Calibri" panose="020F0502020204030204" pitchFamily="34" charset="0"/>
              </a:rPr>
              <a:t>iuris</a:t>
            </a:r>
            <a:r>
              <a:rPr lang="ca-ES" sz="1600" i="1" dirty="0">
                <a:latin typeface="Calibri" panose="020F0502020204030204" pitchFamily="34" charset="0"/>
                <a:cs typeface="Calibri" panose="020F0502020204030204" pitchFamily="34" charset="0"/>
              </a:rPr>
              <a:t> </a:t>
            </a:r>
            <a:r>
              <a:rPr lang="ca-ES" sz="1600" dirty="0">
                <a:latin typeface="Calibri" panose="020F0502020204030204" pitchFamily="34" charset="0"/>
                <a:cs typeface="Calibri" panose="020F0502020204030204" pitchFamily="34" charset="0"/>
              </a:rPr>
              <a:t>de « </a:t>
            </a:r>
            <a:r>
              <a:rPr lang="ca-ES" sz="1600" dirty="0" smtClean="0">
                <a:latin typeface="Calibri" panose="020F0502020204030204" pitchFamily="34" charset="0"/>
                <a:cs typeface="Calibri" panose="020F0502020204030204" pitchFamily="34" charset="0"/>
              </a:rPr>
              <a:t>en</a:t>
            </a:r>
            <a:r>
              <a:rPr lang="ca-ES" sz="1600" i="1" dirty="0" smtClean="0">
                <a:latin typeface="Calibri" panose="020F0502020204030204" pitchFamily="34" charset="0"/>
                <a:cs typeface="Calibri" panose="020F0502020204030204" pitchFamily="34" charset="0"/>
              </a:rPr>
              <a:t>comanda </a:t>
            </a:r>
            <a:r>
              <a:rPr lang="ca-ES" sz="1600" i="1" dirty="0">
                <a:latin typeface="Calibri" panose="020F0502020204030204" pitchFamily="34" charset="0"/>
                <a:cs typeface="Calibri" panose="020F0502020204030204" pitchFamily="34" charset="0"/>
              </a:rPr>
              <a:t>de gestió </a:t>
            </a:r>
            <a:r>
              <a:rPr lang="ca-ES" sz="1600" dirty="0">
                <a:latin typeface="Calibri" panose="020F0502020204030204" pitchFamily="34" charset="0"/>
                <a:cs typeface="Calibri" panose="020F0502020204030204" pitchFamily="34" charset="0"/>
              </a:rPr>
              <a:t>» per denominar dues figures diverses: d'una banda, les encomanes « </a:t>
            </a:r>
            <a:r>
              <a:rPr lang="ca-ES" sz="1600" i="1" dirty="0">
                <a:solidFill>
                  <a:srgbClr val="FF0000"/>
                </a:solidFill>
                <a:latin typeface="Calibri" panose="020F0502020204030204" pitchFamily="34" charset="0"/>
                <a:cs typeface="Calibri" panose="020F0502020204030204" pitchFamily="34" charset="0"/>
              </a:rPr>
              <a:t>de caràcter purament administratiu </a:t>
            </a:r>
            <a:r>
              <a:rPr lang="ca-ES" sz="1600" dirty="0">
                <a:latin typeface="Calibri" panose="020F0502020204030204" pitchFamily="34" charset="0"/>
                <a:cs typeface="Calibri" panose="020F0502020204030204" pitchFamily="34" charset="0"/>
              </a:rPr>
              <a:t>», regulades </a:t>
            </a:r>
            <a:r>
              <a:rPr lang="ca-ES" sz="1600" dirty="0" smtClean="0">
                <a:latin typeface="Calibri" panose="020F0502020204030204" pitchFamily="34" charset="0"/>
                <a:cs typeface="Calibri" panose="020F0502020204030204" pitchFamily="34" charset="0"/>
              </a:rPr>
              <a:t>a l'article </a:t>
            </a:r>
            <a:r>
              <a:rPr lang="ca-ES" sz="1600" dirty="0">
                <a:latin typeface="Calibri" panose="020F0502020204030204" pitchFamily="34" charset="0"/>
                <a:cs typeface="Calibri" panose="020F0502020204030204" pitchFamily="34" charset="0"/>
              </a:rPr>
              <a:t>11 de la Llei 40/2015, </a:t>
            </a:r>
            <a:r>
              <a:rPr lang="ca-ES" sz="1600" dirty="0" smtClean="0">
                <a:latin typeface="Calibri" panose="020F0502020204030204" pitchFamily="34" charset="0"/>
                <a:cs typeface="Calibri" panose="020F0502020204030204" pitchFamily="34" charset="0"/>
              </a:rPr>
              <a:t>(</a:t>
            </a:r>
            <a:r>
              <a:rPr lang="ca-ES" sz="1600" dirty="0">
                <a:latin typeface="Calibri" panose="020F0502020204030204" pitchFamily="34" charset="0"/>
                <a:cs typeface="Calibri" panose="020F0502020204030204" pitchFamily="34" charset="0"/>
              </a:rPr>
              <a:t>LRJSP ); i , d'altra banda, les </a:t>
            </a:r>
            <a:r>
              <a:rPr lang="ca-ES" sz="1600" dirty="0" smtClean="0">
                <a:solidFill>
                  <a:srgbClr val="FF0000"/>
                </a:solidFill>
                <a:latin typeface="Calibri" panose="020F0502020204030204" pitchFamily="34" charset="0"/>
                <a:cs typeface="Calibri" panose="020F0502020204030204" pitchFamily="34" charset="0"/>
              </a:rPr>
              <a:t>encomanes </a:t>
            </a:r>
            <a:r>
              <a:rPr lang="ca-ES" sz="1600" dirty="0">
                <a:solidFill>
                  <a:srgbClr val="FF0000"/>
                </a:solidFill>
                <a:latin typeface="Calibri" panose="020F0502020204030204" pitchFamily="34" charset="0"/>
                <a:cs typeface="Calibri" panose="020F0502020204030204" pitchFamily="34" charset="0"/>
              </a:rPr>
              <a:t>o encàrrecs de prestacions de naturalesa contractual </a:t>
            </a:r>
            <a:r>
              <a:rPr lang="ca-ES" sz="1600" dirty="0">
                <a:latin typeface="Calibri" panose="020F0502020204030204" pitchFamily="34" charset="0"/>
                <a:cs typeface="Calibri" panose="020F0502020204030204" pitchFamily="34" charset="0"/>
              </a:rPr>
              <a:t>realitzats pels poders adjudicadors i altres entitats del sector públic a les entitats integrants del sector públic institucional considerades com a mitjans propis </a:t>
            </a:r>
            <a:r>
              <a:rPr lang="ca-ES" sz="1600" dirty="0" smtClean="0">
                <a:latin typeface="Calibri" panose="020F0502020204030204" pitchFamily="34" charset="0"/>
                <a:cs typeface="Calibri" panose="020F0502020204030204" pitchFamily="34" charset="0"/>
              </a:rPr>
              <a:t>,(</a:t>
            </a:r>
            <a:r>
              <a:rPr lang="ca-ES" sz="1600" dirty="0">
                <a:latin typeface="Calibri" panose="020F0502020204030204" pitchFamily="34" charset="0"/>
                <a:cs typeface="Calibri" panose="020F0502020204030204" pitchFamily="34" charset="0"/>
              </a:rPr>
              <a:t>LCSP –arts. 32 i </a:t>
            </a:r>
            <a:r>
              <a:rPr lang="ca-ES" sz="1600" dirty="0" smtClean="0">
                <a:latin typeface="Calibri" panose="020F0502020204030204" pitchFamily="34" charset="0"/>
                <a:cs typeface="Calibri" panose="020F0502020204030204" pitchFamily="34" charset="0"/>
              </a:rPr>
              <a:t>33-)</a:t>
            </a:r>
          </a:p>
          <a:p>
            <a:r>
              <a:rPr lang="ca-ES" sz="1600" dirty="0" smtClean="0">
                <a:latin typeface="Calibri" panose="020F0502020204030204" pitchFamily="34" charset="0"/>
                <a:cs typeface="Calibri" panose="020F0502020204030204" pitchFamily="34" charset="0"/>
              </a:rPr>
              <a:t>En </a:t>
            </a:r>
            <a:r>
              <a:rPr lang="ca-ES" sz="1600" dirty="0">
                <a:latin typeface="Calibri" panose="020F0502020204030204" pitchFamily="34" charset="0"/>
                <a:cs typeface="Calibri" panose="020F0502020204030204" pitchFamily="34" charset="0"/>
              </a:rPr>
              <a:t>principi, </a:t>
            </a:r>
            <a:r>
              <a:rPr lang="ca-ES" sz="1600" b="1" u="sng" dirty="0" smtClean="0">
                <a:latin typeface="Calibri" panose="020F0502020204030204" pitchFamily="34" charset="0"/>
                <a:cs typeface="Calibri" panose="020F0502020204030204" pitchFamily="34" charset="0"/>
              </a:rPr>
              <a:t>ENCOMANES DE GESTIÓ I ENCÀRRECS A MITJANS PROPIS</a:t>
            </a:r>
            <a:r>
              <a:rPr lang="ca-ES" sz="1600" dirty="0" smtClean="0">
                <a:latin typeface="Calibri" panose="020F0502020204030204" pitchFamily="34" charset="0"/>
                <a:cs typeface="Calibri" panose="020F0502020204030204" pitchFamily="34" charset="0"/>
              </a:rPr>
              <a:t> </a:t>
            </a:r>
            <a:r>
              <a:rPr lang="ca-ES" sz="1600" dirty="0">
                <a:latin typeface="Calibri" panose="020F0502020204030204" pitchFamily="34" charset="0"/>
                <a:cs typeface="Calibri" panose="020F0502020204030204" pitchFamily="34" charset="0"/>
              </a:rPr>
              <a:t>serien dues figures jurídiques diverses. Així, des del punt de vista subjectiu, les </a:t>
            </a:r>
            <a:r>
              <a:rPr lang="ca-ES" sz="1600" dirty="0" smtClean="0">
                <a:latin typeface="Calibri" panose="020F0502020204030204" pitchFamily="34" charset="0"/>
                <a:cs typeface="Calibri" panose="020F0502020204030204" pitchFamily="34" charset="0"/>
              </a:rPr>
              <a:t>comanes </a:t>
            </a:r>
            <a:r>
              <a:rPr lang="ca-ES" sz="1600" dirty="0">
                <a:latin typeface="Calibri" panose="020F0502020204030204" pitchFamily="34" charset="0"/>
                <a:cs typeface="Calibri" panose="020F0502020204030204" pitchFamily="34" charset="0"/>
              </a:rPr>
              <a:t>de gestió poden ser </a:t>
            </a:r>
            <a:r>
              <a:rPr lang="ca-ES" sz="1600" dirty="0" err="1">
                <a:latin typeface="Calibri" panose="020F0502020204030204" pitchFamily="34" charset="0"/>
                <a:cs typeface="Calibri" panose="020F0502020204030204" pitchFamily="34" charset="0"/>
              </a:rPr>
              <a:t>intrasubjectives</a:t>
            </a:r>
            <a:r>
              <a:rPr lang="ca-ES" sz="1600" dirty="0">
                <a:latin typeface="Calibri" panose="020F0502020204030204" pitchFamily="34" charset="0"/>
                <a:cs typeface="Calibri" panose="020F0502020204030204" pitchFamily="34" charset="0"/>
              </a:rPr>
              <a:t> o intersubjectives, mentre que els encàrrecs són sempre a mitjans propis personificats (« </a:t>
            </a:r>
            <a:r>
              <a:rPr lang="ca-ES" sz="1600" i="1" dirty="0">
                <a:latin typeface="Calibri" panose="020F0502020204030204" pitchFamily="34" charset="0"/>
                <a:cs typeface="Calibri" panose="020F0502020204030204" pitchFamily="34" charset="0"/>
              </a:rPr>
              <a:t>valent-se d'una altra persona jurídica diferent </a:t>
            </a:r>
            <a:r>
              <a:rPr lang="ca-ES" sz="1600" dirty="0">
                <a:latin typeface="Calibri" panose="020F0502020204030204" pitchFamily="34" charset="0"/>
                <a:cs typeface="Calibri" panose="020F0502020204030204" pitchFamily="34" charset="0"/>
              </a:rPr>
              <a:t>», diu l'art. 32.1 LCSP), si bé, com és sabut, l' entitat que executa l'encàrrec no té independència real davant la que ho formula. Així mateix, en cas de comanda intersubjectiva, aquesta s'ha de fer a una Entitat de Dret Públic –art. 11.1 LRJSP-, mentre que pot obtenir la consideració de mitjà propi tant una persona jurídica de dret públic com de dret privat –art. 32.1 LCSP-.</a:t>
            </a:r>
            <a:endParaRPr lang="es-ES" sz="1600" dirty="0">
              <a:latin typeface="Calibri" panose="020F0502020204030204" pitchFamily="34" charset="0"/>
              <a:cs typeface="Calibri" panose="020F0502020204030204" pitchFamily="34" charset="0"/>
            </a:endParaRPr>
          </a:p>
          <a:p>
            <a:r>
              <a:rPr lang="ca-ES" sz="1600" dirty="0">
                <a:latin typeface="Calibri" panose="020F0502020204030204" pitchFamily="34" charset="0"/>
                <a:cs typeface="Calibri" panose="020F0502020204030204" pitchFamily="34" charset="0"/>
              </a:rPr>
              <a:t>D'altra banda, des del punt de vista objectiu, la LRJSP –art. 11.1- estableix: « </a:t>
            </a:r>
            <a:r>
              <a:rPr lang="ca-ES" sz="1600" i="1" dirty="0">
                <a:latin typeface="Calibri" panose="020F0502020204030204" pitchFamily="34" charset="0"/>
                <a:cs typeface="Calibri" panose="020F0502020204030204" pitchFamily="34" charset="0"/>
              </a:rPr>
              <a:t>Les encomanes de gestió no podran tenir per objecte prestacions pròpies dels contractes regulats a la legislació de contractes del sector públic. En aquest cas, la seva naturalesa i règim jurídic s'ajustarà al que preveu aquesta </a:t>
            </a:r>
            <a:r>
              <a:rPr lang="ca-ES" sz="1600" dirty="0">
                <a:latin typeface="Calibri" panose="020F0502020204030204" pitchFamily="34" charset="0"/>
                <a:cs typeface="Calibri" panose="020F0502020204030204" pitchFamily="34" charset="0"/>
              </a:rPr>
              <a:t>».</a:t>
            </a:r>
            <a:endParaRPr lang="es-ES" sz="1600" dirty="0">
              <a:latin typeface="Calibri" panose="020F0502020204030204" pitchFamily="34" charset="0"/>
              <a:cs typeface="Calibri" panose="020F0502020204030204" pitchFamily="34" charset="0"/>
            </a:endParaRPr>
          </a:p>
          <a:p>
            <a:r>
              <a:rPr lang="ca-ES" sz="1600" dirty="0">
                <a:latin typeface="Calibri" panose="020F0502020204030204" pitchFamily="34" charset="0"/>
                <a:cs typeface="Calibri" panose="020F0502020204030204" pitchFamily="34" charset="0"/>
              </a:rPr>
              <a:t>I, en fi, existirien altres diferències de règim jurídic entre les dues figures: </a:t>
            </a:r>
            <a:r>
              <a:rPr lang="ca-ES" sz="1600" dirty="0" smtClean="0">
                <a:latin typeface="Calibri" panose="020F0502020204030204" pitchFamily="34" charset="0"/>
                <a:cs typeface="Calibri" panose="020F0502020204030204" pitchFamily="34" charset="0"/>
              </a:rPr>
              <a:t>l’encomanda </a:t>
            </a:r>
            <a:r>
              <a:rPr lang="ca-ES" sz="1600" dirty="0">
                <a:latin typeface="Calibri" panose="020F0502020204030204" pitchFamily="34" charset="0"/>
                <a:cs typeface="Calibri" panose="020F0502020204030204" pitchFamily="34" charset="0"/>
              </a:rPr>
              <a:t>constitueix un negoci bilateral, ja sigui simple acord o conveni –art. 11.3 LRJSP-, mentre que l'encàrrec a mitjà propi presenta un caràcter unilateral; o bé les encomanes de gestió s'han de publicar, per a la seva eficàcia, al diari oficial corresponent –art. 11.3 LRJSP-, mentre que l'encàrrec a mitjà propi s'ha de publicar al perfil del contractant i, si escau, a la Plataforma de Contractació corresponent –arts. 32.6 i 63.6 LCSP-; o, en el cas de </a:t>
            </a:r>
            <a:r>
              <a:rPr lang="ca-ES" sz="1600" dirty="0" smtClean="0">
                <a:latin typeface="Calibri" panose="020F0502020204030204" pitchFamily="34" charset="0"/>
                <a:cs typeface="Calibri" panose="020F0502020204030204" pitchFamily="34" charset="0"/>
              </a:rPr>
              <a:t>l’encomanda </a:t>
            </a:r>
            <a:r>
              <a:rPr lang="ca-ES" sz="1600" dirty="0">
                <a:latin typeface="Calibri" panose="020F0502020204030204" pitchFamily="34" charset="0"/>
                <a:cs typeface="Calibri" panose="020F0502020204030204" pitchFamily="34" charset="0"/>
              </a:rPr>
              <a:t>de gestió, no hi ha un límit legal exprés que l'òrgan o entitat pública que rep la comanda pugui gestionar-lo directament o </a:t>
            </a:r>
            <a:r>
              <a:rPr lang="ca-ES" sz="1600" dirty="0" err="1">
                <a:latin typeface="Calibri" panose="020F0502020204030204" pitchFamily="34" charset="0"/>
                <a:cs typeface="Calibri" panose="020F0502020204030204" pitchFamily="34" charset="0"/>
              </a:rPr>
              <a:t>externalitzar-lo</a:t>
            </a:r>
            <a:r>
              <a:rPr lang="ca-ES" sz="1600" dirty="0">
                <a:latin typeface="Calibri" panose="020F0502020204030204" pitchFamily="34" charset="0"/>
                <a:cs typeface="Calibri" panose="020F0502020204030204" pitchFamily="34" charset="0"/>
              </a:rPr>
              <a:t> mitjançant contracte (així, expressament, la Llei 26/2010, de 3 agost, Règim jurídic i de procediment de les administracions públiques de Catalunya –art. 10.6-), mentre que en el cas dels encàrrecs hi ha un límit general del 50% –art. 32.7. </a:t>
            </a:r>
            <a:r>
              <a:rPr lang="ca-ES" sz="1600" i="1" dirty="0">
                <a:latin typeface="Calibri" panose="020F0502020204030204" pitchFamily="34" charset="0"/>
                <a:cs typeface="Calibri" panose="020F0502020204030204" pitchFamily="34" charset="0"/>
              </a:rPr>
              <a:t>b) </a:t>
            </a:r>
            <a:r>
              <a:rPr lang="ca-ES" sz="1600" dirty="0">
                <a:latin typeface="Calibri" panose="020F0502020204030204" pitchFamily="34" charset="0"/>
                <a:cs typeface="Calibri" panose="020F0502020204030204" pitchFamily="34" charset="0"/>
              </a:rPr>
              <a:t>LCSP-.</a:t>
            </a:r>
            <a:endParaRPr lang="es-ES" sz="1600" dirty="0">
              <a:latin typeface="Calibri" panose="020F0502020204030204" pitchFamily="34" charset="0"/>
              <a:cs typeface="Calibri" panose="020F0502020204030204" pitchFamily="34" charset="0"/>
            </a:endParaRPr>
          </a:p>
          <a:p>
            <a:endParaRPr lang="ca-ES" sz="1600" dirty="0" smtClean="0">
              <a:latin typeface="Calibri" panose="020F0502020204030204" pitchFamily="34" charset="0"/>
              <a:cs typeface="Calibri" panose="020F0502020204030204" pitchFamily="34" charset="0"/>
            </a:endParaRPr>
          </a:p>
          <a:p>
            <a:endParaRPr lang="es-ES" sz="1600" dirty="0">
              <a:latin typeface="Calibri" panose="020F0502020204030204" pitchFamily="34" charset="0"/>
              <a:cs typeface="Calibri" panose="020F0502020204030204" pitchFamily="34" charset="0"/>
            </a:endParaRPr>
          </a:p>
        </p:txBody>
      </p:sp>
      <p:sp>
        <p:nvSpPr>
          <p:cNvPr id="4" name="Rectángulo 3"/>
          <p:cNvSpPr/>
          <p:nvPr/>
        </p:nvSpPr>
        <p:spPr>
          <a:xfrm>
            <a:off x="1865744" y="683491"/>
            <a:ext cx="9486839" cy="2745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smtClean="0">
                <a:latin typeface="Calibri" panose="020F0502020204030204" pitchFamily="34" charset="0"/>
                <a:cs typeface="Calibri" panose="020F0502020204030204" pitchFamily="34" charset="0"/>
              </a:rPr>
              <a:t>Encomanda = 	Negoci bilateral (ACORD O CONVENI)</a:t>
            </a:r>
          </a:p>
          <a:p>
            <a:r>
              <a:rPr lang="ca-ES" dirty="0">
                <a:latin typeface="Calibri" panose="020F0502020204030204" pitchFamily="34" charset="0"/>
                <a:cs typeface="Calibri" panose="020F0502020204030204" pitchFamily="34" charset="0"/>
              </a:rPr>
              <a:t>	</a:t>
            </a:r>
            <a:r>
              <a:rPr lang="ca-ES" dirty="0" smtClean="0">
                <a:latin typeface="Calibri" panose="020F0502020204030204" pitchFamily="34" charset="0"/>
                <a:cs typeface="Calibri" panose="020F0502020204030204" pitchFamily="34" charset="0"/>
              </a:rPr>
              <a:t>	S’ha de publicar (diari oficial)</a:t>
            </a:r>
          </a:p>
          <a:p>
            <a:r>
              <a:rPr lang="ca-ES" dirty="0">
                <a:latin typeface="Calibri" panose="020F0502020204030204" pitchFamily="34" charset="0"/>
                <a:cs typeface="Calibri" panose="020F0502020204030204" pitchFamily="34" charset="0"/>
              </a:rPr>
              <a:t>	</a:t>
            </a:r>
            <a:r>
              <a:rPr lang="ca-ES" dirty="0" smtClean="0">
                <a:latin typeface="Calibri" panose="020F0502020204030204" pitchFamily="34" charset="0"/>
                <a:cs typeface="Calibri" panose="020F0502020204030204" pitchFamily="34" charset="0"/>
              </a:rPr>
              <a:t>	No hi ha límit legal exprés perquè pugui gestionar-ho</a:t>
            </a:r>
          </a:p>
          <a:p>
            <a:r>
              <a:rPr lang="ca-ES" dirty="0" smtClean="0">
                <a:latin typeface="Calibri" panose="020F0502020204030204" pitchFamily="34" charset="0"/>
                <a:cs typeface="Calibri" panose="020F0502020204030204" pitchFamily="34" charset="0"/>
              </a:rPr>
              <a:t>Encàrrec de gestió= Caràcter unilateral</a:t>
            </a:r>
          </a:p>
          <a:p>
            <a:r>
              <a:rPr lang="ca-ES" dirty="0">
                <a:latin typeface="Calibri" panose="020F0502020204030204" pitchFamily="34" charset="0"/>
                <a:cs typeface="Calibri" panose="020F0502020204030204" pitchFamily="34" charset="0"/>
              </a:rPr>
              <a:t>	 </a:t>
            </a:r>
            <a:r>
              <a:rPr lang="ca-ES" dirty="0" smtClean="0">
                <a:latin typeface="Calibri" panose="020F0502020204030204" pitchFamily="34" charset="0"/>
                <a:cs typeface="Calibri" panose="020F0502020204030204" pitchFamily="34" charset="0"/>
              </a:rPr>
              <a:t>                 Perfil del contractant i Plataforma de Contractació</a:t>
            </a:r>
          </a:p>
          <a:p>
            <a:r>
              <a:rPr lang="ca-ES" dirty="0" smtClean="0">
                <a:latin typeface="Calibri" panose="020F0502020204030204" pitchFamily="34" charset="0"/>
                <a:cs typeface="Calibri" panose="020F0502020204030204" pitchFamily="34" charset="0"/>
              </a:rPr>
              <a:t>		 Límit legal general del 50%</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559033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20" y="260648"/>
            <a:ext cx="8911687" cy="1280890"/>
          </a:xfrm>
        </p:spPr>
        <p:txBody>
          <a:bodyPr>
            <a:normAutofit/>
          </a:bodyPr>
          <a:lstStyle/>
          <a:p>
            <a:pPr marL="0" indent="0"/>
            <a:r>
              <a:rPr lang="ca-ES" sz="2800" b="1" dirty="0" smtClean="0">
                <a:solidFill>
                  <a:srgbClr val="002060"/>
                </a:solidFill>
                <a:latin typeface="Calibri" panose="020F0502020204030204" pitchFamily="34" charset="0"/>
                <a:cs typeface="Calibri" panose="020F0502020204030204" pitchFamily="34" charset="0"/>
              </a:rPr>
              <a:t>AMB QUINA MAJORIA S'APROVA UNA MOCIÓ DE CENSURA A L'ÀMBIT MUNICIPAL?</a:t>
            </a:r>
            <a:endParaRPr lang="ca-ES" sz="2800" b="1" dirty="0">
              <a:solidFill>
                <a:srgbClr val="002060"/>
              </a:solidFill>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862761" y="1484784"/>
            <a:ext cx="10737204" cy="4786478"/>
          </a:xfrm>
        </p:spPr>
        <p:txBody>
          <a:bodyPr>
            <a:noAutofit/>
          </a:bodyPr>
          <a:lstStyle/>
          <a:p>
            <a:r>
              <a:rPr lang="ca-ES" dirty="0">
                <a:latin typeface="Calibri" panose="020F0502020204030204" pitchFamily="34" charset="0"/>
                <a:cs typeface="Calibri" panose="020F0502020204030204" pitchFamily="34" charset="0"/>
              </a:rPr>
              <a:t>la </a:t>
            </a:r>
            <a:r>
              <a:rPr lang="ca-ES" u="sng" dirty="0">
                <a:latin typeface="Calibri" panose="020F0502020204030204" pitchFamily="34" charset="0"/>
                <a:cs typeface="Calibri" panose="020F0502020204030204" pitchFamily="34" charset="0"/>
                <a:hlinkClick r:id="rId2"/>
              </a:rPr>
              <a:t>reforma de la LOREG operada per la LO 2/2011</a:t>
            </a:r>
            <a:r>
              <a:rPr lang="ca-ES" dirty="0">
                <a:latin typeface="Calibri" panose="020F0502020204030204" pitchFamily="34" charset="0"/>
                <a:cs typeface="Calibri" panose="020F0502020204030204" pitchFamily="34" charset="0"/>
              </a:rPr>
              <a:t> l'art. 197.1 tenia una lletra f) que va ser suprimida i que posava:</a:t>
            </a:r>
            <a:endParaRPr lang="es-ES" dirty="0">
              <a:latin typeface="Calibri" panose="020F0502020204030204" pitchFamily="34" charset="0"/>
              <a:cs typeface="Calibri" panose="020F0502020204030204" pitchFamily="34" charset="0"/>
            </a:endParaRPr>
          </a:p>
          <a:p>
            <a:r>
              <a:rPr lang="ca-ES" i="1" dirty="0">
                <a:latin typeface="Calibri" panose="020F0502020204030204" pitchFamily="34" charset="0"/>
                <a:cs typeface="Calibri" panose="020F0502020204030204" pitchFamily="34" charset="0"/>
              </a:rPr>
              <a:t>"f) El candidat inclòs en la moció de censura quedarà proclamat Alcalde </a:t>
            </a:r>
            <a:r>
              <a:rPr lang="ca-ES" b="1" i="1" dirty="0">
                <a:solidFill>
                  <a:schemeClr val="accent2">
                    <a:lumMod val="50000"/>
                  </a:schemeClr>
                </a:solidFill>
                <a:latin typeface="Calibri" panose="020F0502020204030204" pitchFamily="34" charset="0"/>
                <a:cs typeface="Calibri" panose="020F0502020204030204" pitchFamily="34" charset="0"/>
              </a:rPr>
              <a:t>si aquesta prosperés amb el vot favorable de la majoria absoluta del nombre de regidors </a:t>
            </a:r>
            <a:r>
              <a:rPr lang="ca-ES" i="1" dirty="0">
                <a:latin typeface="Calibri" panose="020F0502020204030204" pitchFamily="34" charset="0"/>
                <a:cs typeface="Calibri" panose="020F0502020204030204" pitchFamily="34" charset="0"/>
              </a:rPr>
              <a:t>que legalment componen la Corporació."</a:t>
            </a:r>
            <a:endParaRPr lang="es-ES" dirty="0">
              <a:latin typeface="Calibri" panose="020F0502020204030204" pitchFamily="34" charset="0"/>
              <a:cs typeface="Calibri" panose="020F0502020204030204" pitchFamily="34" charset="0"/>
            </a:endParaRPr>
          </a:p>
          <a:p>
            <a:r>
              <a:rPr lang="ca-ES" dirty="0" smtClean="0">
                <a:latin typeface="Calibri" panose="020F0502020204030204" pitchFamily="34" charset="0"/>
                <a:cs typeface="Calibri" panose="020F0502020204030204" pitchFamily="34" charset="0"/>
              </a:rPr>
              <a:t>Hem de pensar que el </a:t>
            </a:r>
            <a:r>
              <a:rPr lang="ca-ES" dirty="0">
                <a:latin typeface="Calibri" panose="020F0502020204030204" pitchFamily="34" charset="0"/>
                <a:cs typeface="Calibri" panose="020F0502020204030204" pitchFamily="34" charset="0"/>
              </a:rPr>
              <a:t>legislador en eliminar la lletra f) era coneixedor de les conseqüències pel que fa al joc de majories</a:t>
            </a:r>
            <a:r>
              <a:rPr lang="ca-ES" dirty="0" smtClean="0">
                <a:latin typeface="Calibri" panose="020F0502020204030204" pitchFamily="34" charset="0"/>
                <a:cs typeface="Calibri" panose="020F0502020204030204" pitchFamily="34" charset="0"/>
              </a:rPr>
              <a:t>. I ens trobem que l</a:t>
            </a:r>
            <a:r>
              <a:rPr lang="ca-ES" dirty="0">
                <a:latin typeface="Calibri" panose="020F0502020204030204" pitchFamily="34" charset="0"/>
                <a:cs typeface="Calibri" panose="020F0502020204030204" pitchFamily="34" charset="0"/>
              </a:rPr>
              <a:t>' </a:t>
            </a:r>
            <a:r>
              <a:rPr lang="ca-ES" u="sng" dirty="0">
                <a:latin typeface="Calibri" panose="020F0502020204030204" pitchFamily="34" charset="0"/>
                <a:cs typeface="Calibri" panose="020F0502020204030204" pitchFamily="34" charset="0"/>
                <a:hlinkClick r:id="rId3"/>
              </a:rPr>
              <a:t>Acord de la Junta Electoral Central 45/2014 de 20/03/2014 </a:t>
            </a:r>
            <a:r>
              <a:rPr lang="ca-ES" dirty="0" smtClean="0">
                <a:latin typeface="Calibri" panose="020F0502020204030204" pitchFamily="34" charset="0"/>
                <a:cs typeface="Calibri" panose="020F0502020204030204" pitchFamily="34" charset="0"/>
              </a:rPr>
              <a:t>que </a:t>
            </a:r>
            <a:r>
              <a:rPr lang="ca-ES" dirty="0">
                <a:latin typeface="Calibri" panose="020F0502020204030204" pitchFamily="34" charset="0"/>
                <a:cs typeface="Calibri" panose="020F0502020204030204" pitchFamily="34" charset="0"/>
              </a:rPr>
              <a:t>recull al punt 3r:</a:t>
            </a:r>
            <a:endParaRPr lang="es-ES" dirty="0">
              <a:latin typeface="Calibri" panose="020F0502020204030204" pitchFamily="34" charset="0"/>
              <a:cs typeface="Calibri" panose="020F0502020204030204" pitchFamily="34" charset="0"/>
            </a:endParaRPr>
          </a:p>
          <a:p>
            <a:r>
              <a:rPr lang="ca-ES" i="1" dirty="0">
                <a:latin typeface="Calibri" panose="020F0502020204030204" pitchFamily="34" charset="0"/>
                <a:cs typeface="Calibri" panose="020F0502020204030204" pitchFamily="34" charset="0"/>
              </a:rPr>
              <a:t>“La votació d'una moció de censura contra un alcalde, una vegada admesa a tràmit, és un acte lliure i incondicionat dels regidors que formen part de la corporació local sense que li sigui aplicable la previsió establerta a l'article 197.1.a) de la LOREG. Per a l'aprovació de la moció de </a:t>
            </a:r>
            <a:r>
              <a:rPr lang="ca-ES" b="1" i="1" dirty="0">
                <a:solidFill>
                  <a:srgbClr val="002060"/>
                </a:solidFill>
                <a:latin typeface="Calibri" panose="020F0502020204030204" pitchFamily="34" charset="0"/>
                <a:cs typeface="Calibri" panose="020F0502020204030204" pitchFamily="34" charset="0"/>
              </a:rPr>
              <a:t>censura n'hi ha prou que els vots favorables siguin superiors als contraris, ja que la LOREG no exigeix cap majoria qualificada </a:t>
            </a:r>
            <a:r>
              <a:rPr lang="ca-ES" i="1" dirty="0">
                <a:latin typeface="Calibri" panose="020F0502020204030204" pitchFamily="34" charset="0"/>
                <a:cs typeface="Calibri" panose="020F0502020204030204" pitchFamily="34" charset="0"/>
              </a:rPr>
              <a:t>. La majoria necessària es pot aconseguir amb els vots de qualssevol membres de la Corporació local, amb independència del grup municipal de què formen part</a:t>
            </a:r>
            <a:r>
              <a:rPr lang="ca-ES" i="1" dirty="0" smtClean="0">
                <a:latin typeface="Calibri" panose="020F0502020204030204" pitchFamily="34" charset="0"/>
                <a:cs typeface="Calibri" panose="020F0502020204030204" pitchFamily="34" charset="0"/>
              </a:rPr>
              <a:t>.”</a:t>
            </a:r>
          </a:p>
          <a:p>
            <a:endParaRPr lang="ca-ES" i="1" dirty="0">
              <a:latin typeface="Calibri" panose="020F0502020204030204" pitchFamily="34" charset="0"/>
              <a:cs typeface="Calibri" panose="020F0502020204030204" pitchFamily="34" charset="0"/>
            </a:endParaRPr>
          </a:p>
          <a:p>
            <a:r>
              <a:rPr lang="ca-ES" i="1" dirty="0" smtClean="0">
                <a:latin typeface="Calibri" panose="020F0502020204030204" pitchFamily="34" charset="0"/>
                <a:cs typeface="Calibri" panose="020F0502020204030204" pitchFamily="34" charset="0"/>
              </a:rPr>
              <a:t>CONCLUSIO: majoria SIMPLE en la votació.</a:t>
            </a:r>
            <a:endParaRPr lang="es-ES" dirty="0">
              <a:latin typeface="Calibri" panose="020F0502020204030204" pitchFamily="34" charset="0"/>
              <a:cs typeface="Calibri" panose="020F0502020204030204" pitchFamily="34" charset="0"/>
            </a:endParaRPr>
          </a:p>
        </p:txBody>
      </p:sp>
      <p:sp>
        <p:nvSpPr>
          <p:cNvPr id="4" name="Flecha derecha 3"/>
          <p:cNvSpPr/>
          <p:nvPr/>
        </p:nvSpPr>
        <p:spPr>
          <a:xfrm>
            <a:off x="7032104" y="5733256"/>
            <a:ext cx="482453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Compte el Consultor opina diferent</a:t>
            </a:r>
            <a:endParaRPr lang="es-ES" dirty="0"/>
          </a:p>
        </p:txBody>
      </p:sp>
    </p:spTree>
    <p:extLst>
      <p:ext uri="{BB962C8B-B14F-4D97-AF65-F5344CB8AC3E}">
        <p14:creationId xmlns:p14="http://schemas.microsoft.com/office/powerpoint/2010/main" val="34527444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7528" y="188640"/>
            <a:ext cx="8911687" cy="1280890"/>
          </a:xfrm>
        </p:spPr>
        <p:txBody>
          <a:bodyPr>
            <a:normAutofit fontScale="90000"/>
          </a:bodyPr>
          <a:lstStyle/>
          <a:p>
            <a:r>
              <a:rPr lang="ca-ES" b="1" dirty="0" smtClean="0">
                <a:solidFill>
                  <a:srgbClr val="002060"/>
                </a:solidFill>
                <a:latin typeface="Calibri" panose="020F0502020204030204" pitchFamily="34" charset="0"/>
                <a:cs typeface="Calibri" panose="020F0502020204030204" pitchFamily="34" charset="0"/>
              </a:rPr>
              <a:t>COMPTE EL CONSULTOR DE LOS AYUNTAMIENTOS OPINA!!!</a:t>
            </a:r>
            <a:br>
              <a:rPr lang="ca-ES" b="1" dirty="0" smtClean="0">
                <a:solidFill>
                  <a:srgbClr val="002060"/>
                </a:solidFill>
                <a:latin typeface="Calibri" panose="020F0502020204030204" pitchFamily="34" charset="0"/>
                <a:cs typeface="Calibri" panose="020F0502020204030204" pitchFamily="34" charset="0"/>
              </a:rPr>
            </a:br>
            <a:endParaRPr lang="es-ES" b="1" dirty="0">
              <a:solidFill>
                <a:srgbClr val="002060"/>
              </a:solidFill>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983432" y="1268760"/>
            <a:ext cx="10585176" cy="5112568"/>
          </a:xfrm>
        </p:spPr>
        <p:txBody>
          <a:bodyPr>
            <a:noAutofit/>
          </a:bodyPr>
          <a:lstStyle/>
          <a:p>
            <a:r>
              <a:rPr lang="ca-ES" dirty="0" smtClean="0">
                <a:latin typeface="Calibri" panose="020F0502020204030204" pitchFamily="34" charset="0"/>
                <a:cs typeface="Calibri" panose="020F0502020204030204" pitchFamily="34" charset="0"/>
              </a:rPr>
              <a:t>A l'apartat primer lletra a) es recull la majoria absoluta a l'hora de poder presentar la moció per a la seva tramitació sent que l'apartat e) del meritat precepte no contempla referència ja al quòrum, generant amb això una inseguretat jurídica, ja que podria suscitar-se el dubte de si el legislador no ha pretès amb això acudir a una majoria simple per a la votació de la moció, majoria que per altra banda és la generalment exigible per als acords a l'esfera local.</a:t>
            </a:r>
          </a:p>
          <a:p>
            <a:r>
              <a:rPr lang="ca-ES" dirty="0" smtClean="0">
                <a:latin typeface="Calibri" panose="020F0502020204030204" pitchFamily="34" charset="0"/>
                <a:cs typeface="Calibri" panose="020F0502020204030204" pitchFamily="34" charset="0"/>
              </a:rPr>
              <a:t> El quòrum exigible per a la vàlida adopció de l'acord ha de ser al nostre entendre el de majoria absoluta dels regidors de la corporació. No falten autors que consideren, via analogia, aplicable la majoria absoluta que s'exigeix ​​al congrés (talls generals) perquè prosperi la moció de censura al govern, tal com es preveu a l'article 113.1 de la Constitució Espanyola, així com al desenvolupament pertinent efectuat a l'article 177.5 del Reglament del Congrés dels Diputats. Segons la redacció del precepte sembla el més raonable, així com </a:t>
            </a:r>
            <a:r>
              <a:rPr lang="ca-ES" dirty="0" err="1" smtClean="0">
                <a:latin typeface="Calibri" panose="020F0502020204030204" pitchFamily="34" charset="0"/>
                <a:cs typeface="Calibri" panose="020F0502020204030204" pitchFamily="34" charset="0"/>
              </a:rPr>
              <a:t>garantistes</a:t>
            </a:r>
            <a:r>
              <a:rPr lang="ca-ES" dirty="0" smtClean="0">
                <a:latin typeface="Calibri" panose="020F0502020204030204" pitchFamily="34" charset="0"/>
                <a:cs typeface="Calibri" panose="020F0502020204030204" pitchFamily="34" charset="0"/>
              </a:rPr>
              <a:t> i proporcional, sense deixar de banda el propi sentit comú, que sent exigida la majoria absoluta per admetre a tràmit la moció, es mantingui aquest quòrum per a la votació. Entenem que és la interpretació més racional i raonable (amb tot respecte a les altres) no diferenciar entre els requisits de quòrum exigibles al moment de la seva presentació i al de votació, ja que manca de tota lògica des d'una anàlisi de la figura de la moció de censura, i els rellevants efectes que projecta la vida democràtica local. En conseqüència, el quòrum exigible per a la vàlida adopció de l'acord ha de ser al nostre entendre el de majoria absoluta dels regidors de la corporació.</a:t>
            </a:r>
            <a:endParaRPr lang="ca-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90216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6 Marcador de pie de página"/>
          <p:cNvSpPr>
            <a:spLocks noGrp="1"/>
          </p:cNvSpPr>
          <p:nvPr>
            <p:ph type="ftr" sz="quarter" idx="11"/>
          </p:nvPr>
        </p:nvSpPr>
        <p:spPr/>
        <p:txBody>
          <a:bodyPr/>
          <a:lstStyle/>
          <a:p>
            <a:pPr>
              <a:defRPr/>
            </a:pPr>
            <a:r>
              <a:rPr lang="pt-BR"/>
              <a:t>Curs de regim juridic </a:t>
            </a:r>
            <a:endParaRPr lang="es-ES"/>
          </a:p>
        </p:txBody>
      </p:sp>
      <p:sp>
        <p:nvSpPr>
          <p:cNvPr id="178182" name="5 Marcador de número de diapositiva"/>
          <p:cNvSpPr>
            <a:spLocks noGrp="1"/>
          </p:cNvSpPr>
          <p:nvPr>
            <p:ph type="sldNum" sz="quarter" idx="12"/>
          </p:nvPr>
        </p:nvSpPr>
        <p:spPr/>
        <p:txBody>
          <a:bodyPr/>
          <a:lstStyle/>
          <a:p>
            <a:pPr>
              <a:defRPr/>
            </a:pPr>
            <a:fld id="{4E8B4761-17AF-4FB1-AA20-70DB05A9EE79}" type="slidenum">
              <a:rPr lang="es-ES"/>
              <a:pPr>
                <a:defRPr/>
              </a:pPr>
              <a:t>122</a:t>
            </a:fld>
            <a:endParaRPr lang="es-ES"/>
          </a:p>
        </p:txBody>
      </p:sp>
      <p:sp>
        <p:nvSpPr>
          <p:cNvPr id="164868" name="Text Box 4"/>
          <p:cNvSpPr txBox="1">
            <a:spLocks noChangeArrowheads="1"/>
          </p:cNvSpPr>
          <p:nvPr/>
        </p:nvSpPr>
        <p:spPr bwMode="auto">
          <a:xfrm>
            <a:off x="1468500" y="1812434"/>
            <a:ext cx="3822329" cy="4310727"/>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a:spAutoFit/>
          </a:bodyPr>
          <a:lstStyle/>
          <a:p>
            <a:pPr algn="just">
              <a:lnSpc>
                <a:spcPct val="150000"/>
              </a:lnSpc>
              <a:spcBef>
                <a:spcPct val="20000"/>
              </a:spcBef>
              <a:buClr>
                <a:schemeClr val="accent1"/>
              </a:buClr>
              <a:buFont typeface="Wingdings" pitchFamily="2" charset="2"/>
              <a:buNone/>
              <a:defRPr/>
            </a:pPr>
            <a:endParaRPr lang="ca-ES" sz="2000" dirty="0">
              <a:latin typeface="Calibri" panose="020F0502020204030204" pitchFamily="34" charset="0"/>
              <a:cs typeface="Calibri" panose="020F0502020204030204" pitchFamily="34" charset="0"/>
            </a:endParaRPr>
          </a:p>
          <a:p>
            <a:pPr algn="just">
              <a:lnSpc>
                <a:spcPct val="150000"/>
              </a:lnSpc>
              <a:spcBef>
                <a:spcPct val="20000"/>
              </a:spcBef>
              <a:buClr>
                <a:schemeClr val="accent1"/>
              </a:buClr>
              <a:buFont typeface="Wingdings" pitchFamily="2" charset="2"/>
              <a:buNone/>
              <a:defRPr/>
            </a:pPr>
            <a:r>
              <a:rPr lang="ca-ES" sz="2000" dirty="0">
                <a:latin typeface="Calibri" panose="020F0502020204030204" pitchFamily="34" charset="0"/>
                <a:cs typeface="Calibri" panose="020F0502020204030204" pitchFamily="34" charset="0"/>
              </a:rPr>
              <a:t>Cap regidor pot signar durant el seu mandat més d'una moció de censura. A aquests efectes </a:t>
            </a:r>
            <a:r>
              <a:rPr lang="ca-ES" sz="2000" b="1" u="sng" dirty="0">
                <a:latin typeface="Calibri" panose="020F0502020204030204" pitchFamily="34" charset="0"/>
                <a:cs typeface="Calibri" panose="020F0502020204030204" pitchFamily="34" charset="0"/>
              </a:rPr>
              <a:t>no es prendran en consideració</a:t>
            </a:r>
            <a:r>
              <a:rPr lang="ca-ES" sz="2000" dirty="0">
                <a:latin typeface="Calibri" panose="020F0502020204030204" pitchFamily="34" charset="0"/>
                <a:cs typeface="Calibri" panose="020F0502020204030204" pitchFamily="34" charset="0"/>
              </a:rPr>
              <a:t> aquelles mocions </a:t>
            </a:r>
            <a:r>
              <a:rPr lang="ca-ES" sz="2000" u="sng" dirty="0">
                <a:solidFill>
                  <a:schemeClr val="tx2">
                    <a:lumMod val="50000"/>
                  </a:schemeClr>
                </a:solidFill>
                <a:latin typeface="Calibri" panose="020F0502020204030204" pitchFamily="34" charset="0"/>
                <a:cs typeface="Calibri" panose="020F0502020204030204" pitchFamily="34" charset="0"/>
              </a:rPr>
              <a:t>que no haguessin estat tramitades per no reunir els requisits previstos </a:t>
            </a:r>
            <a:r>
              <a:rPr lang="ca-ES" sz="2000" dirty="0">
                <a:latin typeface="Calibri" panose="020F0502020204030204" pitchFamily="34" charset="0"/>
                <a:cs typeface="Calibri" panose="020F0502020204030204" pitchFamily="34" charset="0"/>
              </a:rPr>
              <a:t>(art.197 LOREG).</a:t>
            </a:r>
            <a:r>
              <a:rPr lang="ca-ES" sz="2000" dirty="0">
                <a:solidFill>
                  <a:schemeClr val="bg1"/>
                </a:solidFill>
                <a:latin typeface="Calibri" panose="020F0502020204030204" pitchFamily="34" charset="0"/>
                <a:cs typeface="Calibri" panose="020F0502020204030204" pitchFamily="34" charset="0"/>
              </a:rPr>
              <a:t> </a:t>
            </a:r>
          </a:p>
        </p:txBody>
      </p:sp>
      <p:sp>
        <p:nvSpPr>
          <p:cNvPr id="348167" name="Text Box 7"/>
          <p:cNvSpPr txBox="1">
            <a:spLocks noChangeArrowheads="1"/>
          </p:cNvSpPr>
          <p:nvPr/>
        </p:nvSpPr>
        <p:spPr bwMode="auto">
          <a:xfrm rot="-865247">
            <a:off x="1633415" y="184278"/>
            <a:ext cx="349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s-ES" altLang="ca-ES" sz="2400" b="1" dirty="0">
                <a:latin typeface="Arial" charset="0"/>
              </a:rPr>
              <a:t>LIMITACIONS.</a:t>
            </a:r>
          </a:p>
        </p:txBody>
      </p:sp>
      <p:sp>
        <p:nvSpPr>
          <p:cNvPr id="2" name="Rectángulo 1"/>
          <p:cNvSpPr/>
          <p:nvPr/>
        </p:nvSpPr>
        <p:spPr>
          <a:xfrm>
            <a:off x="5951983" y="1785190"/>
            <a:ext cx="4257227" cy="4416693"/>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just">
              <a:buClr>
                <a:schemeClr val="accent3"/>
              </a:buClr>
              <a:buFont typeface="Arial" pitchFamily="34" charset="0"/>
              <a:buChar char="•"/>
              <a:defRPr/>
            </a:pPr>
            <a:r>
              <a:rPr lang="ca-ES" dirty="0">
                <a:solidFill>
                  <a:schemeClr val="tx1"/>
                </a:solidFill>
                <a:latin typeface="Calibri" panose="020F0502020204030204" pitchFamily="34" charset="0"/>
                <a:cs typeface="Calibri" panose="020F0502020204030204" pitchFamily="34" charset="0"/>
              </a:rPr>
              <a:t>Davant la freqüència de casos en què presentada una moció de censura l'Alcalde </a:t>
            </a:r>
            <a:r>
              <a:rPr lang="ca-ES" b="1" u="sng" dirty="0">
                <a:solidFill>
                  <a:schemeClr val="tx1"/>
                </a:solidFill>
                <a:latin typeface="Calibri" panose="020F0502020204030204" pitchFamily="34" charset="0"/>
                <a:cs typeface="Calibri" panose="020F0502020204030204" pitchFamily="34" charset="0"/>
              </a:rPr>
              <a:t>renunciava anticipadament</a:t>
            </a:r>
            <a:r>
              <a:rPr lang="ca-ES" dirty="0">
                <a:solidFill>
                  <a:schemeClr val="tx1"/>
                </a:solidFill>
                <a:latin typeface="Calibri" panose="020F0502020204030204" pitchFamily="34" charset="0"/>
                <a:cs typeface="Calibri" panose="020F0502020204030204" pitchFamily="34" charset="0"/>
              </a:rPr>
              <a:t>, per la qual cosa es donava presa de coneixement d'aquesta renúncia al Ple i s’elegia al nou Alcalde per la via normal de l'art. 196 LOREG, abans vist, en el nou art.197.3 es disposa que «la dimissió sobrevinguda de l'Alcalde no suspendrà la tramitació i votació de la moció».</a:t>
            </a:r>
          </a:p>
        </p:txBody>
      </p:sp>
      <p:sp>
        <p:nvSpPr>
          <p:cNvPr id="7" name="Text Box 4"/>
          <p:cNvSpPr txBox="1">
            <a:spLocks noChangeArrowheads="1"/>
          </p:cNvSpPr>
          <p:nvPr/>
        </p:nvSpPr>
        <p:spPr bwMode="auto">
          <a:xfrm>
            <a:off x="5700936" y="1124745"/>
            <a:ext cx="4752528" cy="615553"/>
          </a:xfrm>
          <a:prstGeom prst="rect">
            <a:avLst/>
          </a:prstGeom>
          <a:solidFill>
            <a:srgbClr val="3AE91D"/>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3AE91D"/>
            </a:extrusionClr>
          </a:sp3d>
        </p:spPr>
        <p:txBody>
          <a:bodyPr wrap="square">
            <a:spAutoFit/>
            <a:flatTx/>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700" b="1" i="1" dirty="0">
                <a:solidFill>
                  <a:schemeClr val="bg1"/>
                </a:solidFill>
                <a:cs typeface="Calibri" panose="020F0502020204030204" pitchFamily="34" charset="0"/>
              </a:rPr>
              <a:t>La renúncia anticipada </a:t>
            </a:r>
            <a:r>
              <a:rPr lang="ca-ES" altLang="ca-ES" sz="1700" b="1" i="1" dirty="0">
                <a:solidFill>
                  <a:schemeClr val="bg1"/>
                </a:solidFill>
                <a:cs typeface="Calibri" panose="020F0502020204030204" pitchFamily="34" charset="0"/>
                <a:sym typeface="Wingdings" pitchFamily="2" charset="2"/>
              </a:rPr>
              <a:t></a:t>
            </a:r>
            <a:r>
              <a:rPr lang="ca-ES" altLang="ca-ES" sz="1700" b="1" i="1" dirty="0">
                <a:solidFill>
                  <a:schemeClr val="bg1"/>
                </a:solidFill>
                <a:cs typeface="Calibri" panose="020F0502020204030204" pitchFamily="34" charset="0"/>
              </a:rPr>
              <a:t> NO SUSPEN LA TRAMITACIÓ.</a:t>
            </a:r>
          </a:p>
        </p:txBody>
      </p:sp>
      <p:sp>
        <p:nvSpPr>
          <p:cNvPr id="3" name="Rectángulo 2"/>
          <p:cNvSpPr/>
          <p:nvPr/>
        </p:nvSpPr>
        <p:spPr>
          <a:xfrm>
            <a:off x="1631504" y="1069164"/>
            <a:ext cx="3816425" cy="41562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ct val="20000"/>
              </a:spcBef>
              <a:buClr>
                <a:schemeClr val="accent1"/>
              </a:buClr>
              <a:buFont typeface="Wingdings" pitchFamily="2" charset="2"/>
              <a:buNone/>
              <a:defRPr/>
            </a:pPr>
            <a:r>
              <a:rPr lang="ca-ES" b="1" i="1" dirty="0">
                <a:solidFill>
                  <a:schemeClr val="bg1"/>
                </a:solidFill>
                <a:latin typeface="Calibri" panose="020F0502020204030204" pitchFamily="34" charset="0"/>
                <a:cs typeface="Calibri" panose="020F0502020204030204" pitchFamily="34" charset="0"/>
              </a:rPr>
              <a:t>S’exigeix ara majoria absoluta </a:t>
            </a:r>
            <a:endParaRPr lang="ca-ES"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6393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48167"/>
                                        </p:tgtEl>
                                        <p:attrNameLst>
                                          <p:attrName>style.visibility</p:attrName>
                                        </p:attrNameLst>
                                      </p:cBhvr>
                                      <p:to>
                                        <p:strVal val="visible"/>
                                      </p:to>
                                    </p:set>
                                    <p:animEffect transition="in" filter="fade">
                                      <p:cBhvr>
                                        <p:cTn id="7" dur="770" decel="100000"/>
                                        <p:tgtEl>
                                          <p:spTgt spid="348167"/>
                                        </p:tgtEl>
                                      </p:cBhvr>
                                    </p:animEffect>
                                    <p:animScale>
                                      <p:cBhvr>
                                        <p:cTn id="8" dur="770" decel="100000"/>
                                        <p:tgtEl>
                                          <p:spTgt spid="348167"/>
                                        </p:tgtEl>
                                      </p:cBhvr>
                                      <p:from x="10000" y="10000"/>
                                      <p:to x="200000" y="450000"/>
                                    </p:animScale>
                                    <p:animScale>
                                      <p:cBhvr>
                                        <p:cTn id="9" dur="1230" accel="100000" fill="hold">
                                          <p:stCondLst>
                                            <p:cond delay="770"/>
                                          </p:stCondLst>
                                        </p:cTn>
                                        <p:tgtEl>
                                          <p:spTgt spid="348167"/>
                                        </p:tgtEl>
                                      </p:cBhvr>
                                      <p:from x="200000" y="450000"/>
                                      <p:to x="100000" y="100000"/>
                                    </p:animScale>
                                    <p:set>
                                      <p:cBhvr>
                                        <p:cTn id="10" dur="770" fill="hold"/>
                                        <p:tgtEl>
                                          <p:spTgt spid="348167"/>
                                        </p:tgtEl>
                                        <p:attrNameLst>
                                          <p:attrName>ppt_x</p:attrName>
                                        </p:attrNameLst>
                                      </p:cBhvr>
                                      <p:to>
                                        <p:strVal val="(0.5)"/>
                                      </p:to>
                                    </p:set>
                                    <p:anim from="(0.5)" to="(#ppt_x)" calcmode="lin" valueType="num">
                                      <p:cBhvr>
                                        <p:cTn id="11" dur="1230" accel="100000" fill="hold">
                                          <p:stCondLst>
                                            <p:cond delay="770"/>
                                          </p:stCondLst>
                                        </p:cTn>
                                        <p:tgtEl>
                                          <p:spTgt spid="348167"/>
                                        </p:tgtEl>
                                        <p:attrNameLst>
                                          <p:attrName>ppt_x</p:attrName>
                                        </p:attrNameLst>
                                      </p:cBhvr>
                                    </p:anim>
                                    <p:set>
                                      <p:cBhvr>
                                        <p:cTn id="12" dur="770" fill="hold"/>
                                        <p:tgtEl>
                                          <p:spTgt spid="348167"/>
                                        </p:tgtEl>
                                        <p:attrNameLst>
                                          <p:attrName>ppt_y</p:attrName>
                                        </p:attrNameLst>
                                      </p:cBhvr>
                                      <p:to>
                                        <p:strVal val="(#ppt_y+0.4)"/>
                                      </p:to>
                                    </p:set>
                                    <p:anim from="(#ppt_y+0.4)" to="(#ppt_y)" calcmode="lin" valueType="num">
                                      <p:cBhvr>
                                        <p:cTn id="13" dur="1230" accel="100000" fill="hold">
                                          <p:stCondLst>
                                            <p:cond delay="770"/>
                                          </p:stCondLst>
                                        </p:cTn>
                                        <p:tgtEl>
                                          <p:spTgt spid="348167"/>
                                        </p:tgtEl>
                                        <p:attrNameLst>
                                          <p:attrName>ppt_y</p:attrName>
                                        </p:attrNameLst>
                                      </p:cBhvr>
                                    </p:anim>
                                  </p:childTnLst>
                                </p:cTn>
                              </p:par>
                              <p:par>
                                <p:cTn id="14" presetID="2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7" grpId="0"/>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381251" y="347953"/>
            <a:ext cx="7756525" cy="839787"/>
          </a:xfrm>
        </p:spPr>
        <p:txBody>
          <a:bodyPr rtlCol="0">
            <a:normAutofit/>
          </a:bodyPr>
          <a:lstStyle/>
          <a:p>
            <a:pPr>
              <a:defRPr/>
            </a:pPr>
            <a:r>
              <a:rPr lang="ca-ES" b="1" dirty="0">
                <a:solidFill>
                  <a:srgbClr val="0070C0"/>
                </a:solidFill>
                <a:latin typeface="Calibri" panose="020F0502020204030204" pitchFamily="34" charset="0"/>
                <a:cs typeface="Calibri" panose="020F0502020204030204" pitchFamily="34" charset="0"/>
                <a:sym typeface="Wingdings" pitchFamily="2" charset="2"/>
              </a:rPr>
              <a:t> QÜESTIÓ DE CONFIANÇA.</a:t>
            </a:r>
            <a:endParaRPr lang="ca-ES" b="1" dirty="0">
              <a:solidFill>
                <a:srgbClr val="0070C0"/>
              </a:solidFill>
              <a:latin typeface="Calibri" panose="020F0502020204030204" pitchFamily="34" charset="0"/>
              <a:cs typeface="Calibri" panose="020F0502020204030204" pitchFamily="34" charset="0"/>
            </a:endParaRPr>
          </a:p>
        </p:txBody>
      </p:sp>
      <p:sp>
        <p:nvSpPr>
          <p:cNvPr id="192515" name="Rectangle 3"/>
          <p:cNvSpPr>
            <a:spLocks noGrp="1" noChangeArrowheads="1"/>
          </p:cNvSpPr>
          <p:nvPr>
            <p:ph idx="1"/>
          </p:nvPr>
        </p:nvSpPr>
        <p:spPr>
          <a:xfrm>
            <a:off x="191344" y="1152907"/>
            <a:ext cx="11988113" cy="3716254"/>
          </a:xfrm>
          <a:solidFill>
            <a:schemeClr val="accent2">
              <a:lumMod val="20000"/>
              <a:lumOff val="80000"/>
            </a:schemeClr>
          </a:solidFill>
          <a:effectLst>
            <a:outerShdw dist="107763" dir="13500000" algn="ctr" rotWithShape="0">
              <a:schemeClr val="bg2">
                <a:alpha val="50000"/>
              </a:schemeClr>
            </a:outerShdw>
          </a:effectLst>
        </p:spPr>
        <p:txBody>
          <a:bodyPr>
            <a:normAutofit/>
          </a:bodyPr>
          <a:lstStyle/>
          <a:p>
            <a:pPr marL="273050" indent="-273050">
              <a:lnSpc>
                <a:spcPct val="80000"/>
              </a:lnSpc>
              <a:buClr>
                <a:srgbClr val="FF3300"/>
              </a:buClr>
              <a:buNone/>
            </a:pPr>
            <a:r>
              <a:rPr lang="ca-ES" altLang="ca-ES" sz="1700" dirty="0">
                <a:latin typeface="Calibri" panose="020F0502020204030204" pitchFamily="34" charset="0"/>
                <a:cs typeface="Calibri" panose="020F0502020204030204" pitchFamily="34" charset="0"/>
              </a:rPr>
              <a:t>-Es troba regulada: art.197 bis. afegit art. únic 2 de Llei Orgànica 8/1999,de 21 abril.</a:t>
            </a:r>
          </a:p>
          <a:p>
            <a:pPr marL="273050" indent="-273050">
              <a:lnSpc>
                <a:spcPct val="80000"/>
              </a:lnSpc>
              <a:buClr>
                <a:srgbClr val="FF3300"/>
              </a:buClr>
              <a:buNone/>
            </a:pPr>
            <a:r>
              <a:rPr lang="ca-ES" altLang="ca-ES" sz="1700" dirty="0" smtClean="0">
                <a:latin typeface="Calibri" panose="020F0502020204030204" pitchFamily="34" charset="0"/>
                <a:cs typeface="Calibri" panose="020F0502020204030204" pitchFamily="34" charset="0"/>
              </a:rPr>
              <a:t>Característiques</a:t>
            </a:r>
            <a:r>
              <a:rPr lang="ca-ES" altLang="ca-ES" sz="1700" dirty="0">
                <a:latin typeface="Calibri" panose="020F0502020204030204" pitchFamily="34" charset="0"/>
                <a:cs typeface="Calibri" panose="020F0502020204030204" pitchFamily="34" charset="0"/>
              </a:rPr>
              <a:t>:</a:t>
            </a:r>
          </a:p>
          <a:p>
            <a:pPr marL="273050" indent="-273050">
              <a:lnSpc>
                <a:spcPct val="80000"/>
              </a:lnSpc>
              <a:buClr>
                <a:srgbClr val="FF3300"/>
              </a:buClr>
              <a:buFont typeface="Wingdings" pitchFamily="2" charset="2"/>
              <a:buChar char="Ø"/>
            </a:pPr>
            <a:r>
              <a:rPr lang="ca-ES" altLang="ca-ES" sz="1700" b="1" u="sng" dirty="0">
                <a:solidFill>
                  <a:srgbClr val="FF3300"/>
                </a:solidFill>
                <a:latin typeface="Calibri" panose="020F0502020204030204" pitchFamily="34" charset="0"/>
                <a:cs typeface="Calibri" panose="020F0502020204030204" pitchFamily="34" charset="0"/>
              </a:rPr>
              <a:t>L'Alcalde és l'únic que pot presentar</a:t>
            </a:r>
            <a:r>
              <a:rPr lang="ca-ES" altLang="ca-ES" sz="1700" dirty="0">
                <a:solidFill>
                  <a:srgbClr val="0000FF"/>
                </a:solidFill>
                <a:latin typeface="Calibri" panose="020F0502020204030204" pitchFamily="34" charset="0"/>
                <a:cs typeface="Calibri" panose="020F0502020204030204" pitchFamily="34" charset="0"/>
              </a:rPr>
              <a:t> </a:t>
            </a:r>
            <a:r>
              <a:rPr lang="ca-ES" altLang="ca-ES" sz="1700" dirty="0">
                <a:latin typeface="Calibri" panose="020F0502020204030204" pitchFamily="34" charset="0"/>
                <a:cs typeface="Calibri" panose="020F0502020204030204" pitchFamily="34" charset="0"/>
              </a:rPr>
              <a:t>una qüestió de confiança, i aquesta ha d’estar vinculada a l‘aprovació o modificació de qualsevol dels assumptes següents:</a:t>
            </a:r>
          </a:p>
          <a:p>
            <a:pPr marL="273050" indent="-273050">
              <a:lnSpc>
                <a:spcPct val="80000"/>
              </a:lnSpc>
              <a:buClr>
                <a:srgbClr val="FF3300"/>
              </a:buClr>
              <a:buFont typeface="Wingdings" pitchFamily="2" charset="2"/>
              <a:buChar char="Ø"/>
            </a:pPr>
            <a:endParaRPr lang="ca-ES" altLang="ca-ES" sz="1700" dirty="0">
              <a:latin typeface="Calibri" panose="020F0502020204030204" pitchFamily="34" charset="0"/>
              <a:cs typeface="Calibri" panose="020F0502020204030204" pitchFamily="34" charset="0"/>
            </a:endParaRPr>
          </a:p>
          <a:p>
            <a:pPr marL="273050" indent="-273050">
              <a:lnSpc>
                <a:spcPct val="80000"/>
              </a:lnSpc>
              <a:buClr>
                <a:srgbClr val="FF3300"/>
              </a:buClr>
              <a:buFont typeface="Wingdings" pitchFamily="2" charset="2"/>
              <a:buChar char="Ø"/>
            </a:pPr>
            <a:endParaRPr lang="ca-ES" altLang="ca-ES" sz="1700" dirty="0">
              <a:solidFill>
                <a:srgbClr val="0000FF"/>
              </a:solidFill>
              <a:latin typeface="Calibri" panose="020F0502020204030204" pitchFamily="34" charset="0"/>
              <a:cs typeface="Calibri" panose="020F0502020204030204" pitchFamily="34" charset="0"/>
            </a:endParaRPr>
          </a:p>
          <a:p>
            <a:pPr marL="273050" indent="-273050">
              <a:lnSpc>
                <a:spcPct val="80000"/>
              </a:lnSpc>
              <a:buClr>
                <a:srgbClr val="FF3300"/>
              </a:buClr>
              <a:buFont typeface="Wingdings" pitchFamily="2" charset="2"/>
              <a:buChar char="Ø"/>
            </a:pPr>
            <a:endParaRPr lang="ca-ES" altLang="ca-ES" sz="1700" dirty="0">
              <a:latin typeface="Calibri" panose="020F0502020204030204" pitchFamily="34" charset="0"/>
              <a:cs typeface="Calibri" panose="020F0502020204030204" pitchFamily="34" charset="0"/>
            </a:endParaRPr>
          </a:p>
          <a:p>
            <a:pPr marL="273050" indent="-273050">
              <a:lnSpc>
                <a:spcPct val="80000"/>
              </a:lnSpc>
              <a:buClr>
                <a:srgbClr val="FF3300"/>
              </a:buClr>
              <a:buFont typeface="Wingdings" pitchFamily="2" charset="2"/>
              <a:buChar char="Ø"/>
            </a:pPr>
            <a:endParaRPr lang="ca-ES" altLang="ca-ES" sz="1700" dirty="0">
              <a:latin typeface="Calibri" panose="020F0502020204030204" pitchFamily="34" charset="0"/>
              <a:cs typeface="Calibri" panose="020F0502020204030204" pitchFamily="34" charset="0"/>
            </a:endParaRPr>
          </a:p>
          <a:p>
            <a:pPr marL="273050" indent="-273050">
              <a:lnSpc>
                <a:spcPct val="80000"/>
              </a:lnSpc>
              <a:buClr>
                <a:srgbClr val="FF3300"/>
              </a:buClr>
              <a:buFont typeface="Wingdings" pitchFamily="2" charset="2"/>
              <a:buChar char="Ø"/>
            </a:pPr>
            <a:endParaRPr lang="ca-ES" altLang="ca-ES" sz="1700" dirty="0">
              <a:latin typeface="Calibri" panose="020F0502020204030204" pitchFamily="34" charset="0"/>
              <a:cs typeface="Calibri" panose="020F0502020204030204" pitchFamily="34" charset="0"/>
            </a:endParaRPr>
          </a:p>
          <a:p>
            <a:pPr marL="273050" indent="-273050">
              <a:lnSpc>
                <a:spcPct val="80000"/>
              </a:lnSpc>
              <a:buClr>
                <a:srgbClr val="FF3300"/>
              </a:buClr>
              <a:buFont typeface="Wingdings" pitchFamily="2" charset="2"/>
              <a:buChar char="Ø"/>
            </a:pPr>
            <a:r>
              <a:rPr lang="ca-ES" altLang="ca-ES" sz="1700" dirty="0" smtClean="0">
                <a:latin typeface="Calibri" panose="020F0502020204030204" pitchFamily="34" charset="0"/>
                <a:cs typeface="Calibri" panose="020F0502020204030204" pitchFamily="34" charset="0"/>
              </a:rPr>
              <a:t>-</a:t>
            </a:r>
            <a:r>
              <a:rPr lang="ca-ES" altLang="ca-ES" sz="1700" dirty="0">
                <a:latin typeface="Calibri" panose="020F0502020204030204" pitchFamily="34" charset="0"/>
                <a:cs typeface="Calibri" panose="020F0502020204030204" pitchFamily="34" charset="0"/>
              </a:rPr>
              <a:t>Per la presentació de la qüestió de confiança serà requisit previ que l'acord corresponent hagi estat debatut en el Ple </a:t>
            </a:r>
            <a:r>
              <a:rPr lang="ca-ES" altLang="ca-ES" sz="1700" dirty="0">
                <a:solidFill>
                  <a:srgbClr val="0000FF"/>
                </a:solidFill>
                <a:latin typeface="Calibri" panose="020F0502020204030204" pitchFamily="34" charset="0"/>
                <a:cs typeface="Calibri" panose="020F0502020204030204" pitchFamily="34" charset="0"/>
              </a:rPr>
              <a:t>i que aquest no hagués obtingut la majoria necessària per a la seva aprovació.</a:t>
            </a:r>
          </a:p>
        </p:txBody>
      </p:sp>
      <p:sp>
        <p:nvSpPr>
          <p:cNvPr id="180231" name="6 Marcador de pie de página"/>
          <p:cNvSpPr>
            <a:spLocks noGrp="1"/>
          </p:cNvSpPr>
          <p:nvPr>
            <p:ph type="ftr" sz="quarter" idx="11"/>
          </p:nvPr>
        </p:nvSpPr>
        <p:spPr/>
        <p:txBody>
          <a:bodyPr/>
          <a:lstStyle/>
          <a:p>
            <a:pPr>
              <a:defRPr/>
            </a:pPr>
            <a:r>
              <a:rPr lang="pt-BR"/>
              <a:t>Curs de regim juridic </a:t>
            </a:r>
            <a:endParaRPr lang="es-ES"/>
          </a:p>
        </p:txBody>
      </p:sp>
      <p:sp>
        <p:nvSpPr>
          <p:cNvPr id="180230" name="5 Marcador de número de diapositiva"/>
          <p:cNvSpPr>
            <a:spLocks noGrp="1"/>
          </p:cNvSpPr>
          <p:nvPr>
            <p:ph type="sldNum" sz="quarter" idx="12"/>
          </p:nvPr>
        </p:nvSpPr>
        <p:spPr/>
        <p:txBody>
          <a:bodyPr/>
          <a:lstStyle/>
          <a:p>
            <a:pPr>
              <a:defRPr/>
            </a:pPr>
            <a:fld id="{E5B41CC4-2792-408C-A7B7-6DA647E22C4B}" type="slidenum">
              <a:rPr lang="es-ES"/>
              <a:pPr>
                <a:defRPr/>
              </a:pPr>
              <a:t>123</a:t>
            </a:fld>
            <a:endParaRPr lang="es-ES"/>
          </a:p>
        </p:txBody>
      </p:sp>
      <p:sp>
        <p:nvSpPr>
          <p:cNvPr id="354309" name="Text Box 5"/>
          <p:cNvSpPr txBox="1">
            <a:spLocks noChangeArrowheads="1"/>
          </p:cNvSpPr>
          <p:nvPr/>
        </p:nvSpPr>
        <p:spPr bwMode="auto">
          <a:xfrm>
            <a:off x="525451" y="2426203"/>
            <a:ext cx="7286625" cy="1477963"/>
          </a:xfrm>
          <a:prstGeom prst="rect">
            <a:avLst/>
          </a:prstGeom>
          <a:solidFill>
            <a:schemeClr val="tx2">
              <a:lumMod val="50000"/>
            </a:schemeClr>
          </a:solidFill>
          <a:ln w="9525">
            <a:solidFill>
              <a:schemeClr val="hlink"/>
            </a:solidFill>
            <a:miter lim="800000"/>
            <a:headEnd/>
            <a:tailEnd/>
          </a:ln>
        </p:spPr>
        <p:txBody>
          <a:bodyPr>
            <a:spAutoFit/>
          </a:bodyPr>
          <a:lstStyle/>
          <a:p>
            <a:pPr>
              <a:spcBef>
                <a:spcPct val="50000"/>
              </a:spcBef>
              <a:defRPr/>
            </a:pPr>
            <a:r>
              <a:rPr lang="ca-ES" b="1" dirty="0">
                <a:solidFill>
                  <a:schemeClr val="bg1"/>
                </a:solidFill>
                <a:latin typeface="Calibri" panose="020F0502020204030204" pitchFamily="34" charset="0"/>
                <a:cs typeface="Calibri" panose="020F0502020204030204" pitchFamily="34" charset="0"/>
              </a:rPr>
              <a:t>a) els pressupostos anuals. </a:t>
            </a:r>
            <a:br>
              <a:rPr lang="ca-ES" b="1" dirty="0">
                <a:solidFill>
                  <a:schemeClr val="bg1"/>
                </a:solidFill>
                <a:latin typeface="Calibri" panose="020F0502020204030204" pitchFamily="34" charset="0"/>
                <a:cs typeface="Calibri" panose="020F0502020204030204" pitchFamily="34" charset="0"/>
              </a:rPr>
            </a:br>
            <a:r>
              <a:rPr lang="ca-ES" b="1" dirty="0">
                <a:solidFill>
                  <a:schemeClr val="bg1"/>
                </a:solidFill>
                <a:latin typeface="Calibri" panose="020F0502020204030204" pitchFamily="34" charset="0"/>
                <a:cs typeface="Calibri" panose="020F0502020204030204" pitchFamily="34" charset="0"/>
              </a:rPr>
              <a:t>b) el reglament orgànic. </a:t>
            </a:r>
            <a:br>
              <a:rPr lang="ca-ES" b="1" dirty="0">
                <a:solidFill>
                  <a:schemeClr val="bg1"/>
                </a:solidFill>
                <a:latin typeface="Calibri" panose="020F0502020204030204" pitchFamily="34" charset="0"/>
                <a:cs typeface="Calibri" panose="020F0502020204030204" pitchFamily="34" charset="0"/>
              </a:rPr>
            </a:br>
            <a:r>
              <a:rPr lang="ca-ES" b="1" dirty="0">
                <a:solidFill>
                  <a:schemeClr val="bg1"/>
                </a:solidFill>
                <a:latin typeface="Calibri" panose="020F0502020204030204" pitchFamily="34" charset="0"/>
                <a:cs typeface="Calibri" panose="020F0502020204030204" pitchFamily="34" charset="0"/>
              </a:rPr>
              <a:t>c) les ordenances fiscals. </a:t>
            </a:r>
            <a:br>
              <a:rPr lang="ca-ES" b="1" dirty="0">
                <a:solidFill>
                  <a:schemeClr val="bg1"/>
                </a:solidFill>
                <a:latin typeface="Calibri" panose="020F0502020204030204" pitchFamily="34" charset="0"/>
                <a:cs typeface="Calibri" panose="020F0502020204030204" pitchFamily="34" charset="0"/>
              </a:rPr>
            </a:br>
            <a:r>
              <a:rPr lang="ca-ES" b="1" dirty="0">
                <a:solidFill>
                  <a:schemeClr val="bg1"/>
                </a:solidFill>
                <a:latin typeface="Calibri" panose="020F0502020204030204" pitchFamily="34" charset="0"/>
                <a:cs typeface="Calibri" panose="020F0502020204030204" pitchFamily="34" charset="0"/>
              </a:rPr>
              <a:t>d) l'aprovació que posi fi a la tramitació dels instruments de planejament general d'àmbit municipal.</a:t>
            </a:r>
          </a:p>
        </p:txBody>
      </p:sp>
      <p:sp>
        <p:nvSpPr>
          <p:cNvPr id="8" name="Rectangle 3"/>
          <p:cNvSpPr txBox="1">
            <a:spLocks noChangeArrowheads="1"/>
          </p:cNvSpPr>
          <p:nvPr/>
        </p:nvSpPr>
        <p:spPr>
          <a:xfrm>
            <a:off x="191344" y="4841164"/>
            <a:ext cx="6660116" cy="1900203"/>
          </a:xfrm>
          <a:prstGeom prst="rect">
            <a:avLst/>
          </a:prstGeom>
          <a:solidFill>
            <a:schemeClr val="bg1"/>
          </a:solidFill>
          <a:effectLst>
            <a:outerShdw dist="107763" dir="13500000" algn="ctr" rotWithShape="0">
              <a:schemeClr val="bg2">
                <a:alpha val="50000"/>
              </a:scheme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12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 La presentació de la qüestió de confiança, vinculada a l'acord </a:t>
            </a:r>
            <a:r>
              <a:rPr lang="ca-ES" sz="1700" dirty="0" smtClean="0">
                <a:solidFill>
                  <a:srgbClr val="0033CC"/>
                </a:solidFill>
                <a:latin typeface="Calibri" panose="020F0502020204030204" pitchFamily="34" charset="0"/>
                <a:cs typeface="Calibri" panose="020F0502020204030204" pitchFamily="34" charset="0"/>
              </a:rPr>
              <a:t>sobre algun</a:t>
            </a:r>
            <a:r>
              <a:rPr lang="ca-ES" sz="1700" dirty="0" smtClean="0">
                <a:latin typeface="Calibri" panose="020F0502020204030204" pitchFamily="34" charset="0"/>
                <a:cs typeface="Calibri" panose="020F0502020204030204" pitchFamily="34" charset="0"/>
              </a:rPr>
              <a:t> dels assumptes assenyalats, figurarà expressament en el corresponent punt de l'ordre del dia del Ple, i es requereix per a l'adopció d'aquests acords, el «quòrum» de votació exigit en la LBRL, per a cada un d'ells, això és: </a:t>
            </a:r>
          </a:p>
          <a:p>
            <a:pPr marL="640080" lvl="1" indent="-246888" algn="just">
              <a:lnSpc>
                <a:spcPct val="120000"/>
              </a:lnSpc>
              <a:buFont typeface="Wingdings 3" charset="2"/>
              <a:buNone/>
              <a:defRPr/>
            </a:pPr>
            <a:r>
              <a:rPr lang="ca-ES" sz="1700" dirty="0" smtClean="0">
                <a:latin typeface="Calibri" panose="020F0502020204030204" pitchFamily="34" charset="0"/>
                <a:cs typeface="Calibri" panose="020F0502020204030204" pitchFamily="34" charset="0"/>
              </a:rPr>
              <a:t/>
            </a:r>
            <a:br>
              <a:rPr lang="ca-ES" sz="1700" dirty="0" smtClean="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
        <p:nvSpPr>
          <p:cNvPr id="9" name="Text Box 5"/>
          <p:cNvSpPr txBox="1">
            <a:spLocks noChangeArrowheads="1"/>
          </p:cNvSpPr>
          <p:nvPr/>
        </p:nvSpPr>
        <p:spPr bwMode="auto">
          <a:xfrm>
            <a:off x="7032104" y="4827747"/>
            <a:ext cx="5147353" cy="1717393"/>
          </a:xfrm>
          <a:prstGeom prst="rect">
            <a:avLst/>
          </a:prstGeom>
          <a:solidFill>
            <a:srgbClr val="FFCCFF"/>
          </a:solidFill>
          <a:ln w="38100">
            <a:noFill/>
            <a:miter lim="800000"/>
            <a:headEnd/>
            <a:tailEnd/>
          </a:ln>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lnSpc>
                <a:spcPct val="110000"/>
              </a:lnSpc>
              <a:buClr>
                <a:schemeClr val="accent1"/>
              </a:buClr>
              <a:buFont typeface="Wingdings" pitchFamily="2" charset="2"/>
              <a:buNone/>
            </a:pPr>
            <a:r>
              <a:rPr lang="ca-ES" altLang="ca-ES" sz="1600">
                <a:cs typeface="Calibri" panose="020F0502020204030204" pitchFamily="34" charset="0"/>
              </a:rPr>
              <a:t>-</a:t>
            </a:r>
            <a:r>
              <a:rPr lang="ca-ES" altLang="ca-ES" sz="1600" b="1">
                <a:solidFill>
                  <a:srgbClr val="FF3300"/>
                </a:solidFill>
                <a:cs typeface="Calibri" panose="020F0502020204030204" pitchFamily="34" charset="0"/>
              </a:rPr>
              <a:t>Majoria simple</a:t>
            </a:r>
            <a:r>
              <a:rPr lang="ca-ES" altLang="ca-ES" sz="1600">
                <a:cs typeface="Calibri" panose="020F0502020204030204" pitchFamily="34" charset="0"/>
              </a:rPr>
              <a:t> per les ordenances fiscals (LMMGL) i els pressupostos anuals. </a:t>
            </a:r>
            <a:br>
              <a:rPr lang="ca-ES" altLang="ca-ES" sz="1600">
                <a:cs typeface="Calibri" panose="020F0502020204030204" pitchFamily="34" charset="0"/>
              </a:rPr>
            </a:br>
            <a:r>
              <a:rPr lang="ca-ES" altLang="ca-ES" sz="1600">
                <a:cs typeface="Calibri" panose="020F0502020204030204" pitchFamily="34" charset="0"/>
              </a:rPr>
              <a:t>-</a:t>
            </a:r>
            <a:r>
              <a:rPr lang="ca-ES" altLang="ca-ES" sz="1600" b="1">
                <a:solidFill>
                  <a:srgbClr val="FF3300"/>
                </a:solidFill>
                <a:cs typeface="Calibri" panose="020F0502020204030204" pitchFamily="34" charset="0"/>
              </a:rPr>
              <a:t>Majoria absoluta</a:t>
            </a:r>
            <a:r>
              <a:rPr lang="ca-ES" altLang="ca-ES" sz="1600">
                <a:cs typeface="Calibri" panose="020F0502020204030204" pitchFamily="34" charset="0"/>
              </a:rPr>
              <a:t> legal de membres de la Corporació per al Reglament orgànic, i l'aprovació que posi fi a la tramitació dels instruments de planejament general d'àmbit municipal (art. 47-2 LBRL).</a:t>
            </a:r>
          </a:p>
        </p:txBody>
      </p:sp>
      <p:sp>
        <p:nvSpPr>
          <p:cNvPr id="2" name="Flecha derecha 1"/>
          <p:cNvSpPr/>
          <p:nvPr/>
        </p:nvSpPr>
        <p:spPr>
          <a:xfrm>
            <a:off x="4727848" y="6237312"/>
            <a:ext cx="2195621" cy="263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Abrir llave 2"/>
          <p:cNvSpPr/>
          <p:nvPr/>
        </p:nvSpPr>
        <p:spPr>
          <a:xfrm>
            <a:off x="7032104" y="4827747"/>
            <a:ext cx="432048" cy="167318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3726676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54309"/>
                                        </p:tgtEl>
                                        <p:attrNameLst>
                                          <p:attrName>style.visibility</p:attrName>
                                        </p:attrNameLst>
                                      </p:cBhvr>
                                      <p:to>
                                        <p:strVal val="visible"/>
                                      </p:to>
                                    </p:set>
                                    <p:animEffect transition="in" filter="diamond(in)">
                                      <p:cBhvr>
                                        <p:cTn id="7" dur="2000"/>
                                        <p:tgtEl>
                                          <p:spTgt spid="354309"/>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2000" fill="hold"/>
                                        <p:tgtEl>
                                          <p:spTgt spid="9"/>
                                        </p:tgtEl>
                                        <p:attrNameLst>
                                          <p:attrName>ppt_w</p:attrName>
                                        </p:attrNameLst>
                                      </p:cBhvr>
                                      <p:tavLst>
                                        <p:tav tm="0">
                                          <p:val>
                                            <p:fltVal val="0"/>
                                          </p:val>
                                        </p:tav>
                                        <p:tav tm="100000">
                                          <p:val>
                                            <p:strVal val="#ppt_w"/>
                                          </p:val>
                                        </p:tav>
                                      </p:tavLst>
                                    </p:anim>
                                    <p:anim calcmode="lin" valueType="num">
                                      <p:cBhvr>
                                        <p:cTn id="1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9" grpId="0" animBg="1"/>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a:xfrm>
            <a:off x="2279651" y="692150"/>
            <a:ext cx="9793013" cy="5689600"/>
          </a:xfrm>
          <a:noFill/>
          <a:effectLst>
            <a:outerShdw dist="107763" dir="13500000" algn="ctr" rotWithShape="0">
              <a:schemeClr val="bg2">
                <a:alpha val="50000"/>
              </a:schemeClr>
            </a:outerShdw>
          </a:effectLst>
        </p:spPr>
        <p:txBody>
          <a:bodyPr rtlCol="0">
            <a:normAutofit/>
          </a:bodyPr>
          <a:lstStyle/>
          <a:p>
            <a:pPr marL="274320" indent="-274320" algn="just">
              <a:lnSpc>
                <a:spcPct val="110000"/>
              </a:lnSpc>
              <a:buClr>
                <a:srgbClr val="008000"/>
              </a:buClr>
              <a:buNone/>
              <a:defRPr/>
            </a:pPr>
            <a:r>
              <a:rPr lang="ca-ES" sz="1700" dirty="0">
                <a:latin typeface="Calibri" panose="020F0502020204030204" pitchFamily="34" charset="0"/>
                <a:cs typeface="Calibri" panose="020F0502020204030204" pitchFamily="34" charset="0"/>
              </a:rPr>
              <a:t>	-No s'estableix res respecte al possible debat i intervencions, havent de </a:t>
            </a:r>
            <a:r>
              <a:rPr lang="ca-ES" sz="1700" b="1" u="sng" dirty="0">
                <a:latin typeface="Calibri" panose="020F0502020204030204" pitchFamily="34" charset="0"/>
                <a:cs typeface="Calibri" panose="020F0502020204030204" pitchFamily="34" charset="0"/>
              </a:rPr>
              <a:t>concretar-se en el Reglament Orgànic.</a:t>
            </a:r>
          </a:p>
          <a:p>
            <a:pPr marL="274320" indent="-274320" algn="just">
              <a:lnSpc>
                <a:spcPct val="110000"/>
              </a:lnSpc>
              <a:buClr>
                <a:srgbClr val="008000"/>
              </a:buClr>
              <a:buNone/>
              <a:defRPr/>
            </a:pPr>
            <a:endParaRPr lang="ca-ES" sz="1700" b="1" u="sng" dirty="0">
              <a:latin typeface="Calibri" panose="020F0502020204030204" pitchFamily="34" charset="0"/>
              <a:cs typeface="Calibri" panose="020F0502020204030204" pitchFamily="34" charset="0"/>
            </a:endParaRPr>
          </a:p>
          <a:p>
            <a:pPr marL="274320" indent="-274320" algn="just">
              <a:lnSpc>
                <a:spcPct val="110000"/>
              </a:lnSpc>
              <a:buClr>
                <a:srgbClr val="008000"/>
              </a:buClr>
              <a:buNone/>
              <a:defRPr/>
            </a:pPr>
            <a:r>
              <a:rPr lang="ca-ES" sz="1700" dirty="0">
                <a:latin typeface="Calibri" panose="020F0502020204030204" pitchFamily="34" charset="0"/>
                <a:cs typeface="Calibri" panose="020F0502020204030204" pitchFamily="34" charset="0"/>
              </a:rPr>
              <a:t>	-La votació s'efectuarà, en tot cas, mitjançant el sistema </a:t>
            </a:r>
            <a:r>
              <a:rPr lang="ca-ES" sz="1700" b="1" dirty="0">
                <a:latin typeface="Calibri" panose="020F0502020204030204" pitchFamily="34" charset="0"/>
                <a:cs typeface="Calibri" panose="020F0502020204030204" pitchFamily="34" charset="0"/>
              </a:rPr>
              <a:t>nominal de crida</a:t>
            </a:r>
            <a:r>
              <a:rPr lang="ca-ES" sz="1700" dirty="0">
                <a:latin typeface="Calibri" panose="020F0502020204030204" pitchFamily="34" charset="0"/>
                <a:cs typeface="Calibri" panose="020F0502020204030204" pitchFamily="34" charset="0"/>
              </a:rPr>
              <a:t> pública.</a:t>
            </a:r>
          </a:p>
          <a:p>
            <a:pPr marL="274320" indent="-274320" algn="just">
              <a:lnSpc>
                <a:spcPct val="110000"/>
              </a:lnSpc>
              <a:buClr>
                <a:srgbClr val="008000"/>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110000"/>
              </a:lnSpc>
              <a:buClr>
                <a:srgbClr val="008000"/>
              </a:buClr>
              <a:buNone/>
              <a:defRPr/>
            </a:pPr>
            <a:r>
              <a:rPr lang="ca-ES" sz="1700" dirty="0">
                <a:latin typeface="Calibri" panose="020F0502020204030204" pitchFamily="34" charset="0"/>
                <a:cs typeface="Calibri" panose="020F0502020204030204" pitchFamily="34" charset="0"/>
              </a:rPr>
              <a:t>	-En el cas que la qüestió de confiança no obtingués el nombre necessari de vots favorables per a l'aprovació de l'acord, és a dir negada la confiança, </a:t>
            </a:r>
            <a:r>
              <a:rPr lang="ca-ES" sz="1700" b="1" dirty="0">
                <a:latin typeface="Calibri" panose="020F0502020204030204" pitchFamily="34" charset="0"/>
                <a:cs typeface="Calibri" panose="020F0502020204030204" pitchFamily="34" charset="0"/>
              </a:rPr>
              <a:t>l'Alcalde cessarà automàticament, </a:t>
            </a:r>
            <a:r>
              <a:rPr lang="ca-ES" sz="1700" b="1" i="1" u="sng" dirty="0">
                <a:solidFill>
                  <a:schemeClr val="accent4">
                    <a:lumMod val="50000"/>
                  </a:schemeClr>
                </a:solidFill>
                <a:latin typeface="Calibri" panose="020F0502020204030204" pitchFamily="34" charset="0"/>
                <a:cs typeface="Calibri" panose="020F0502020204030204" pitchFamily="34" charset="0"/>
              </a:rPr>
              <a:t>QUEDANT EN FUNCIONS</a:t>
            </a:r>
            <a:r>
              <a:rPr lang="ca-ES" sz="1700" b="1" i="1" dirty="0">
                <a:solidFill>
                  <a:schemeClr val="accent4">
                    <a:lumMod val="50000"/>
                  </a:schemeClr>
                </a:solidFill>
                <a:latin typeface="Calibri" panose="020F0502020204030204" pitchFamily="34" charset="0"/>
                <a:cs typeface="Calibri" panose="020F0502020204030204" pitchFamily="34" charset="0"/>
              </a:rPr>
              <a:t> </a:t>
            </a:r>
            <a:r>
              <a:rPr lang="ca-ES" sz="1700" b="1" dirty="0">
                <a:solidFill>
                  <a:srgbClr val="FF3300"/>
                </a:solidFill>
                <a:latin typeface="Calibri" panose="020F0502020204030204" pitchFamily="34" charset="0"/>
                <a:cs typeface="Calibri" panose="020F0502020204030204" pitchFamily="34" charset="0"/>
              </a:rPr>
              <a:t>fins la presa de possessió de qui hagi de succeir en el càrrec.</a:t>
            </a:r>
            <a:endParaRPr lang="ca-ES" sz="1700" dirty="0">
              <a:latin typeface="Calibri" panose="020F0502020204030204" pitchFamily="34" charset="0"/>
              <a:cs typeface="Calibri" panose="020F0502020204030204" pitchFamily="34" charset="0"/>
            </a:endParaRPr>
          </a:p>
          <a:p>
            <a:pPr marL="274320" indent="-274320" algn="just">
              <a:lnSpc>
                <a:spcPct val="110000"/>
              </a:lnSpc>
              <a:buClr>
                <a:srgbClr val="008000"/>
              </a:buClr>
              <a:buNone/>
              <a:defRPr/>
            </a:pPr>
            <a:r>
              <a:rPr lang="ca-ES" sz="1700" dirty="0">
                <a:latin typeface="Calibri" panose="020F0502020204030204" pitchFamily="34" charset="0"/>
                <a:cs typeface="Calibri" panose="020F0502020204030204" pitchFamily="34" charset="0"/>
              </a:rPr>
              <a:t>	-L'elecció del nou Alcalde es realitzarà en sessió plenària </a:t>
            </a:r>
            <a:r>
              <a:rPr lang="ca-ES" sz="1700" b="1" dirty="0">
                <a:latin typeface="Calibri" panose="020F0502020204030204" pitchFamily="34" charset="0"/>
                <a:cs typeface="Calibri" panose="020F0502020204030204" pitchFamily="34" charset="0"/>
              </a:rPr>
              <a:t>convocada automàticament </a:t>
            </a:r>
            <a:r>
              <a:rPr lang="ca-ES" sz="1700" b="1" dirty="0">
                <a:solidFill>
                  <a:srgbClr val="0000FF"/>
                </a:solidFill>
                <a:latin typeface="Calibri" panose="020F0502020204030204" pitchFamily="34" charset="0"/>
                <a:cs typeface="Calibri" panose="020F0502020204030204" pitchFamily="34" charset="0"/>
              </a:rPr>
              <a:t>per a les dotze hores del desè dia hàbil següent al de la votació de l'acord al qual es vincula la qüestió de confiança.</a:t>
            </a:r>
            <a:r>
              <a:rPr lang="ca-ES" sz="1700" dirty="0">
                <a:solidFill>
                  <a:srgbClr val="0000FF"/>
                </a:solidFill>
                <a:latin typeface="Calibri" panose="020F0502020204030204" pitchFamily="34" charset="0"/>
                <a:cs typeface="Calibri" panose="020F0502020204030204" pitchFamily="34" charset="0"/>
              </a:rPr>
              <a:t> </a:t>
            </a:r>
          </a:p>
          <a:p>
            <a:pPr marL="274320" indent="-274320" algn="just">
              <a:lnSpc>
                <a:spcPct val="110000"/>
              </a:lnSpc>
              <a:buClr>
                <a:srgbClr val="008000"/>
              </a:buClr>
              <a:buNone/>
              <a:defRPr/>
            </a:pPr>
            <a:r>
              <a:rPr lang="ca-ES" sz="1700" dirty="0">
                <a:latin typeface="Calibri" panose="020F0502020204030204" pitchFamily="34" charset="0"/>
                <a:cs typeface="Calibri" panose="020F0502020204030204" pitchFamily="34" charset="0"/>
              </a:rPr>
              <a:t>	-Es regira per les regles contingudes en l'art.197.bis LOREG per a l'elecció de l’Alcalde (donat que en aquest cas </a:t>
            </a:r>
            <a:r>
              <a:rPr lang="ca-ES" sz="1700" b="1" u="sng" dirty="0">
                <a:solidFill>
                  <a:srgbClr val="0000FF"/>
                </a:solidFill>
                <a:latin typeface="Calibri" panose="020F0502020204030204" pitchFamily="34" charset="0"/>
                <a:cs typeface="Calibri" panose="020F0502020204030204" pitchFamily="34" charset="0"/>
              </a:rPr>
              <a:t>no hi ha candidat alternatiu</a:t>
            </a:r>
            <a:r>
              <a:rPr lang="ca-ES" sz="1700" dirty="0">
                <a:latin typeface="Calibri" panose="020F0502020204030204" pitchFamily="34" charset="0"/>
                <a:cs typeface="Calibri" panose="020F0502020204030204" pitchFamily="34" charset="0"/>
              </a:rPr>
              <a:t> com en la moció de censura), </a:t>
            </a:r>
          </a:p>
        </p:txBody>
      </p:sp>
      <p:sp>
        <p:nvSpPr>
          <p:cNvPr id="182278" name="5 Marcador de pie de página"/>
          <p:cNvSpPr>
            <a:spLocks noGrp="1"/>
          </p:cNvSpPr>
          <p:nvPr>
            <p:ph type="ftr" sz="quarter" idx="11"/>
          </p:nvPr>
        </p:nvSpPr>
        <p:spPr/>
        <p:txBody>
          <a:bodyPr/>
          <a:lstStyle/>
          <a:p>
            <a:pPr>
              <a:defRPr/>
            </a:pPr>
            <a:r>
              <a:rPr lang="pt-BR"/>
              <a:t>Curs de regim juridic </a:t>
            </a:r>
            <a:endParaRPr lang="es-ES"/>
          </a:p>
        </p:txBody>
      </p:sp>
      <p:sp>
        <p:nvSpPr>
          <p:cNvPr id="182277" name="4 Marcador de número de diapositiva"/>
          <p:cNvSpPr>
            <a:spLocks noGrp="1"/>
          </p:cNvSpPr>
          <p:nvPr>
            <p:ph type="sldNum" sz="quarter" idx="12"/>
          </p:nvPr>
        </p:nvSpPr>
        <p:spPr/>
        <p:txBody>
          <a:bodyPr/>
          <a:lstStyle/>
          <a:p>
            <a:pPr>
              <a:defRPr/>
            </a:pPr>
            <a:fld id="{BDF33F0F-954D-47D9-BAB2-F084A799B0F0}" type="slidenum">
              <a:rPr lang="es-ES"/>
              <a:pPr>
                <a:defRPr/>
              </a:pPr>
              <a:t>124</a:t>
            </a:fld>
            <a:endParaRPr lang="es-ES"/>
          </a:p>
        </p:txBody>
      </p:sp>
      <p:sp>
        <p:nvSpPr>
          <p:cNvPr id="194565" name="Text Box 4"/>
          <p:cNvSpPr txBox="1">
            <a:spLocks noChangeArrowheads="1"/>
          </p:cNvSpPr>
          <p:nvPr/>
        </p:nvSpPr>
        <p:spPr bwMode="auto">
          <a:xfrm rot="-5400000">
            <a:off x="769145" y="3748366"/>
            <a:ext cx="2160587" cy="369332"/>
          </a:xfrm>
          <a:prstGeom prst="rect">
            <a:avLst/>
          </a:prstGeom>
          <a:solidFill>
            <a:schemeClr val="accent2"/>
          </a:solidFill>
          <a:ln w="9525">
            <a:solidFill>
              <a:schemeClr val="hlink"/>
            </a:solidFill>
            <a:miter lim="800000"/>
            <a:headEnd/>
            <a:tailEnd/>
          </a:ln>
          <a:effectLst>
            <a:outerShdw dist="107763" dir="13500000" sx="125000" sy="125000" algn="br" rotWithShape="0">
              <a:schemeClr val="bg2">
                <a:alpha val="50000"/>
              </a:schemeClr>
            </a:outer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u="sng">
                <a:solidFill>
                  <a:schemeClr val="bg1"/>
                </a:solidFill>
                <a:cs typeface="Calibri" panose="020F0502020204030204" pitchFamily="34" charset="0"/>
              </a:rPr>
              <a:t>Quedant en funcions</a:t>
            </a:r>
          </a:p>
        </p:txBody>
      </p:sp>
      <p:sp>
        <p:nvSpPr>
          <p:cNvPr id="358405" name="Line 5"/>
          <p:cNvSpPr>
            <a:spLocks noChangeShapeType="1"/>
          </p:cNvSpPr>
          <p:nvPr/>
        </p:nvSpPr>
        <p:spPr bwMode="auto">
          <a:xfrm flipV="1">
            <a:off x="2063751" y="4005263"/>
            <a:ext cx="576263" cy="793750"/>
          </a:xfrm>
          <a:prstGeom prst="line">
            <a:avLst/>
          </a:prstGeom>
          <a:noFill/>
          <a:ln w="76200">
            <a:solidFill>
              <a:srgbClr val="60ED49"/>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Tree>
    <p:extLst>
      <p:ext uri="{BB962C8B-B14F-4D97-AF65-F5344CB8AC3E}">
        <p14:creationId xmlns:p14="http://schemas.microsoft.com/office/powerpoint/2010/main" val="169869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35840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idx="1"/>
          </p:nvPr>
        </p:nvSpPr>
        <p:spPr>
          <a:xfrm>
            <a:off x="1774826" y="1143001"/>
            <a:ext cx="9721774" cy="4086225"/>
          </a:xfrm>
          <a:solidFill>
            <a:schemeClr val="accent5">
              <a:lumMod val="20000"/>
              <a:lumOff val="80000"/>
            </a:schemeClr>
          </a:solidFill>
          <a:effectLst>
            <a:outerShdw dist="107763" dir="13500000" algn="ctr" rotWithShape="0">
              <a:schemeClr val="bg2">
                <a:alpha val="50000"/>
              </a:schemeClr>
            </a:outerShdw>
          </a:effectLst>
        </p:spPr>
        <p:txBody>
          <a:bodyPr rtlCol="0">
            <a:normAutofit/>
          </a:bodyPr>
          <a:lstStyle/>
          <a:p>
            <a:pPr marL="274320" indent="-274320" algn="just">
              <a:buClr>
                <a:schemeClr val="accent3"/>
              </a:buClr>
              <a:buNone/>
              <a:defRPr/>
            </a:pPr>
            <a:r>
              <a:rPr lang="ca-ES" sz="2000" b="1" dirty="0">
                <a:solidFill>
                  <a:schemeClr val="accent1">
                    <a:lumMod val="75000"/>
                  </a:schemeClr>
                </a:solidFill>
                <a:latin typeface="Calibri" panose="020F0502020204030204" pitchFamily="34" charset="0"/>
                <a:cs typeface="Calibri" panose="020F0502020204030204" pitchFamily="34" charset="0"/>
              </a:rPr>
              <a:t>	EXCEPCIÓ:</a:t>
            </a:r>
            <a:r>
              <a:rPr lang="ca-ES" sz="2000" dirty="0">
                <a:solidFill>
                  <a:schemeClr val="accent1">
                    <a:lumMod val="75000"/>
                  </a:schemeClr>
                </a:solidFill>
                <a:latin typeface="Calibri" panose="020F0502020204030204" pitchFamily="34" charset="0"/>
                <a:cs typeface="Calibri" panose="020F0502020204030204" pitchFamily="34" charset="0"/>
              </a:rPr>
              <a:t> </a:t>
            </a:r>
          </a:p>
          <a:p>
            <a:pPr marL="274320" indent="-274320" algn="just">
              <a:buClr>
                <a:schemeClr val="accent3"/>
              </a:buClr>
              <a:buNone/>
              <a:defRPr/>
            </a:pPr>
            <a:r>
              <a:rPr lang="ca-ES" sz="2000" dirty="0">
                <a:latin typeface="Calibri" panose="020F0502020204030204" pitchFamily="34" charset="0"/>
                <a:cs typeface="Calibri" panose="020F0502020204030204" pitchFamily="34" charset="0"/>
              </a:rPr>
              <a:t>	Quan la qüestió de confiança es vinculi a l'aprovació o modificació dels pressupostos anuals, en aquest cas s'entendrà atorgada la confiança i aprovat el projecte si en el termini d'un mes des que es votarà el rebuig de la qüestió de confiança </a:t>
            </a:r>
            <a:r>
              <a:rPr lang="ca-ES" sz="2000" dirty="0">
                <a:solidFill>
                  <a:srgbClr val="0000FF"/>
                </a:solidFill>
                <a:latin typeface="Calibri" panose="020F0502020204030204" pitchFamily="34" charset="0"/>
                <a:cs typeface="Calibri" panose="020F0502020204030204" pitchFamily="34" charset="0"/>
              </a:rPr>
              <a:t>no es presenta una moció de censura</a:t>
            </a:r>
            <a:r>
              <a:rPr lang="ca-ES" sz="2000" dirty="0">
                <a:latin typeface="Calibri" panose="020F0502020204030204" pitchFamily="34" charset="0"/>
                <a:cs typeface="Calibri" panose="020F0502020204030204" pitchFamily="34" charset="0"/>
              </a:rPr>
              <a:t> amb candidat alternatiu a Alcalde, o si aquesta no prospera (art. 197 bis -5 LOREG). </a:t>
            </a:r>
          </a:p>
          <a:p>
            <a:pPr marL="274320" indent="-274320" algn="just">
              <a:buClr>
                <a:schemeClr val="accent3"/>
              </a:buClr>
              <a:buNone/>
              <a:defRPr/>
            </a:pPr>
            <a:r>
              <a:rPr lang="ca-ES" sz="2000" dirty="0">
                <a:latin typeface="Calibri" panose="020F0502020204030204" pitchFamily="34" charset="0"/>
                <a:cs typeface="Calibri" panose="020F0502020204030204" pitchFamily="34" charset="0"/>
              </a:rPr>
              <a:t/>
            </a:r>
            <a:br>
              <a:rPr lang="ca-ES" sz="2000" dirty="0">
                <a:latin typeface="Calibri" panose="020F0502020204030204" pitchFamily="34" charset="0"/>
                <a:cs typeface="Calibri" panose="020F0502020204030204" pitchFamily="34" charset="0"/>
              </a:rPr>
            </a:br>
            <a:r>
              <a:rPr lang="ca-ES" sz="2000" dirty="0">
                <a:latin typeface="Calibri" panose="020F0502020204030204" pitchFamily="34" charset="0"/>
                <a:cs typeface="Calibri" panose="020F0502020204030204" pitchFamily="34" charset="0"/>
              </a:rPr>
              <a:t>És a dir, que en aquest cas prèviament a la convocatòria de la sessió per a l'elecció de nou Alcalde s'exigeix </a:t>
            </a:r>
            <a:r>
              <a:rPr lang="ca-ES" sz="2000" b="1" dirty="0">
                <a:latin typeface="Calibri" panose="020F0502020204030204" pitchFamily="34" charset="0"/>
                <a:cs typeface="Calibri" panose="020F0502020204030204" pitchFamily="34" charset="0"/>
              </a:rPr>
              <a:t>que en un mes es presenti una moció de censura amb candidat alternatiu</a:t>
            </a:r>
            <a:r>
              <a:rPr lang="ca-ES" sz="2000" dirty="0">
                <a:latin typeface="Calibri" panose="020F0502020204030204" pitchFamily="34" charset="0"/>
                <a:cs typeface="Calibri" panose="020F0502020204030204" pitchFamily="34" charset="0"/>
              </a:rPr>
              <a:t> a Alcalde o que presentada prosperi. </a:t>
            </a:r>
          </a:p>
        </p:txBody>
      </p:sp>
      <p:sp>
        <p:nvSpPr>
          <p:cNvPr id="183302" name="5 Marcador de pie de página"/>
          <p:cNvSpPr>
            <a:spLocks noGrp="1"/>
          </p:cNvSpPr>
          <p:nvPr>
            <p:ph type="ftr" sz="quarter" idx="11"/>
          </p:nvPr>
        </p:nvSpPr>
        <p:spPr/>
        <p:txBody>
          <a:bodyPr/>
          <a:lstStyle/>
          <a:p>
            <a:pPr>
              <a:defRPr/>
            </a:pPr>
            <a:r>
              <a:rPr lang="pt-BR"/>
              <a:t>Curs de regim juridic </a:t>
            </a:r>
            <a:endParaRPr lang="es-ES"/>
          </a:p>
        </p:txBody>
      </p:sp>
      <p:sp>
        <p:nvSpPr>
          <p:cNvPr id="183301" name="4 Marcador de número de diapositiva"/>
          <p:cNvSpPr>
            <a:spLocks noGrp="1"/>
          </p:cNvSpPr>
          <p:nvPr>
            <p:ph type="sldNum" sz="quarter" idx="12"/>
          </p:nvPr>
        </p:nvSpPr>
        <p:spPr/>
        <p:txBody>
          <a:bodyPr/>
          <a:lstStyle/>
          <a:p>
            <a:pPr>
              <a:defRPr/>
            </a:pPr>
            <a:fld id="{0009D1BB-4089-4648-A446-D97F0AAA953A}" type="slidenum">
              <a:rPr lang="es-ES"/>
              <a:pPr>
                <a:defRPr/>
              </a:pPr>
              <a:t>125</a:t>
            </a:fld>
            <a:endParaRPr lang="es-ES"/>
          </a:p>
        </p:txBody>
      </p:sp>
      <p:sp>
        <p:nvSpPr>
          <p:cNvPr id="195589" name="Text Box 4"/>
          <p:cNvSpPr txBox="1">
            <a:spLocks noChangeArrowheads="1"/>
          </p:cNvSpPr>
          <p:nvPr/>
        </p:nvSpPr>
        <p:spPr bwMode="auto">
          <a:xfrm>
            <a:off x="1774826" y="428626"/>
            <a:ext cx="9649766" cy="646113"/>
          </a:xfrm>
          <a:prstGeom prst="rect">
            <a:avLst/>
          </a:prstGeom>
          <a:solidFill>
            <a:srgbClr val="554FD7"/>
          </a:solidFill>
          <a:ln w="57150">
            <a:solidFill>
              <a:schemeClr val="hlink"/>
            </a:solidFill>
            <a:miter lim="800000"/>
            <a:headEnd/>
            <a:tailEnd/>
          </a:ln>
          <a:effectLst>
            <a:prstShdw prst="shdw12">
              <a:schemeClr val="bg2">
                <a:alpha val="50000"/>
              </a:schemeClr>
            </a:prstShdw>
          </a:effec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a:solidFill>
                  <a:schemeClr val="bg1"/>
                </a:solidFill>
                <a:latin typeface="Comic Sans MS" pitchFamily="66" charset="0"/>
              </a:rPr>
              <a:t>Quan la qüestió de confiança es vinculi a l'aprovació o modificació dels pressupostos anuals.</a:t>
            </a:r>
          </a:p>
        </p:txBody>
      </p:sp>
      <p:sp>
        <p:nvSpPr>
          <p:cNvPr id="195590" name="Text Box 5"/>
          <p:cNvSpPr txBox="1">
            <a:spLocks noChangeArrowheads="1"/>
          </p:cNvSpPr>
          <p:nvPr/>
        </p:nvSpPr>
        <p:spPr bwMode="auto">
          <a:xfrm>
            <a:off x="1847528" y="5208878"/>
            <a:ext cx="9649072" cy="646112"/>
          </a:xfrm>
          <a:prstGeom prst="rect">
            <a:avLst/>
          </a:prstGeom>
          <a:solidFill>
            <a:srgbClr val="29A3FF"/>
          </a:solidFill>
          <a:ln w="9525">
            <a:solidFill>
              <a:srgbClr val="60ED49"/>
            </a:solidFill>
            <a:miter lim="800000"/>
            <a:headEnd/>
            <a:tailEnd/>
          </a:ln>
          <a:effectLst>
            <a:outerShdw dist="107763" dir="8100000" algn="ctr" rotWithShape="0">
              <a:schemeClr val="bg2">
                <a:alpha val="50000"/>
              </a:schemeClr>
            </a:outerShdw>
          </a:effectLs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Clr>
                <a:schemeClr val="accent1"/>
              </a:buClr>
              <a:buFont typeface="Wingdings" pitchFamily="2" charset="2"/>
              <a:buNone/>
            </a:pPr>
            <a:r>
              <a:rPr lang="ca-ES" altLang="ca-ES" sz="1800" dirty="0">
                <a:solidFill>
                  <a:schemeClr val="bg1"/>
                </a:solidFill>
                <a:latin typeface="Comic Sans MS" pitchFamily="66" charset="0"/>
              </a:rPr>
              <a:t>A aquests efectes, </a:t>
            </a:r>
            <a:r>
              <a:rPr lang="ca-ES" altLang="ca-ES" sz="1800" b="1" u="sng" dirty="0">
                <a:solidFill>
                  <a:schemeClr val="bg1"/>
                </a:solidFill>
                <a:latin typeface="Comic Sans MS" pitchFamily="66" charset="0"/>
              </a:rPr>
              <a:t>no regeix la </a:t>
            </a:r>
            <a:r>
              <a:rPr lang="ca-ES" altLang="ca-ES" sz="1800" dirty="0">
                <a:solidFill>
                  <a:schemeClr val="bg1"/>
                </a:solidFill>
                <a:latin typeface="Comic Sans MS" pitchFamily="66" charset="0"/>
              </a:rPr>
              <a:t>limitació establerta que cap regidor pot signar durant el seu mandat més d'una moció de censura.</a:t>
            </a:r>
            <a:endParaRPr lang="ca-ES" altLang="ca-ES" sz="1800" b="1" u="sng" dirty="0">
              <a:solidFill>
                <a:schemeClr val="bg1"/>
              </a:solidFill>
              <a:latin typeface="Comic Sans MS" pitchFamily="66" charset="0"/>
            </a:endParaRPr>
          </a:p>
        </p:txBody>
      </p:sp>
    </p:spTree>
    <p:extLst>
      <p:ext uri="{BB962C8B-B14F-4D97-AF65-F5344CB8AC3E}">
        <p14:creationId xmlns:p14="http://schemas.microsoft.com/office/powerpoint/2010/main" val="12241009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3"/>
          <p:cNvSpPr>
            <a:spLocks noGrp="1" noChangeArrowheads="1"/>
          </p:cNvSpPr>
          <p:nvPr>
            <p:ph idx="1"/>
          </p:nvPr>
        </p:nvSpPr>
        <p:spPr>
          <a:xfrm>
            <a:off x="111003" y="2085560"/>
            <a:ext cx="6624736" cy="4050247"/>
          </a:xfrm>
          <a:solidFill>
            <a:schemeClr val="accent5">
              <a:lumMod val="20000"/>
              <a:lumOff val="80000"/>
            </a:schemeClr>
          </a:solidFill>
          <a:effectLst>
            <a:outerShdw dist="107763" dir="13500000" algn="ctr" rotWithShape="0">
              <a:schemeClr val="bg2">
                <a:alpha val="50000"/>
              </a:schemeClr>
            </a:outerShdw>
          </a:effectLst>
        </p:spPr>
        <p:txBody>
          <a:bodyPr rtlCol="0" anchor="ctr">
            <a:normAutofit fontScale="92500" lnSpcReduction="10000"/>
          </a:bodyPr>
          <a:lstStyle/>
          <a:p>
            <a:pPr marL="274320" indent="-274320" algn="just">
              <a:buClr>
                <a:srgbClr val="008000"/>
              </a:buClr>
              <a:buNone/>
              <a:defRPr/>
            </a:pPr>
            <a:r>
              <a:rPr lang="ca-ES" dirty="0">
                <a:latin typeface="Calibri" panose="020F0502020204030204" pitchFamily="34" charset="0"/>
                <a:cs typeface="Calibri" panose="020F0502020204030204" pitchFamily="34" charset="0"/>
              </a:rPr>
              <a:t>	</a:t>
            </a:r>
          </a:p>
          <a:p>
            <a:pPr marL="274320" indent="-274320" algn="just">
              <a:buClr>
                <a:srgbClr val="008000"/>
              </a:buClr>
              <a:buNone/>
              <a:defRPr/>
            </a:pPr>
            <a:r>
              <a:rPr lang="ca-ES" dirty="0">
                <a:latin typeface="Calibri" panose="020F0502020204030204" pitchFamily="34" charset="0"/>
                <a:cs typeface="Calibri" panose="020F0502020204030204" pitchFamily="34" charset="0"/>
              </a:rPr>
              <a:t>	-Cada alcalde </a:t>
            </a:r>
            <a:r>
              <a:rPr lang="ca-ES" sz="2800" u="sng" dirty="0">
                <a:solidFill>
                  <a:schemeClr val="tx2"/>
                </a:solidFill>
                <a:latin typeface="Calibri" panose="020F0502020204030204" pitchFamily="34" charset="0"/>
                <a:cs typeface="Calibri" panose="020F0502020204030204" pitchFamily="34" charset="0"/>
              </a:rPr>
              <a:t>no podrà </a:t>
            </a:r>
            <a:r>
              <a:rPr lang="ca-ES" u="sng" dirty="0">
                <a:solidFill>
                  <a:schemeClr val="tx2"/>
                </a:solidFill>
                <a:latin typeface="Calibri" panose="020F0502020204030204" pitchFamily="34" charset="0"/>
                <a:cs typeface="Calibri" panose="020F0502020204030204" pitchFamily="34" charset="0"/>
              </a:rPr>
              <a:t>plantejar</a:t>
            </a:r>
            <a:r>
              <a:rPr lang="ca-ES" dirty="0">
                <a:solidFill>
                  <a:schemeClr val="tx2"/>
                </a:solidFill>
                <a:latin typeface="Calibri" panose="020F0502020204030204" pitchFamily="34" charset="0"/>
                <a:cs typeface="Calibri" panose="020F0502020204030204" pitchFamily="34" charset="0"/>
              </a:rPr>
              <a:t>:</a:t>
            </a:r>
          </a:p>
          <a:p>
            <a:pPr marL="640080" lvl="1" indent="-246888" algn="just">
              <a:buClr>
                <a:srgbClr val="008000"/>
              </a:buClr>
              <a:buFont typeface="Wingdings" pitchFamily="2" charset="2"/>
              <a:buChar char="q"/>
              <a:defRPr/>
            </a:pPr>
            <a:r>
              <a:rPr lang="ca-ES" sz="1800" dirty="0">
                <a:latin typeface="Calibri" panose="020F0502020204030204" pitchFamily="34" charset="0"/>
                <a:cs typeface="Calibri" panose="020F0502020204030204" pitchFamily="34" charset="0"/>
              </a:rPr>
              <a:t>	-</a:t>
            </a:r>
            <a:r>
              <a:rPr lang="ca-ES" sz="1800" dirty="0">
                <a:solidFill>
                  <a:srgbClr val="0000FF"/>
                </a:solidFill>
                <a:latin typeface="Calibri" panose="020F0502020204030204" pitchFamily="34" charset="0"/>
                <a:cs typeface="Calibri" panose="020F0502020204030204" pitchFamily="34" charset="0"/>
              </a:rPr>
              <a:t>més d'una qüestió de confiança en cada any</a:t>
            </a:r>
            <a:r>
              <a:rPr lang="ca-ES" sz="1800" dirty="0">
                <a:latin typeface="Calibri" panose="020F0502020204030204" pitchFamily="34" charset="0"/>
                <a:cs typeface="Calibri" panose="020F0502020204030204" pitchFamily="34" charset="0"/>
              </a:rPr>
              <a:t>, comptat des </a:t>
            </a:r>
            <a:r>
              <a:rPr lang="ca-ES" sz="1800" dirty="0" smtClean="0">
                <a:latin typeface="Calibri" panose="020F0502020204030204" pitchFamily="34" charset="0"/>
                <a:cs typeface="Calibri" panose="020F0502020204030204" pitchFamily="34" charset="0"/>
              </a:rPr>
              <a:t>del inici </a:t>
            </a:r>
            <a:r>
              <a:rPr lang="ca-ES" sz="1800" dirty="0">
                <a:latin typeface="Calibri" panose="020F0502020204030204" pitchFamily="34" charset="0"/>
                <a:cs typeface="Calibri" panose="020F0502020204030204" pitchFamily="34" charset="0"/>
              </a:rPr>
              <a:t>del seu mandat (no per anys naturals), </a:t>
            </a:r>
          </a:p>
          <a:p>
            <a:pPr marL="640080" lvl="1" indent="-246888" algn="just">
              <a:buClr>
                <a:srgbClr val="008000"/>
              </a:buClr>
              <a:buFont typeface="Wingdings" pitchFamily="2" charset="2"/>
              <a:buChar char="q"/>
              <a:defRPr/>
            </a:pPr>
            <a:r>
              <a:rPr lang="ca-ES" sz="1800" dirty="0">
                <a:solidFill>
                  <a:srgbClr val="0000FF"/>
                </a:solidFill>
                <a:latin typeface="Calibri" panose="020F0502020204030204" pitchFamily="34" charset="0"/>
                <a:cs typeface="Calibri" panose="020F0502020204030204" pitchFamily="34" charset="0"/>
              </a:rPr>
              <a:t>	-ni més de dos durant la durada total del mateix.</a:t>
            </a:r>
          </a:p>
          <a:p>
            <a:pPr marL="640080" lvl="1" indent="-246888" algn="just">
              <a:buClr>
                <a:srgbClr val="008000"/>
              </a:buClr>
              <a:buNone/>
              <a:defRPr/>
            </a:pPr>
            <a:endParaRPr lang="ca-ES" sz="1800" dirty="0">
              <a:solidFill>
                <a:srgbClr val="0000FF"/>
              </a:solidFill>
              <a:latin typeface="Calibri" panose="020F0502020204030204" pitchFamily="34" charset="0"/>
              <a:cs typeface="Calibri" panose="020F0502020204030204" pitchFamily="34" charset="0"/>
            </a:endParaRPr>
          </a:p>
          <a:p>
            <a:pPr marL="274320" indent="-274320" algn="just">
              <a:buClr>
                <a:srgbClr val="008000"/>
              </a:buClr>
              <a:buNone/>
              <a:defRPr/>
            </a:pPr>
            <a:r>
              <a:rPr lang="ca-ES" dirty="0">
                <a:solidFill>
                  <a:srgbClr val="FF3300"/>
                </a:solidFill>
                <a:latin typeface="Calibri" panose="020F0502020204030204" pitchFamily="34" charset="0"/>
                <a:cs typeface="Calibri" panose="020F0502020204030204" pitchFamily="34" charset="0"/>
              </a:rPr>
              <a:t>	-No es podrà plantejar una qüestió de confiança </a:t>
            </a:r>
            <a:r>
              <a:rPr lang="ca-ES" b="1" i="1" u="sng" dirty="0">
                <a:solidFill>
                  <a:schemeClr val="accent4">
                    <a:lumMod val="50000"/>
                  </a:schemeClr>
                </a:solidFill>
                <a:latin typeface="Calibri" panose="020F0502020204030204" pitchFamily="34" charset="0"/>
                <a:cs typeface="Calibri" panose="020F0502020204030204" pitchFamily="34" charset="0"/>
              </a:rPr>
              <a:t>en l'últim any </a:t>
            </a:r>
            <a:r>
              <a:rPr lang="ca-ES" dirty="0">
                <a:solidFill>
                  <a:srgbClr val="FF3300"/>
                </a:solidFill>
                <a:latin typeface="Calibri" panose="020F0502020204030204" pitchFamily="34" charset="0"/>
                <a:cs typeface="Calibri" panose="020F0502020204030204" pitchFamily="34" charset="0"/>
              </a:rPr>
              <a:t>de mandat de cada Corporació. </a:t>
            </a:r>
          </a:p>
          <a:p>
            <a:pPr marL="274320" indent="-274320" algn="just">
              <a:buClr>
                <a:srgbClr val="008000"/>
              </a:buClr>
              <a:buNone/>
              <a:defRPr/>
            </a:pPr>
            <a:endParaRPr lang="ca-ES" dirty="0">
              <a:latin typeface="Calibri" panose="020F0502020204030204" pitchFamily="34" charset="0"/>
              <a:cs typeface="Calibri" panose="020F0502020204030204" pitchFamily="34" charset="0"/>
            </a:endParaRPr>
          </a:p>
          <a:p>
            <a:pPr marL="274320" indent="-274320" algn="just">
              <a:buClr>
                <a:srgbClr val="008000"/>
              </a:buClr>
              <a:buNone/>
              <a:defRPr/>
            </a:pPr>
            <a:r>
              <a:rPr lang="ca-ES" dirty="0">
                <a:latin typeface="Calibri" panose="020F0502020204030204" pitchFamily="34" charset="0"/>
                <a:cs typeface="Calibri" panose="020F0502020204030204" pitchFamily="34" charset="0"/>
              </a:rPr>
              <a:t>	-Tampoc es podrà plantejar una qüestió de confiança </a:t>
            </a:r>
            <a:r>
              <a:rPr lang="ca-ES" b="1" i="1" u="sng" dirty="0">
                <a:solidFill>
                  <a:schemeClr val="accent4">
                    <a:lumMod val="50000"/>
                  </a:schemeClr>
                </a:solidFill>
                <a:latin typeface="Calibri" panose="020F0502020204030204" pitchFamily="34" charset="0"/>
                <a:cs typeface="Calibri" panose="020F0502020204030204" pitchFamily="34" charset="0"/>
              </a:rPr>
              <a:t>des de la presentació d'una moció de censura </a:t>
            </a:r>
            <a:r>
              <a:rPr lang="ca-ES" dirty="0">
                <a:solidFill>
                  <a:srgbClr val="FF3300"/>
                </a:solidFill>
                <a:latin typeface="Calibri" panose="020F0502020204030204" pitchFamily="34" charset="0"/>
                <a:cs typeface="Calibri" panose="020F0502020204030204" pitchFamily="34" charset="0"/>
              </a:rPr>
              <a:t>fins a la votació d'aquesta última.</a:t>
            </a:r>
            <a:endParaRPr lang="ca-ES" b="1" dirty="0">
              <a:solidFill>
                <a:srgbClr val="FF3300"/>
              </a:solidFill>
              <a:latin typeface="Calibri" panose="020F0502020204030204" pitchFamily="34" charset="0"/>
              <a:cs typeface="Calibri" panose="020F0502020204030204" pitchFamily="34" charset="0"/>
            </a:endParaRPr>
          </a:p>
        </p:txBody>
      </p:sp>
      <p:sp>
        <p:nvSpPr>
          <p:cNvPr id="184327" name="6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184326" name="5 Marcador de número de diapositiva"/>
          <p:cNvSpPr>
            <a:spLocks noGrp="1"/>
          </p:cNvSpPr>
          <p:nvPr>
            <p:ph type="sldNum" sz="quarter" idx="12"/>
          </p:nvPr>
        </p:nvSpPr>
        <p:spPr/>
        <p:txBody>
          <a:bodyPr/>
          <a:lstStyle/>
          <a:p>
            <a:pPr>
              <a:defRPr/>
            </a:pPr>
            <a:fld id="{277FB1D6-1D78-4F55-8779-8C93027B866E}" type="slidenum">
              <a:rPr lang="es-ES"/>
              <a:pPr>
                <a:defRPr/>
              </a:pPr>
              <a:t>126</a:t>
            </a:fld>
            <a:endParaRPr lang="es-ES"/>
          </a:p>
        </p:txBody>
      </p:sp>
      <p:sp>
        <p:nvSpPr>
          <p:cNvPr id="55299" name="Line 5"/>
          <p:cNvSpPr>
            <a:spLocks noChangeShapeType="1"/>
          </p:cNvSpPr>
          <p:nvPr/>
        </p:nvSpPr>
        <p:spPr bwMode="auto">
          <a:xfrm flipV="1">
            <a:off x="3575050" y="981075"/>
            <a:ext cx="3240088" cy="1150938"/>
          </a:xfrm>
          <a:prstGeom prst="line">
            <a:avLst/>
          </a:prstGeom>
          <a:noFill/>
          <a:ln w="57150">
            <a:solidFill>
              <a:schemeClr val="accent2">
                <a:lumMod val="60000"/>
                <a:lumOff val="40000"/>
              </a:schemeClr>
            </a:solidFill>
            <a:round/>
            <a:headEnd/>
            <a:tailEnd type="triangle" w="med" len="med"/>
          </a:ln>
        </p:spPr>
        <p:txBody>
          <a:bodyPr/>
          <a:lstStyle/>
          <a:p>
            <a:pPr eaLnBrk="0" hangingPunct="0">
              <a:defRPr/>
            </a:pPr>
            <a:endParaRPr lang="es-ES" b="1" dirty="0"/>
          </a:p>
        </p:txBody>
      </p:sp>
      <p:sp>
        <p:nvSpPr>
          <p:cNvPr id="364550" name="Text Box 6"/>
          <p:cNvSpPr txBox="1">
            <a:spLocks noChangeArrowheads="1"/>
          </p:cNvSpPr>
          <p:nvPr/>
        </p:nvSpPr>
        <p:spPr bwMode="auto">
          <a:xfrm>
            <a:off x="6862376" y="242411"/>
            <a:ext cx="5113064" cy="1477328"/>
          </a:xfrm>
          <a:prstGeom prst="rect">
            <a:avLst/>
          </a:prstGeom>
          <a:solidFill>
            <a:srgbClr val="FFFF66"/>
          </a:solidFill>
          <a:ln w="9525">
            <a:noFill/>
            <a:miter lim="800000"/>
            <a:headEnd/>
            <a:tailEnd/>
          </a:ln>
          <a:effectLst/>
        </p:spPr>
        <p:txBody>
          <a:bodyPr wrap="square">
            <a:spAutoFit/>
          </a:bodyPr>
          <a:lstStyle/>
          <a:p>
            <a:pPr algn="ctr">
              <a:spcBef>
                <a:spcPct val="50000"/>
              </a:spcBef>
              <a:defRPr/>
            </a:pPr>
            <a:r>
              <a:rPr lang="es-ES" b="1" dirty="0">
                <a:effectLst>
                  <a:outerShdw blurRad="38100" dist="38100" dir="2700000" algn="tl">
                    <a:srgbClr val="FFFFFF"/>
                  </a:outerShdw>
                </a:effectLst>
                <a:latin typeface="Comic Sans MS" pitchFamily="66" charset="0"/>
              </a:rPr>
              <a:t>UNA </a:t>
            </a:r>
            <a:r>
              <a:rPr lang="ca-ES" b="1" dirty="0">
                <a:effectLst>
                  <a:outerShdw blurRad="38100" dist="38100" dir="2700000" algn="tl">
                    <a:srgbClr val="FFFFFF"/>
                  </a:outerShdw>
                </a:effectLst>
                <a:latin typeface="Comic Sans MS" pitchFamily="66" charset="0"/>
              </a:rPr>
              <a:t> A L’ANY:</a:t>
            </a:r>
            <a:r>
              <a:rPr lang="es-ES" b="1" dirty="0">
                <a:effectLst>
                  <a:outerShdw blurRad="38100" dist="38100" dir="2700000" algn="tl">
                    <a:srgbClr val="FFFFFF"/>
                  </a:outerShdw>
                </a:effectLst>
                <a:latin typeface="Comic Sans MS" pitchFamily="66" charset="0"/>
              </a:rPr>
              <a:t>DOS </a:t>
            </a:r>
            <a:r>
              <a:rPr lang="ca-ES" b="1" dirty="0">
                <a:effectLst>
                  <a:outerShdw blurRad="38100" dist="38100" dir="2700000" algn="tl">
                    <a:srgbClr val="FFFFFF"/>
                  </a:outerShdw>
                </a:effectLst>
                <a:latin typeface="Comic Sans MS" pitchFamily="66" charset="0"/>
              </a:rPr>
              <a:t>COM A MÀXIM </a:t>
            </a:r>
          </a:p>
          <a:p>
            <a:pPr algn="ctr">
              <a:spcBef>
                <a:spcPct val="50000"/>
              </a:spcBef>
              <a:defRPr/>
            </a:pPr>
            <a:r>
              <a:rPr lang="ca-ES" b="1" dirty="0">
                <a:effectLst>
                  <a:outerShdw blurRad="38100" dist="38100" dir="2700000" algn="tl">
                    <a:srgbClr val="FFFFFF"/>
                  </a:outerShdw>
                </a:effectLst>
                <a:latin typeface="Comic Sans MS" pitchFamily="66" charset="0"/>
              </a:rPr>
              <a:t>I MAI L’ÚLTIM ANY</a:t>
            </a:r>
          </a:p>
          <a:p>
            <a:pPr algn="ctr">
              <a:spcBef>
                <a:spcPct val="50000"/>
              </a:spcBef>
              <a:defRPr/>
            </a:pPr>
            <a:r>
              <a:rPr lang="ca-ES" b="1" dirty="0">
                <a:effectLst>
                  <a:outerShdw blurRad="38100" dist="38100" dir="2700000" algn="tl">
                    <a:srgbClr val="FFFFFF"/>
                  </a:outerShdw>
                </a:effectLst>
                <a:latin typeface="Comic Sans MS" pitchFamily="66" charset="0"/>
              </a:rPr>
              <a:t>I TAMPOC A LA PRESENTACIÓ MOCI</a:t>
            </a:r>
            <a:r>
              <a:rPr lang="es-ES" b="1" dirty="0" err="1">
                <a:effectLst>
                  <a:outerShdw blurRad="38100" dist="38100" dir="2700000" algn="tl">
                    <a:srgbClr val="FFFFFF"/>
                  </a:outerShdw>
                </a:effectLst>
                <a:latin typeface="Comic Sans MS" pitchFamily="66" charset="0"/>
              </a:rPr>
              <a:t>Ó</a:t>
            </a:r>
            <a:r>
              <a:rPr lang="ca-ES" b="1" dirty="0">
                <a:effectLst>
                  <a:outerShdw blurRad="38100" dist="38100" dir="2700000" algn="tl">
                    <a:srgbClr val="FFFFFF"/>
                  </a:outerShdw>
                </a:effectLst>
                <a:latin typeface="Comic Sans MS" pitchFamily="66" charset="0"/>
              </a:rPr>
              <a:t> CENSURA</a:t>
            </a:r>
          </a:p>
        </p:txBody>
      </p:sp>
      <p:sp>
        <p:nvSpPr>
          <p:cNvPr id="364551" name="Text Box 7"/>
          <p:cNvSpPr txBox="1">
            <a:spLocks noChangeArrowheads="1"/>
          </p:cNvSpPr>
          <p:nvPr/>
        </p:nvSpPr>
        <p:spPr bwMode="auto">
          <a:xfrm rot="20100826">
            <a:off x="2363789" y="773114"/>
            <a:ext cx="3984625" cy="1476375"/>
          </a:xfrm>
          <a:prstGeom prst="rect">
            <a:avLst/>
          </a:prstGeom>
          <a:noFill/>
          <a:ln w="9525">
            <a:noFill/>
            <a:miter lim="800000"/>
            <a:headEnd/>
            <a:tailEnd/>
          </a:ln>
          <a:effectLst/>
        </p:spPr>
        <p:txBody>
          <a:bodyPr>
            <a:spAutoFit/>
          </a:bodyPr>
          <a:lstStyle/>
          <a:p>
            <a:pPr algn="ctr">
              <a:spcBef>
                <a:spcPct val="20000"/>
              </a:spcBef>
              <a:buClr>
                <a:schemeClr val="folHlink"/>
              </a:buClr>
              <a:buFont typeface="Wingdings" pitchFamily="2" charset="2"/>
              <a:buNone/>
              <a:defRPr/>
            </a:pPr>
            <a:r>
              <a:rPr lang="ca-ES" sz="3600" b="1" dirty="0">
                <a:effectLst>
                  <a:outerShdw blurRad="38100" dist="38100" dir="2700000" algn="tl">
                    <a:srgbClr val="C0C0C0"/>
                  </a:outerShdw>
                </a:effectLst>
                <a:latin typeface="Broadway" pitchFamily="82" charset="0"/>
              </a:rPr>
              <a:t>LIMITACIONS:</a:t>
            </a:r>
          </a:p>
          <a:p>
            <a:pPr algn="ctr">
              <a:spcBef>
                <a:spcPct val="50000"/>
              </a:spcBef>
              <a:defRPr/>
            </a:pPr>
            <a:endParaRPr lang="ca-ES" sz="3600" b="1" dirty="0">
              <a:effectLst>
                <a:outerShdw blurRad="38100" dist="38100" dir="2700000" algn="tl">
                  <a:srgbClr val="C0C0C0"/>
                </a:outerShdw>
              </a:effectLst>
              <a:latin typeface="Broadway" pitchFamily="82" charset="0"/>
            </a:endParaRPr>
          </a:p>
        </p:txBody>
      </p:sp>
      <p:sp>
        <p:nvSpPr>
          <p:cNvPr id="8" name="7 CuadroTexto"/>
          <p:cNvSpPr txBox="1">
            <a:spLocks noChangeArrowheads="1"/>
          </p:cNvSpPr>
          <p:nvPr/>
        </p:nvSpPr>
        <p:spPr bwMode="auto">
          <a:xfrm rot="-1282720">
            <a:off x="3757614" y="1104901"/>
            <a:ext cx="2962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ca-ES" altLang="ca-ES" sz="3600" i="1">
                <a:latin typeface="Bell MT" panose="02020503060305020303" pitchFamily="18" charset="0"/>
                <a:cs typeface="Calibri" panose="020F0502020204030204" pitchFamily="34" charset="0"/>
              </a:rPr>
              <a:t>Màxim dos</a:t>
            </a:r>
          </a:p>
        </p:txBody>
      </p:sp>
      <p:sp>
        <p:nvSpPr>
          <p:cNvPr id="9" name="Rectangle 3"/>
          <p:cNvSpPr txBox="1">
            <a:spLocks noChangeArrowheads="1"/>
          </p:cNvSpPr>
          <p:nvPr/>
        </p:nvSpPr>
        <p:spPr>
          <a:xfrm>
            <a:off x="6852745" y="2116858"/>
            <a:ext cx="5113215" cy="4153235"/>
          </a:xfrm>
          <a:prstGeom prst="rect">
            <a:avLst/>
          </a:prstGeom>
          <a:solidFill>
            <a:schemeClr val="bg1"/>
          </a:solidFill>
          <a:effectLst>
            <a:outerShdw dist="107763" dir="13500000" algn="ctr" rotWithShape="0">
              <a:schemeClr val="bg2">
                <a:alpha val="50000"/>
              </a:schemeClr>
            </a:outerShdw>
          </a:effectLst>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120000"/>
              </a:lnSpc>
            </a:pPr>
            <a:r>
              <a:rPr lang="ca-ES" altLang="ca-ES" smtClean="0">
                <a:latin typeface="Calibri" panose="020F0502020204030204" pitchFamily="34" charset="0"/>
                <a:cs typeface="Calibri" panose="020F0502020204030204" pitchFamily="34" charset="0"/>
              </a:rPr>
              <a:t>a) Durant </a:t>
            </a:r>
            <a:r>
              <a:rPr lang="ca-ES" altLang="ca-ES" smtClean="0">
                <a:solidFill>
                  <a:srgbClr val="0000FF"/>
                </a:solidFill>
                <a:latin typeface="Calibri" panose="020F0502020204030204" pitchFamily="34" charset="0"/>
                <a:cs typeface="Calibri" panose="020F0502020204030204" pitchFamily="34" charset="0"/>
              </a:rPr>
              <a:t>el termini de sis mesos</a:t>
            </a:r>
            <a:r>
              <a:rPr lang="ca-ES" altLang="ca-ES" smtClean="0">
                <a:latin typeface="Calibri" panose="020F0502020204030204" pitchFamily="34" charset="0"/>
                <a:cs typeface="Calibri" panose="020F0502020204030204" pitchFamily="34" charset="0"/>
              </a:rPr>
              <a:t>, comptat a partir de la data </a:t>
            </a:r>
            <a:r>
              <a:rPr lang="ca-ES" altLang="ca-ES" smtClean="0">
                <a:solidFill>
                  <a:srgbClr val="FF3300"/>
                </a:solidFill>
                <a:latin typeface="Calibri" panose="020F0502020204030204" pitchFamily="34" charset="0"/>
                <a:cs typeface="Calibri" panose="020F0502020204030204" pitchFamily="34" charset="0"/>
              </a:rPr>
              <a:t>de votació favorable d'un regidor a l'aprovació d'un assumpte al que s'hagués vinculat una qüestió de confiança,</a:t>
            </a:r>
            <a:r>
              <a:rPr lang="ca-ES" altLang="ca-ES" smtClean="0">
                <a:latin typeface="Calibri" panose="020F0502020204030204" pitchFamily="34" charset="0"/>
                <a:cs typeface="Calibri" panose="020F0502020204030204" pitchFamily="34" charset="0"/>
              </a:rPr>
              <a:t> </a:t>
            </a:r>
            <a:r>
              <a:rPr lang="ca-ES" altLang="ca-ES" b="1" u="sng" smtClean="0">
                <a:latin typeface="Calibri" panose="020F0502020204030204" pitchFamily="34" charset="0"/>
                <a:cs typeface="Calibri" panose="020F0502020204030204" pitchFamily="34" charset="0"/>
              </a:rPr>
              <a:t>no podrà signar una moció de censura contra l'Alcalde que ho hagués plantejat </a:t>
            </a:r>
            <a:r>
              <a:rPr lang="ca-ES" altLang="ca-ES" smtClean="0">
                <a:latin typeface="Calibri" panose="020F0502020204030204" pitchFamily="34" charset="0"/>
                <a:cs typeface="Calibri" panose="020F0502020204030204" pitchFamily="34" charset="0"/>
              </a:rPr>
              <a:t>(art.197 bis.8 LOREG)</a:t>
            </a:r>
          </a:p>
          <a:p>
            <a:pPr algn="just">
              <a:lnSpc>
                <a:spcPct val="120000"/>
              </a:lnSpc>
              <a:buFont typeface="Wingdings" pitchFamily="2" charset="2"/>
              <a:buNone/>
            </a:pPr>
            <a:r>
              <a:rPr lang="ca-ES" altLang="ca-ES" smtClean="0">
                <a:latin typeface="Calibri" panose="020F0502020204030204" pitchFamily="34" charset="0"/>
                <a:cs typeface="Calibri" panose="020F0502020204030204" pitchFamily="34" charset="0"/>
              </a:rPr>
              <a:t/>
            </a:r>
            <a:br>
              <a:rPr lang="ca-ES" altLang="ca-ES" smtClean="0">
                <a:latin typeface="Calibri" panose="020F0502020204030204" pitchFamily="34" charset="0"/>
                <a:cs typeface="Calibri" panose="020F0502020204030204" pitchFamily="34" charset="0"/>
              </a:rPr>
            </a:br>
            <a:r>
              <a:rPr lang="ca-ES" altLang="ca-ES" smtClean="0">
                <a:latin typeface="Calibri" panose="020F0502020204030204" pitchFamily="34" charset="0"/>
                <a:cs typeface="Calibri" panose="020F0502020204030204" pitchFamily="34" charset="0"/>
              </a:rPr>
              <a:t>b) Quan la qüestió de confiança es vinculi a l'aprovació o modificació dels </a:t>
            </a:r>
            <a:r>
              <a:rPr lang="ca-ES" altLang="ca-ES" b="1" u="sng" smtClean="0">
                <a:latin typeface="Calibri" panose="020F0502020204030204" pitchFamily="34" charset="0"/>
                <a:cs typeface="Calibri" panose="020F0502020204030204" pitchFamily="34" charset="0"/>
              </a:rPr>
              <a:t>pressupostos anuals, i resulti rebutjada</a:t>
            </a:r>
            <a:r>
              <a:rPr lang="ca-ES" altLang="ca-ES" smtClean="0">
                <a:latin typeface="Calibri" panose="020F0502020204030204" pitchFamily="34" charset="0"/>
                <a:cs typeface="Calibri" panose="020F0502020204030204" pitchFamily="34" charset="0"/>
              </a:rPr>
              <a:t>, prèviament a la convocatòria per a l'elecció del nou alcalde, s'exigeix que en un mes des que es votarà el rebuig de la qüestió de confiança es presenti una moció de censura amb candidat alternatiu a Alcalde, i a aquests efectes, </a:t>
            </a:r>
            <a:r>
              <a:rPr lang="ca-ES" altLang="ca-ES" b="1" u="sng" smtClean="0">
                <a:solidFill>
                  <a:srgbClr val="FF3300"/>
                </a:solidFill>
                <a:latin typeface="Calibri" panose="020F0502020204030204" pitchFamily="34" charset="0"/>
                <a:cs typeface="Calibri" panose="020F0502020204030204" pitchFamily="34" charset="0"/>
              </a:rPr>
              <a:t>no computaria als signants a l'efecte de la limitació de presentar una moció de censura durant el seu mandat</a:t>
            </a:r>
            <a:r>
              <a:rPr lang="ca-ES" altLang="ca-ES" smtClean="0">
                <a:latin typeface="Calibri" panose="020F0502020204030204" pitchFamily="34" charset="0"/>
                <a:cs typeface="Calibri" panose="020F0502020204030204" pitchFamily="34" charset="0"/>
              </a:rPr>
              <a:t> (art.197 bis.5).</a:t>
            </a:r>
            <a:endParaRPr lang="ca-ES" altLang="ca-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077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64550"/>
                                        </p:tgtEl>
                                        <p:attrNameLst>
                                          <p:attrName>style.visibility</p:attrName>
                                        </p:attrNameLst>
                                      </p:cBhvr>
                                      <p:to>
                                        <p:strVal val="visible"/>
                                      </p:to>
                                    </p:set>
                                    <p:animEffect transition="in" filter="checkerboard(across)">
                                      <p:cBhvr>
                                        <p:cTn id="7" dur="500"/>
                                        <p:tgtEl>
                                          <p:spTgt spid="364550"/>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364551">
                                            <p:txEl>
                                              <p:pRg st="0" end="0"/>
                                            </p:txEl>
                                          </p:spTgt>
                                        </p:tgtEl>
                                        <p:attrNameLst>
                                          <p:attrName>style.visibility</p:attrName>
                                        </p:attrNameLst>
                                      </p:cBhvr>
                                      <p:to>
                                        <p:strVal val="visible"/>
                                      </p:to>
                                    </p:set>
                                    <p:anim calcmode="lin" valueType="num">
                                      <p:cBhvr>
                                        <p:cTn id="10" dur="2000" fill="hold"/>
                                        <p:tgtEl>
                                          <p:spTgt spid="364551">
                                            <p:txEl>
                                              <p:pRg st="0" end="0"/>
                                            </p:txEl>
                                          </p:spTgt>
                                        </p:tgtEl>
                                        <p:attrNameLst>
                                          <p:attrName>ppt_w</p:attrName>
                                        </p:attrNameLst>
                                      </p:cBhvr>
                                      <p:tavLst>
                                        <p:tav tm="0">
                                          <p:val>
                                            <p:fltVal val="0"/>
                                          </p:val>
                                        </p:tav>
                                        <p:tav tm="100000">
                                          <p:val>
                                            <p:strVal val="#ppt_w"/>
                                          </p:val>
                                        </p:tav>
                                      </p:tavLst>
                                    </p:anim>
                                    <p:anim calcmode="lin" valueType="num">
                                      <p:cBhvr>
                                        <p:cTn id="11" dur="2000" fill="hold"/>
                                        <p:tgtEl>
                                          <p:spTgt spid="364551">
                                            <p:txEl>
                                              <p:pRg st="0" end="0"/>
                                            </p:txEl>
                                          </p:spTgt>
                                        </p:tgtEl>
                                        <p:attrNameLst>
                                          <p:attrName>ppt_h</p:attrName>
                                        </p:attrNameLst>
                                      </p:cBhvr>
                                      <p:tavLst>
                                        <p:tav tm="0">
                                          <p:val>
                                            <p:strVal val="#ppt_h"/>
                                          </p:val>
                                        </p:tav>
                                        <p:tav tm="100000">
                                          <p:val>
                                            <p:strVal val="#ppt_h"/>
                                          </p:val>
                                        </p:tav>
                                      </p:tavLst>
                                    </p:anim>
                                  </p:childTnLst>
                                </p:cTn>
                              </p:par>
                              <p:par>
                                <p:cTn id="12" presetID="6" presetClass="emph" presetSubtype="0" fill="hold" nodeType="withEffect">
                                  <p:stCondLst>
                                    <p:cond delay="0"/>
                                  </p:stCondLst>
                                  <p:childTnLst>
                                    <p:animScale>
                                      <p:cBhvr>
                                        <p:cTn id="13" dur="2000" fill="hold"/>
                                        <p:tgtEl>
                                          <p:spTgt spid="364551">
                                            <p:txEl>
                                              <p:pRg st="0" end="0"/>
                                            </p:txEl>
                                          </p:spTgt>
                                        </p:tgtEl>
                                      </p:cBhvr>
                                      <p:by x="150000" y="150000"/>
                                    </p:animScale>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0" grpId="0" animBg="1"/>
      <p:bldP spid="364551" grpId="0" build="allAtOnce"/>
      <p:bldP spid="8"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277D628D-85FC-40F3-99C0-0D411D45ACE5}"/>
              </a:ext>
            </a:extLst>
          </p:cNvPr>
          <p:cNvSpPr>
            <a:spLocks noGrp="1"/>
          </p:cNvSpPr>
          <p:nvPr>
            <p:ph type="title"/>
          </p:nvPr>
        </p:nvSpPr>
        <p:spPr>
          <a:xfrm>
            <a:off x="1631504" y="0"/>
            <a:ext cx="10560496" cy="836712"/>
          </a:xfrm>
        </p:spPr>
        <p:txBody>
          <a:bodyPr>
            <a:normAutofit fontScale="90000"/>
          </a:bodyPr>
          <a:lstStyle/>
          <a:p>
            <a:r>
              <a:rPr lang="ca-ES" sz="3200" b="1" dirty="0">
                <a:solidFill>
                  <a:srgbClr val="0070C0"/>
                </a:solidFill>
                <a:latin typeface="Calibri" panose="020F0502020204030204" pitchFamily="34" charset="0"/>
                <a:cs typeface="Calibri" panose="020F0502020204030204" pitchFamily="34" charset="0"/>
              </a:rPr>
              <a:t>EN UNA MOCIÓ DE CENSURA POT SER CANDIDAT QUI HAGUÉS RENUNCIAT ABANS DEL CÀRREC D'ALCALDE?</a:t>
            </a:r>
          </a:p>
        </p:txBody>
      </p:sp>
      <p:sp>
        <p:nvSpPr>
          <p:cNvPr id="3" name="Contenidor de contingut 2">
            <a:extLst>
              <a:ext uri="{FF2B5EF4-FFF2-40B4-BE49-F238E27FC236}">
                <a16:creationId xmlns:a16="http://schemas.microsoft.com/office/drawing/2014/main" id="{67527284-D4A5-4024-A591-C68C4E486A41}"/>
              </a:ext>
            </a:extLst>
          </p:cNvPr>
          <p:cNvSpPr>
            <a:spLocks noGrp="1"/>
          </p:cNvSpPr>
          <p:nvPr>
            <p:ph idx="1"/>
          </p:nvPr>
        </p:nvSpPr>
        <p:spPr>
          <a:xfrm>
            <a:off x="1631504" y="1052736"/>
            <a:ext cx="9793088" cy="5544616"/>
          </a:xfrm>
        </p:spPr>
        <p:txBody>
          <a:bodyPr numCol="2">
            <a:normAutofit/>
          </a:bodyPr>
          <a:lstStyle/>
          <a:p>
            <a:pPr algn="just"/>
            <a:r>
              <a:rPr lang="ca-ES" sz="1600" dirty="0">
                <a:latin typeface="Calibri" panose="020F0502020204030204" pitchFamily="34" charset="0"/>
                <a:cs typeface="Calibri" panose="020F0502020204030204" pitchFamily="34" charset="0"/>
              </a:rPr>
              <a:t>JEC 16/09/2021Es va plantejar consulta sobre la possibilitat que pugui ser candidat a l'alcaldia en una moció de censura qui hagués renunciat abans del càrrec d'alcalde. La JEC assenyala que no existeix a la legislació electoral precepte que impedeixi que un alcalde que hagi renunciat al seu càrrec torni a ser elegit durant el mateix mandat.</a:t>
            </a:r>
          </a:p>
          <a:p>
            <a:pPr algn="just"/>
            <a:r>
              <a:rPr lang="ca-ES" sz="1600" dirty="0">
                <a:latin typeface="Calibri" panose="020F0502020204030204" pitchFamily="34" charset="0"/>
                <a:cs typeface="Calibri" panose="020F0502020204030204" pitchFamily="34" charset="0"/>
              </a:rPr>
              <a:t>Juntes Electorals, Acord, 16-09-2021 La Junta Electoral Central té declarada reiteradament que l'ordenament jurídic vigent no atribueix cap competència a aquesta Junta per emetre informes sobre l'adequació jurídica d'una moció de censura plantejada contra un alcalde, ni per examinar la legalitat del procediment de tramitació seguit. </a:t>
            </a:r>
          </a:p>
          <a:p>
            <a:pPr algn="just"/>
            <a:r>
              <a:rPr lang="ca-ES" sz="1600" dirty="0">
                <a:latin typeface="Calibri" panose="020F0502020204030204" pitchFamily="34" charset="0"/>
                <a:cs typeface="Calibri" panose="020F0502020204030204" pitchFamily="34" charset="0"/>
              </a:rPr>
              <a:t>En relació a la moció de censura a un alcalde, només té la funció d'interpretació general dels preceptes previstos a la Llei Orgànica del Règim Electoral General (Ac.22 de novembre de 2012, 11 de febrer de 2015 i 19 de novembre de 2020, entre d'altres).</a:t>
            </a:r>
          </a:p>
          <a:p>
            <a:pPr algn="just"/>
            <a:r>
              <a:rPr lang="ca-ES" sz="1600" dirty="0">
                <a:latin typeface="Calibri" panose="020F0502020204030204" pitchFamily="34" charset="0"/>
                <a:cs typeface="Calibri" panose="020F0502020204030204" pitchFamily="34" charset="0"/>
              </a:rPr>
              <a:t>Així mateix, en els seus acords de 17 de setembre del 2009, 15 de setembre del 2011 i 8 de febrer del 2017, aquesta Junta Electoral ha declarat que </a:t>
            </a:r>
            <a:r>
              <a:rPr lang="ca-ES" sz="1600" dirty="0">
                <a:solidFill>
                  <a:srgbClr val="C00000"/>
                </a:solidFill>
                <a:latin typeface="Calibri" panose="020F0502020204030204" pitchFamily="34" charset="0"/>
                <a:cs typeface="Calibri" panose="020F0502020204030204" pitchFamily="34" charset="0"/>
              </a:rPr>
              <a:t>la renúncia a ser candidat a Alcalde no té caràcter definitiu per la qual cosa no s'exclou que el dimissionari pugui ser de nou candidat a alcalde, si bé ocupant després de la renúncia l'últim lloc de la llista de regidors. Sense perjudici de la necessitat de complir allò indicat anteriorment, no existeix en la legislació electoral precepte que impedeixi que un alcalde que ha renunciat al seu càrrec torni a ser elegit durant el mateix mandat.</a:t>
            </a:r>
          </a:p>
          <a:p>
            <a:pPr algn="just"/>
            <a:r>
              <a:rPr lang="ca-ES" sz="1600" dirty="0">
                <a:latin typeface="Calibri" panose="020F0502020204030204" pitchFamily="34" charset="0"/>
                <a:cs typeface="Calibri" panose="020F0502020204030204" pitchFamily="34" charset="0"/>
              </a:rPr>
              <a:t>Aquesta Junta també ha declarat que la LOREG no prohibeix que un alcalde cessat com a conseqüència de l'aprovació d'una moció de censura pugui tornar a ser elegit en la mateixa legislatura després de l'aprovació d'una nova moció de censura (Ac. 23 d'abril de 2009).</a:t>
            </a:r>
          </a:p>
        </p:txBody>
      </p:sp>
      <p:sp>
        <p:nvSpPr>
          <p:cNvPr id="4" name="Contenidor de peu de pàgina 3">
            <a:extLst>
              <a:ext uri="{FF2B5EF4-FFF2-40B4-BE49-F238E27FC236}">
                <a16:creationId xmlns:a16="http://schemas.microsoft.com/office/drawing/2014/main" id="{05403B35-1816-4EBD-B2E9-97B1FCA6947D}"/>
              </a:ext>
            </a:extLst>
          </p:cNvPr>
          <p:cNvSpPr>
            <a:spLocks noGrp="1"/>
          </p:cNvSpPr>
          <p:nvPr>
            <p:ph type="ftr" sz="quarter" idx="11"/>
          </p:nvPr>
        </p:nvSpPr>
        <p:spPr/>
        <p:txBody>
          <a:bodyPr/>
          <a:lstStyle/>
          <a:p>
            <a:pPr>
              <a:defRPr/>
            </a:pPr>
            <a:r>
              <a:rPr lang="pt-BR"/>
              <a:t>Curs de regim juridic </a:t>
            </a:r>
            <a:endParaRPr lang="es-ES"/>
          </a:p>
        </p:txBody>
      </p:sp>
      <p:sp>
        <p:nvSpPr>
          <p:cNvPr id="5" name="Contenidor de número de diapositiva 4">
            <a:extLst>
              <a:ext uri="{FF2B5EF4-FFF2-40B4-BE49-F238E27FC236}">
                <a16:creationId xmlns:a16="http://schemas.microsoft.com/office/drawing/2014/main" id="{85697FD5-2DC6-47D2-92E3-BF63E7D51398}"/>
              </a:ext>
            </a:extLst>
          </p:cNvPr>
          <p:cNvSpPr>
            <a:spLocks noGrp="1"/>
          </p:cNvSpPr>
          <p:nvPr>
            <p:ph type="sldNum" sz="quarter" idx="12"/>
          </p:nvPr>
        </p:nvSpPr>
        <p:spPr/>
        <p:txBody>
          <a:bodyPr/>
          <a:lstStyle/>
          <a:p>
            <a:pPr>
              <a:defRPr/>
            </a:pPr>
            <a:fld id="{8B1C4343-46E6-448C-9E50-EF848883F1C3}" type="slidenum">
              <a:rPr lang="es-ES" smtClean="0"/>
              <a:pPr>
                <a:defRPr/>
              </a:pPr>
              <a:t>127</a:t>
            </a:fld>
            <a:endParaRPr lang="es-ES"/>
          </a:p>
        </p:txBody>
      </p:sp>
    </p:spTree>
    <p:extLst>
      <p:ext uri="{BB962C8B-B14F-4D97-AF65-F5344CB8AC3E}">
        <p14:creationId xmlns:p14="http://schemas.microsoft.com/office/powerpoint/2010/main" val="265132957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1504" y="0"/>
            <a:ext cx="1036915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128</a:t>
            </a:fld>
            <a:endParaRPr lang="es-E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889" y="3224214"/>
            <a:ext cx="256222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4506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1504" y="260649"/>
            <a:ext cx="10441160"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129</a:t>
            </a:fld>
            <a:endParaRPr lang="es-ES"/>
          </a:p>
        </p:txBody>
      </p:sp>
    </p:spTree>
    <p:extLst>
      <p:ext uri="{BB962C8B-B14F-4D97-AF65-F5344CB8AC3E}">
        <p14:creationId xmlns:p14="http://schemas.microsoft.com/office/powerpoint/2010/main" val="206226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1923010" y="606830"/>
            <a:ext cx="9645598" cy="4709684"/>
          </a:xfrm>
          <a:solidFill>
            <a:schemeClr val="bg1"/>
          </a:solidFill>
        </p:spPr>
        <p:txBody>
          <a:bodyPr rtlCol="0">
            <a:normAutofit/>
          </a:bodyPr>
          <a:lstStyle/>
          <a:p>
            <a:pPr algn="just">
              <a:buNone/>
              <a:defRPr/>
            </a:pPr>
            <a:r>
              <a:rPr lang="ca-ES" sz="1600" dirty="0">
                <a:latin typeface="Calibri" panose="020F0502020204030204" pitchFamily="34" charset="0"/>
                <a:cs typeface="Calibri" panose="020F0502020204030204" pitchFamily="34" charset="0"/>
              </a:rPr>
              <a:t> 	</a:t>
            </a:r>
            <a:endParaRPr lang="ca-ES" sz="1600" dirty="0" smtClean="0">
              <a:latin typeface="Calibri" panose="020F0502020204030204" pitchFamily="34" charset="0"/>
              <a:cs typeface="Calibri" panose="020F0502020204030204" pitchFamily="34" charset="0"/>
            </a:endParaRPr>
          </a:p>
          <a:p>
            <a:pPr algn="just">
              <a:buNone/>
              <a:defRPr/>
            </a:pPr>
            <a:r>
              <a:rPr lang="ca-ES" sz="1600" dirty="0">
                <a:latin typeface="Calibri" panose="020F0502020204030204" pitchFamily="34" charset="0"/>
                <a:cs typeface="Calibri" panose="020F0502020204030204" pitchFamily="34" charset="0"/>
              </a:rPr>
              <a:t>	</a:t>
            </a:r>
            <a:r>
              <a:rPr lang="ca-ES" sz="1600" dirty="0" smtClean="0">
                <a:latin typeface="Calibri" panose="020F0502020204030204" pitchFamily="34" charset="0"/>
                <a:cs typeface="Calibri" panose="020F0502020204030204" pitchFamily="34" charset="0"/>
              </a:rPr>
              <a:t>La </a:t>
            </a:r>
            <a:r>
              <a:rPr lang="ca-ES" sz="1600" dirty="0">
                <a:latin typeface="Calibri" panose="020F0502020204030204" pitchFamily="34" charset="0"/>
                <a:cs typeface="Calibri" panose="020F0502020204030204" pitchFamily="34" charset="0"/>
              </a:rPr>
              <a:t>Llei també regula </a:t>
            </a:r>
            <a:r>
              <a:rPr lang="ca-ES" sz="2000" b="1" dirty="0" smtClean="0">
                <a:latin typeface="Calibri" panose="020F0502020204030204" pitchFamily="34" charset="0"/>
                <a:cs typeface="Calibri" panose="020F0502020204030204" pitchFamily="34" charset="0"/>
              </a:rPr>
              <a:t>LA DELEGACIÓ DE SIGNATURA</a:t>
            </a:r>
            <a:r>
              <a:rPr lang="ca-ES" sz="1600" dirty="0" smtClean="0">
                <a:latin typeface="Calibri" panose="020F0502020204030204" pitchFamily="34" charset="0"/>
                <a:cs typeface="Calibri" panose="020F0502020204030204" pitchFamily="34" charset="0"/>
              </a:rPr>
              <a:t>, </a:t>
            </a:r>
            <a:r>
              <a:rPr lang="ca-ES" sz="1600" dirty="0">
                <a:latin typeface="Calibri" panose="020F0502020204030204" pitchFamily="34" charset="0"/>
                <a:cs typeface="Calibri" panose="020F0502020204030204" pitchFamily="34" charset="0"/>
              </a:rPr>
              <a:t>la qual no significa l’alteració de la competència, atès que es limita a aquesta actuació material. La delegació de signatura </a:t>
            </a:r>
            <a:r>
              <a:rPr lang="ca-ES" sz="1600" u="sng" dirty="0">
                <a:solidFill>
                  <a:srgbClr val="FF0000"/>
                </a:solidFill>
                <a:latin typeface="Calibri" panose="020F0502020204030204" pitchFamily="34" charset="0"/>
                <a:cs typeface="Calibri" panose="020F0502020204030204" pitchFamily="34" charset="0"/>
              </a:rPr>
              <a:t>no pot aplicar-se en les resolucions de caràcter sancionador</a:t>
            </a:r>
            <a:r>
              <a:rPr lang="ca-ES" sz="1600" u="sng" dirty="0">
                <a:latin typeface="Calibri" panose="020F0502020204030204" pitchFamily="34" charset="0"/>
                <a:cs typeface="Calibri" panose="020F0502020204030204" pitchFamily="34" charset="0"/>
              </a:rPr>
              <a:t> i </a:t>
            </a:r>
            <a:r>
              <a:rPr lang="ca-ES" sz="1600" dirty="0">
                <a:latin typeface="Calibri" panose="020F0502020204030204" pitchFamily="34" charset="0"/>
                <a:cs typeface="Calibri" panose="020F0502020204030204" pitchFamily="34" charset="0"/>
              </a:rPr>
              <a:t>exigeix que en els actes firmats per delegació es faci constar aquesta circumstància i l’autoritat de procedència (art. 12 Llei 40/2015). </a:t>
            </a:r>
          </a:p>
          <a:p>
            <a:pPr algn="just">
              <a:buNone/>
              <a:defRPr/>
            </a:pPr>
            <a:endParaRPr lang="ca-ES" sz="1600" dirty="0">
              <a:latin typeface="Calibri" panose="020F0502020204030204" pitchFamily="34" charset="0"/>
              <a:cs typeface="Calibri" panose="020F0502020204030204" pitchFamily="34" charset="0"/>
            </a:endParaRPr>
          </a:p>
          <a:p>
            <a:pPr algn="just">
              <a:buFont typeface="Arial" pitchFamily="34" charset="0"/>
              <a:buChar char="•"/>
              <a:defRPr/>
            </a:pPr>
            <a:r>
              <a:rPr lang="ca-ES" sz="1600" dirty="0">
                <a:latin typeface="Calibri" panose="020F0502020204030204" pitchFamily="34" charset="0"/>
                <a:cs typeface="Calibri" panose="020F0502020204030204" pitchFamily="34" charset="0"/>
              </a:rPr>
              <a:t>Art 11. L.26/2010 “5. Els actes signats per autorització de signatura </a:t>
            </a:r>
            <a:r>
              <a:rPr lang="ca-ES" sz="1600" u="sng" dirty="0">
                <a:latin typeface="Calibri" panose="020F0502020204030204" pitchFamily="34" charset="0"/>
                <a:cs typeface="Calibri" panose="020F0502020204030204" pitchFamily="34" charset="0"/>
              </a:rPr>
              <a:t>han d’incloure, </a:t>
            </a:r>
            <a:r>
              <a:rPr lang="ca-ES" sz="1600" u="sng" dirty="0">
                <a:solidFill>
                  <a:srgbClr val="0B5395"/>
                </a:solidFill>
                <a:latin typeface="Calibri" panose="020F0502020204030204" pitchFamily="34" charset="0"/>
                <a:cs typeface="Calibri" panose="020F0502020204030204" pitchFamily="34" charset="0"/>
              </a:rPr>
              <a:t>al davant d’aquesta, les </a:t>
            </a:r>
            <a:r>
              <a:rPr lang="ca-ES" sz="1600" dirty="0">
                <a:solidFill>
                  <a:srgbClr val="0B5395"/>
                </a:solidFill>
                <a:latin typeface="Calibri" panose="020F0502020204030204" pitchFamily="34" charset="0"/>
                <a:cs typeface="Calibri" panose="020F0502020204030204" pitchFamily="34" charset="0"/>
              </a:rPr>
              <a:t>paraules </a:t>
            </a:r>
            <a:r>
              <a:rPr lang="ca-ES" sz="1600" b="1" u="sng"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 autorització” </a:t>
            </a:r>
            <a:r>
              <a:rPr lang="ca-ES" sz="1600" dirty="0">
                <a:latin typeface="Calibri" panose="020F0502020204030204" pitchFamily="34" charset="0"/>
                <a:cs typeface="Calibri" panose="020F0502020204030204" pitchFamily="34" charset="0"/>
              </a:rPr>
              <a:t>i la identificació del titular o la titular de l’òrgan que l’autoritza; a continuació, la denominació de l’òrgan autoritzat, i, finalment, la data de la resolució d’autorització</a:t>
            </a:r>
            <a:r>
              <a:rPr lang="ca-ES" sz="1600" dirty="0" smtClean="0">
                <a:latin typeface="Calibri" panose="020F0502020204030204" pitchFamily="34" charset="0"/>
                <a:cs typeface="Calibri" panose="020F0502020204030204" pitchFamily="34" charset="0"/>
              </a:rPr>
              <a:t>.	</a:t>
            </a:r>
          </a:p>
          <a:p>
            <a:pPr algn="just">
              <a:buFont typeface="Arial" pitchFamily="34" charset="0"/>
              <a:buChar char="•"/>
              <a:defRPr/>
            </a:pPr>
            <a:r>
              <a:rPr lang="ca-ES" sz="1600" dirty="0" smtClean="0">
                <a:latin typeface="Calibri" panose="020F0502020204030204" pitchFamily="34" charset="0"/>
                <a:cs typeface="Calibri" panose="020F0502020204030204" pitchFamily="34" charset="0"/>
              </a:rPr>
              <a:t>6.L’autorització </a:t>
            </a:r>
            <a:r>
              <a:rPr lang="ca-ES" sz="1600" dirty="0">
                <a:latin typeface="Calibri" panose="020F0502020204030204" pitchFamily="34" charset="0"/>
                <a:cs typeface="Calibri" panose="020F0502020204030204" pitchFamily="34" charset="0"/>
              </a:rPr>
              <a:t>de signatura és vàlida i eficaç </a:t>
            </a:r>
            <a:r>
              <a:rPr lang="ca-ES" sz="1600" u="sng" dirty="0">
                <a:latin typeface="Calibri" panose="020F0502020204030204" pitchFamily="34" charset="0"/>
                <a:cs typeface="Calibri" panose="020F0502020204030204" pitchFamily="34" charset="0"/>
              </a:rPr>
              <a:t>sense necessitat de publicar-la </a:t>
            </a:r>
            <a:r>
              <a:rPr lang="ca-ES" sz="1600" dirty="0">
                <a:latin typeface="Calibri" panose="020F0502020204030204" pitchFamily="34" charset="0"/>
                <a:cs typeface="Calibri" panose="020F0502020204030204" pitchFamily="34" charset="0"/>
              </a:rPr>
              <a:t>en el diari o butlletí oficial corresponent ni de notificar-la a les persones interessades.”</a:t>
            </a:r>
          </a:p>
          <a:p>
            <a:pPr algn="just">
              <a:buFont typeface="Arial" pitchFamily="34" charset="0"/>
              <a:buChar char="•"/>
              <a:defRPr/>
            </a:pPr>
            <a:endParaRPr lang="ca-ES" sz="1600" dirty="0">
              <a:latin typeface="Calibri" panose="020F0502020204030204" pitchFamily="34" charset="0"/>
              <a:cs typeface="Calibri" panose="020F0502020204030204" pitchFamily="34" charset="0"/>
            </a:endParaRPr>
          </a:p>
        </p:txBody>
      </p:sp>
      <p:sp>
        <p:nvSpPr>
          <p:cNvPr id="22533" name="4 Marcador de pie de página"/>
          <p:cNvSpPr>
            <a:spLocks noGrp="1"/>
          </p:cNvSpPr>
          <p:nvPr>
            <p:ph type="ftr" sz="quarter" idx="11"/>
          </p:nvPr>
        </p:nvSpPr>
        <p:spPr/>
        <p:txBody>
          <a:bodyPr/>
          <a:lstStyle/>
          <a:p>
            <a:pPr>
              <a:defRPr/>
            </a:pPr>
            <a:r>
              <a:rPr lang="pt-BR"/>
              <a:t>Curs de regim juridic </a:t>
            </a:r>
            <a:endParaRPr lang="es-ES"/>
          </a:p>
        </p:txBody>
      </p:sp>
      <p:sp>
        <p:nvSpPr>
          <p:cNvPr id="22531" name="3 Marcador de número de diapositiva"/>
          <p:cNvSpPr>
            <a:spLocks noGrp="1"/>
          </p:cNvSpPr>
          <p:nvPr>
            <p:ph type="sldNum" sz="quarter" idx="12"/>
          </p:nvPr>
        </p:nvSpPr>
        <p:spPr/>
        <p:txBody>
          <a:bodyPr/>
          <a:lstStyle/>
          <a:p>
            <a:pPr>
              <a:defRPr/>
            </a:pPr>
            <a:fld id="{935C9A89-CB4B-43C2-85A9-2A5455BB2EB0}" type="slidenum">
              <a:rPr lang="ca-ES"/>
              <a:pPr>
                <a:defRPr/>
              </a:pPr>
              <a:t>13</a:t>
            </a:fld>
            <a:endParaRPr lang="ca-ES"/>
          </a:p>
        </p:txBody>
      </p:sp>
      <p:sp>
        <p:nvSpPr>
          <p:cNvPr id="2" name="1 Rectángulo"/>
          <p:cNvSpPr/>
          <p:nvPr/>
        </p:nvSpPr>
        <p:spPr>
          <a:xfrm>
            <a:off x="2658508" y="4365104"/>
            <a:ext cx="8280400" cy="731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ltLang="ca-ES" dirty="0">
                <a:latin typeface="Calibri" panose="020F0502020204030204" pitchFamily="34" charset="0"/>
                <a:cs typeface="Calibri" panose="020F0502020204030204" pitchFamily="34" charset="0"/>
              </a:rPr>
              <a:t>Per això, a tots els efectes els actes signats per autorització de signatura es consideren dictats per l'òrgan titular de la competència. </a:t>
            </a:r>
            <a:endParaRPr lang="es-ES" altLang="ca-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4446361"/>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idx="1"/>
          </p:nvPr>
        </p:nvSpPr>
        <p:spPr>
          <a:xfrm>
            <a:off x="3000375" y="3357563"/>
            <a:ext cx="7024688" cy="1339850"/>
          </a:xfrm>
          <a:noFill/>
        </p:spPr>
        <p:txBody>
          <a:bodyPr rtlCol="0">
            <a:normAutofit/>
          </a:bodyPr>
          <a:lstStyle/>
          <a:p>
            <a:pPr marL="274320" indent="-274320" algn="ctr">
              <a:buClr>
                <a:schemeClr val="accent3"/>
              </a:buClr>
              <a:buNone/>
              <a:defRPr/>
            </a:pPr>
            <a:r>
              <a:rPr lang="ca-ES" sz="4800" b="1" dirty="0">
                <a:solidFill>
                  <a:srgbClr val="0070C0"/>
                </a:solidFill>
                <a:latin typeface="Calibri" panose="020F0502020204030204" pitchFamily="34" charset="0"/>
                <a:cs typeface="Calibri" panose="020F0502020204030204" pitchFamily="34" charset="0"/>
              </a:rPr>
              <a:t>TINENTS D'ALCALDE</a:t>
            </a:r>
          </a:p>
        </p:txBody>
      </p:sp>
      <p:sp>
        <p:nvSpPr>
          <p:cNvPr id="186372" name="3 Marcador de pie de página"/>
          <p:cNvSpPr>
            <a:spLocks noGrp="1"/>
          </p:cNvSpPr>
          <p:nvPr>
            <p:ph type="ftr" sz="quarter" idx="11"/>
          </p:nvPr>
        </p:nvSpPr>
        <p:spPr/>
        <p:txBody>
          <a:bodyPr/>
          <a:lstStyle/>
          <a:p>
            <a:pPr>
              <a:defRPr/>
            </a:pPr>
            <a:r>
              <a:rPr lang="pt-BR"/>
              <a:t>Curs de regim juridic </a:t>
            </a:r>
            <a:endParaRPr lang="es-ES"/>
          </a:p>
        </p:txBody>
      </p:sp>
      <p:sp>
        <p:nvSpPr>
          <p:cNvPr id="186371" name="2 Marcador de número de diapositiva"/>
          <p:cNvSpPr>
            <a:spLocks noGrp="1"/>
          </p:cNvSpPr>
          <p:nvPr>
            <p:ph type="sldNum" sz="quarter" idx="12"/>
          </p:nvPr>
        </p:nvSpPr>
        <p:spPr/>
        <p:txBody>
          <a:bodyPr/>
          <a:lstStyle/>
          <a:p>
            <a:pPr>
              <a:defRPr/>
            </a:pPr>
            <a:fld id="{75E3454B-44F5-4B3B-B1FC-9D57C2B29C5C}" type="slidenum">
              <a:rPr lang="es-ES"/>
              <a:pPr>
                <a:defRPr/>
              </a:pPr>
              <a:t>130</a:t>
            </a:fld>
            <a:endParaRPr lang="es-ES"/>
          </a:p>
        </p:txBody>
      </p:sp>
    </p:spTree>
    <p:extLst>
      <p:ext uri="{BB962C8B-B14F-4D97-AF65-F5344CB8AC3E}">
        <p14:creationId xmlns:p14="http://schemas.microsoft.com/office/powerpoint/2010/main" val="2071734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68642">
                                            <p:txEl>
                                              <p:pRg st="0" end="0"/>
                                            </p:txEl>
                                          </p:spTgt>
                                        </p:tgtEl>
                                        <p:attrNameLst>
                                          <p:attrName>style.visibility</p:attrName>
                                        </p:attrNameLst>
                                      </p:cBhvr>
                                      <p:to>
                                        <p:strVal val="visible"/>
                                      </p:to>
                                    </p:set>
                                    <p:animEffect transition="in" filter="fade">
                                      <p:cBhvr>
                                        <p:cTn id="7" dur="770" decel="100000"/>
                                        <p:tgtEl>
                                          <p:spTgt spid="368642">
                                            <p:txEl>
                                              <p:pRg st="0" end="0"/>
                                            </p:txEl>
                                          </p:spTgt>
                                        </p:tgtEl>
                                      </p:cBhvr>
                                    </p:animEffect>
                                    <p:animScale>
                                      <p:cBhvr>
                                        <p:cTn id="8" dur="770" decel="100000"/>
                                        <p:tgtEl>
                                          <p:spTgt spid="368642">
                                            <p:txEl>
                                              <p:pRg st="0" end="0"/>
                                            </p:txEl>
                                          </p:spTgt>
                                        </p:tgtEl>
                                      </p:cBhvr>
                                      <p:from x="10000" y="10000"/>
                                      <p:to x="200000" y="450000"/>
                                    </p:animScale>
                                    <p:animScale>
                                      <p:cBhvr>
                                        <p:cTn id="9" dur="1230" accel="100000" fill="hold">
                                          <p:stCondLst>
                                            <p:cond delay="770"/>
                                          </p:stCondLst>
                                        </p:cTn>
                                        <p:tgtEl>
                                          <p:spTgt spid="368642">
                                            <p:txEl>
                                              <p:pRg st="0" end="0"/>
                                            </p:txEl>
                                          </p:spTgt>
                                        </p:tgtEl>
                                      </p:cBhvr>
                                      <p:from x="200000" y="450000"/>
                                      <p:to x="100000" y="100000"/>
                                    </p:animScale>
                                    <p:set>
                                      <p:cBhvr>
                                        <p:cTn id="10" dur="770" fill="hold"/>
                                        <p:tgtEl>
                                          <p:spTgt spid="368642">
                                            <p:txEl>
                                              <p:pRg st="0" end="0"/>
                                            </p:txEl>
                                          </p:spTgt>
                                        </p:tgtEl>
                                        <p:attrNameLst>
                                          <p:attrName>ppt_x</p:attrName>
                                        </p:attrNameLst>
                                      </p:cBhvr>
                                      <p:to>
                                        <p:strVal val="(0.5)"/>
                                      </p:to>
                                    </p:set>
                                    <p:anim from="(0.5)" to="(#ppt_x)" calcmode="lin" valueType="num">
                                      <p:cBhvr>
                                        <p:cTn id="11" dur="1230" accel="100000" fill="hold">
                                          <p:stCondLst>
                                            <p:cond delay="770"/>
                                          </p:stCondLst>
                                        </p:cTn>
                                        <p:tgtEl>
                                          <p:spTgt spid="368642">
                                            <p:txEl>
                                              <p:pRg st="0" end="0"/>
                                            </p:txEl>
                                          </p:spTgt>
                                        </p:tgtEl>
                                        <p:attrNameLst>
                                          <p:attrName>ppt_x</p:attrName>
                                        </p:attrNameLst>
                                      </p:cBhvr>
                                    </p:anim>
                                    <p:set>
                                      <p:cBhvr>
                                        <p:cTn id="12" dur="770" fill="hold"/>
                                        <p:tgtEl>
                                          <p:spTgt spid="36864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68642">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idx="1"/>
          </p:nvPr>
        </p:nvSpPr>
        <p:spPr>
          <a:xfrm>
            <a:off x="1703388" y="1700808"/>
            <a:ext cx="9865220" cy="4896544"/>
          </a:xfrm>
          <a:solidFill>
            <a:schemeClr val="bg1"/>
          </a:solidFill>
          <a:ln>
            <a:solidFill>
              <a:schemeClr val="folHlink"/>
            </a:solidFill>
          </a:ln>
          <a:effectLst>
            <a:outerShdw dist="107763" dir="13500000" algn="ctr" rotWithShape="0">
              <a:schemeClr val="bg2">
                <a:alpha val="50000"/>
              </a:schemeClr>
            </a:outerShdw>
          </a:effectLst>
        </p:spPr>
        <p:txBody>
          <a:bodyPr rtlCol="0">
            <a:noAutofit/>
          </a:bodyPr>
          <a:lstStyle/>
          <a:p>
            <a:pPr marL="274320" indent="-274320">
              <a:lnSpc>
                <a:spcPct val="90000"/>
              </a:lnSpc>
              <a:buClr>
                <a:schemeClr val="accent3"/>
              </a:buClr>
              <a:buFont typeface="Wingdings 2"/>
              <a:buChar char=""/>
              <a:defRPr/>
            </a:pPr>
            <a:r>
              <a:rPr lang="ca-ES" sz="1700" dirty="0">
                <a:latin typeface="Calibri" panose="020F0502020204030204" pitchFamily="34" charset="0"/>
                <a:cs typeface="Calibri" panose="020F0502020204030204" pitchFamily="34" charset="0"/>
              </a:rPr>
              <a:t>-Es tracta d'un òrgan unipersonal </a:t>
            </a:r>
            <a:r>
              <a:rPr lang="ca-ES" sz="1700" dirty="0">
                <a:solidFill>
                  <a:srgbClr val="0000FF"/>
                </a:solidFill>
                <a:latin typeface="Calibri" panose="020F0502020204030204" pitchFamily="34" charset="0"/>
                <a:cs typeface="Calibri" panose="020F0502020204030204" pitchFamily="34" charset="0"/>
              </a:rPr>
              <a:t>d'existència obligatòria</a:t>
            </a:r>
            <a:r>
              <a:rPr lang="ca-ES" sz="1700" dirty="0">
                <a:latin typeface="Calibri" panose="020F0502020204030204" pitchFamily="34" charset="0"/>
                <a:cs typeface="Calibri" panose="020F0502020204030204" pitchFamily="34" charset="0"/>
              </a:rPr>
              <a:t> (art.20.1 LBRL).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a:p>
            <a:pPr marL="274320" indent="-274320" algn="just">
              <a:lnSpc>
                <a:spcPct val="9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Són nomenats i cessats lliurement per l'Alcalde entre els regidors que formen part de la Junta de Govern Local, i on aquesta no existeixi entre els regidors (art.23.3 LBRL).</a:t>
            </a:r>
          </a:p>
          <a:p>
            <a:pPr marL="274320" indent="-274320" algn="just">
              <a:lnSpc>
                <a:spcPct val="9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La normativa municipal estableix en aquesta matèria de designació dels Tinents d'Alcalde, dos principis: </a:t>
            </a:r>
            <a:r>
              <a:rPr lang="ca-ES" sz="1700" b="1" dirty="0">
                <a:solidFill>
                  <a:srgbClr val="FF0000"/>
                </a:solidFill>
                <a:latin typeface="Calibri" panose="020F0502020204030204" pitchFamily="34" charset="0"/>
                <a:cs typeface="Calibri" panose="020F0502020204030204" pitchFamily="34" charset="0"/>
              </a:rPr>
              <a:t>la llibertat de l'Alcalde</a:t>
            </a:r>
            <a:r>
              <a:rPr lang="ca-ES" sz="1700" dirty="0">
                <a:latin typeface="Calibri" panose="020F0502020204030204" pitchFamily="34" charset="0"/>
                <a:cs typeface="Calibri" panose="020F0502020204030204" pitchFamily="34" charset="0"/>
              </a:rPr>
              <a:t> per anomenant i </a:t>
            </a:r>
            <a:r>
              <a:rPr lang="ca-ES" sz="1700" b="1" dirty="0">
                <a:solidFill>
                  <a:srgbClr val="FF3300"/>
                </a:solidFill>
                <a:latin typeface="Calibri" panose="020F0502020204030204" pitchFamily="34" charset="0"/>
                <a:cs typeface="Calibri" panose="020F0502020204030204" pitchFamily="34" charset="0"/>
              </a:rPr>
              <a:t>que aquests han de formar part</a:t>
            </a:r>
            <a:r>
              <a:rPr lang="ca-ES" sz="1700" dirty="0">
                <a:latin typeface="Calibri" panose="020F0502020204030204" pitchFamily="34" charset="0"/>
                <a:cs typeface="Calibri" panose="020F0502020204030204" pitchFamily="34" charset="0"/>
              </a:rPr>
              <a:t> de la Junta de Govern Local- on hi hagi.</a:t>
            </a:r>
          </a:p>
          <a:p>
            <a:pPr marL="274320" indent="-274320" algn="just">
              <a:lnSpc>
                <a:spcPct val="120000"/>
              </a:lnSpc>
              <a:buClr>
                <a:schemeClr val="accent3"/>
              </a:buClr>
              <a:buFont typeface="Wingdings 2"/>
              <a:buChar char=""/>
              <a:defRPr/>
            </a:pPr>
            <a:r>
              <a:rPr lang="ca-ES" sz="1700" dirty="0">
                <a:latin typeface="Calibri" panose="020F0502020204030204" pitchFamily="34" charset="0"/>
                <a:cs typeface="Calibri" panose="020F0502020204030204" pitchFamily="34" charset="0"/>
              </a:rPr>
              <a:t>En els municipis amb Junta de Govern Local el nombre de tinents d'Alcalde no podrà excedir del nombre de membres d'aquella, quan aquesta junta no existeixi </a:t>
            </a:r>
            <a:r>
              <a:rPr lang="ca-ES" sz="1700" b="1" dirty="0">
                <a:solidFill>
                  <a:schemeClr val="tx2"/>
                </a:solidFill>
                <a:latin typeface="Calibri" panose="020F0502020204030204" pitchFamily="34" charset="0"/>
                <a:cs typeface="Calibri" panose="020F0502020204030204" pitchFamily="34" charset="0"/>
              </a:rPr>
              <a:t>no podran excedir d'un terç del nombre legal </a:t>
            </a:r>
            <a:r>
              <a:rPr lang="ca-ES" sz="1700" dirty="0">
                <a:latin typeface="Calibri" panose="020F0502020204030204" pitchFamily="34" charset="0"/>
                <a:cs typeface="Calibri" panose="020F0502020204030204" pitchFamily="34" charset="0"/>
              </a:rPr>
              <a:t>(46 ROF).</a:t>
            </a:r>
          </a:p>
          <a:p>
            <a:pPr marL="274320" indent="-274320" algn="just">
              <a:lnSpc>
                <a:spcPct val="120000"/>
              </a:lnSpc>
              <a:buClr>
                <a:schemeClr val="accent3"/>
              </a:buClr>
              <a:buNone/>
              <a:defRPr/>
            </a:pPr>
            <a:r>
              <a:rPr lang="ca-ES" sz="1700" dirty="0">
                <a:latin typeface="Calibri" panose="020F0502020204030204" pitchFamily="34" charset="0"/>
                <a:cs typeface="Calibri" panose="020F0502020204030204" pitchFamily="34" charset="0"/>
              </a:rPr>
              <a:t>	</a:t>
            </a:r>
            <a:r>
              <a:rPr lang="ca-ES" sz="1700" dirty="0" smtClean="0">
                <a:latin typeface="Calibri" panose="020F0502020204030204" pitchFamily="34" charset="0"/>
                <a:cs typeface="Calibri" panose="020F0502020204030204" pitchFamily="34" charset="0"/>
              </a:rPr>
              <a:t>A </a:t>
            </a:r>
            <a:r>
              <a:rPr lang="ca-ES" sz="1700" dirty="0">
                <a:latin typeface="Calibri" panose="020F0502020204030204" pitchFamily="34" charset="0"/>
                <a:cs typeface="Calibri" panose="020F0502020204030204" pitchFamily="34" charset="0"/>
              </a:rPr>
              <a:t>efectes d'aquest còmput no es tindran en compte els decimals que resultin de dividir per tres el nombre total de membres, és a dir que s'arrodoneix </a:t>
            </a:r>
            <a:r>
              <a:rPr lang="ca-ES" sz="1700" b="1" dirty="0">
                <a:solidFill>
                  <a:srgbClr val="FF0000"/>
                </a:solidFill>
                <a:latin typeface="Calibri" panose="020F0502020204030204" pitchFamily="34" charset="0"/>
                <a:cs typeface="Calibri" panose="020F0502020204030204" pitchFamily="34" charset="0"/>
              </a:rPr>
              <a:t>cap avall</a:t>
            </a:r>
            <a:r>
              <a:rPr lang="ca-ES" sz="1700" dirty="0">
                <a:solidFill>
                  <a:srgbClr val="FF0000"/>
                </a:solidFill>
                <a:latin typeface="Calibri" panose="020F0502020204030204" pitchFamily="34" charset="0"/>
                <a:cs typeface="Calibri" panose="020F0502020204030204" pitchFamily="34" charset="0"/>
              </a:rPr>
              <a:t>.</a:t>
            </a:r>
            <a:r>
              <a:rPr lang="ca-ES" sz="1700" dirty="0">
                <a:latin typeface="Calibri" panose="020F0502020204030204" pitchFamily="34" charset="0"/>
                <a:cs typeface="Calibri" panose="020F0502020204030204" pitchFamily="34" charset="0"/>
              </a:rPr>
              <a:t> Així en un Ajuntament integrat per onze regidors un terç (3,66) rebutjats els decimals és un màxim de tres.</a:t>
            </a:r>
          </a:p>
          <a:p>
            <a:pPr marL="274320" indent="-274320" algn="just">
              <a:lnSpc>
                <a:spcPct val="9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
        <p:nvSpPr>
          <p:cNvPr id="7" name="6 Marcador de pie de página"/>
          <p:cNvSpPr>
            <a:spLocks noGrp="1"/>
          </p:cNvSpPr>
          <p:nvPr>
            <p:ph type="ftr" sz="quarter" idx="11"/>
          </p:nvPr>
        </p:nvSpPr>
        <p:spPr/>
        <p:txBody>
          <a:bodyPr/>
          <a:lstStyle/>
          <a:p>
            <a:pPr>
              <a:defRPr/>
            </a:pPr>
            <a:r>
              <a:rPr lang="pt-BR"/>
              <a:t>Curs de regim juridic </a:t>
            </a:r>
            <a:endParaRPr lang="es-ES"/>
          </a:p>
        </p:txBody>
      </p:sp>
      <p:sp>
        <p:nvSpPr>
          <p:cNvPr id="187398" name="5 Marcador de número de diapositiva"/>
          <p:cNvSpPr>
            <a:spLocks noGrp="1"/>
          </p:cNvSpPr>
          <p:nvPr>
            <p:ph type="sldNum" sz="quarter" idx="12"/>
          </p:nvPr>
        </p:nvSpPr>
        <p:spPr/>
        <p:txBody>
          <a:bodyPr/>
          <a:lstStyle/>
          <a:p>
            <a:pPr>
              <a:defRPr/>
            </a:pPr>
            <a:fld id="{96861F56-55CD-4CCC-AA80-8502611ED32C}" type="slidenum">
              <a:rPr lang="es-ES"/>
              <a:pPr>
                <a:defRPr/>
              </a:pPr>
              <a:t>131</a:t>
            </a:fld>
            <a:endParaRPr lang="es-ES"/>
          </a:p>
        </p:txBody>
      </p:sp>
      <p:sp>
        <p:nvSpPr>
          <p:cNvPr id="199685" name="Text Box 4"/>
          <p:cNvSpPr txBox="1">
            <a:spLocks noChangeArrowheads="1"/>
          </p:cNvSpPr>
          <p:nvPr/>
        </p:nvSpPr>
        <p:spPr bwMode="auto">
          <a:xfrm>
            <a:off x="1703388" y="685367"/>
            <a:ext cx="9865220" cy="825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600" b="1" dirty="0">
                <a:solidFill>
                  <a:schemeClr val="bg1"/>
                </a:solidFill>
                <a:cs typeface="Calibri" panose="020F0502020204030204" pitchFamily="34" charset="0"/>
              </a:rPr>
              <a:t>Els Tinents d'Alcalde, segons els arts. 20, 21 i 23 LRBRL són òrgans de caràcter necessari, nomenats i cessats lliurement per l'Alcalde d'entre els membres de la Junta de Govern Local i, on aquesta no existeixi, d'entre els Regidors. </a:t>
            </a:r>
          </a:p>
        </p:txBody>
      </p:sp>
      <p:sp>
        <p:nvSpPr>
          <p:cNvPr id="370693" name="Text Box 5"/>
          <p:cNvSpPr txBox="1">
            <a:spLocks noChangeArrowheads="1"/>
          </p:cNvSpPr>
          <p:nvPr/>
        </p:nvSpPr>
        <p:spPr bwMode="auto">
          <a:xfrm>
            <a:off x="5951538" y="188913"/>
            <a:ext cx="3962400" cy="369332"/>
          </a:xfrm>
          <a:prstGeom prst="rect">
            <a:avLst/>
          </a:prstGeom>
          <a:solidFill>
            <a:srgbClr val="60ED49"/>
          </a:solidFill>
          <a:ln w="57150">
            <a:solidFill>
              <a:schemeClr val="tx1"/>
            </a:solidFill>
            <a:miter lim="800000"/>
            <a:headEnd/>
            <a:tailEnd/>
          </a:ln>
          <a:effectLst/>
        </p:spPr>
        <p:txBody>
          <a:bodyPr>
            <a:spAutoFit/>
          </a:bodyPr>
          <a:lstStyle/>
          <a:p>
            <a:pPr>
              <a:spcBef>
                <a:spcPct val="50000"/>
              </a:spcBef>
              <a:defRPr/>
            </a:pPr>
            <a:r>
              <a:rPr lang="ca-ES" b="1">
                <a:solidFill>
                  <a:srgbClr val="FF3300"/>
                </a:solidFill>
                <a:effectLst>
                  <a:outerShdw blurRad="38100" dist="38100" dir="2700000" algn="tl">
                    <a:srgbClr val="000000"/>
                  </a:outerShdw>
                </a:effectLst>
              </a:rPr>
              <a:t>D'EXISTÈNCIA OBLIGATÒRIA</a:t>
            </a:r>
          </a:p>
        </p:txBody>
      </p:sp>
      <p:sp>
        <p:nvSpPr>
          <p:cNvPr id="199687" name="Text Box 6"/>
          <p:cNvSpPr txBox="1">
            <a:spLocks noChangeArrowheads="1"/>
          </p:cNvSpPr>
          <p:nvPr/>
        </p:nvSpPr>
        <p:spPr bwMode="auto">
          <a:xfrm>
            <a:off x="8682740" y="1988840"/>
            <a:ext cx="2880320" cy="307777"/>
          </a:xfrm>
          <a:prstGeom prst="rect">
            <a:avLst/>
          </a:prstGeom>
          <a:solidFill>
            <a:srgbClr val="60ED49"/>
          </a:solidFill>
          <a:ln w="381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s-ES" altLang="ca-ES" sz="1400" b="1" dirty="0">
                <a:latin typeface="Arial" charset="0"/>
              </a:rPr>
              <a:t>NOMENAMENT I CESSAMENT.</a:t>
            </a:r>
          </a:p>
        </p:txBody>
      </p:sp>
    </p:spTree>
    <p:extLst>
      <p:ext uri="{BB962C8B-B14F-4D97-AF65-F5344CB8AC3E}">
        <p14:creationId xmlns:p14="http://schemas.microsoft.com/office/powerpoint/2010/main" val="19254387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idx="1"/>
          </p:nvPr>
        </p:nvSpPr>
        <p:spPr>
          <a:xfrm>
            <a:off x="1524000" y="392114"/>
            <a:ext cx="9144000" cy="5773737"/>
          </a:xfrm>
          <a:solidFill>
            <a:schemeClr val="bg1"/>
          </a:solidFill>
          <a:effectLst>
            <a:outerShdw dist="107763" dir="2700000" algn="ctr" rotWithShape="0">
              <a:schemeClr val="bg2">
                <a:alpha val="50000"/>
              </a:schemeClr>
            </a:outerShdw>
          </a:effectLst>
        </p:spPr>
        <p:txBody>
          <a:bodyPr rtlCol="0">
            <a:normAutofit/>
          </a:bodyPr>
          <a:lstStyle/>
          <a:p>
            <a:pPr marL="274320" indent="-274320">
              <a:buClr>
                <a:schemeClr val="accent3"/>
              </a:buClr>
              <a:buNone/>
              <a:defRPr/>
            </a:pPr>
            <a:endParaRPr lang="ca-ES" dirty="0">
              <a:latin typeface="Calibri" panose="020F0502020204030204" pitchFamily="34" charset="0"/>
              <a:cs typeface="Calibri" panose="020F0502020204030204" pitchFamily="34" charset="0"/>
            </a:endParaRPr>
          </a:p>
          <a:p>
            <a:pPr marL="274320" indent="-274320">
              <a:buClr>
                <a:schemeClr val="accent3"/>
              </a:buClr>
              <a:buNone/>
              <a:defRPr/>
            </a:pPr>
            <a:r>
              <a:rPr lang="ca-ES" dirty="0">
                <a:latin typeface="Calibri" panose="020F0502020204030204" pitchFamily="34" charset="0"/>
                <a:cs typeface="Calibri" panose="020F0502020204030204" pitchFamily="34" charset="0"/>
              </a:rPr>
              <a:t>	-Per el cessament per l'Alcalde o President. </a:t>
            </a:r>
            <a:br>
              <a:rPr lang="ca-ES" dirty="0">
                <a:latin typeface="Calibri" panose="020F0502020204030204" pitchFamily="34" charset="0"/>
                <a:cs typeface="Calibri" panose="020F0502020204030204" pitchFamily="34" charset="0"/>
              </a:rPr>
            </a:br>
            <a:r>
              <a:rPr lang="ca-ES" dirty="0">
                <a:latin typeface="Calibri" panose="020F0502020204030204" pitchFamily="34" charset="0"/>
                <a:cs typeface="Calibri" panose="020F0502020204030204" pitchFamily="34" charset="0"/>
              </a:rPr>
              <a:t>-Per renúncia expressa manifestada per escrit. </a:t>
            </a:r>
            <a:br>
              <a:rPr lang="ca-ES" dirty="0">
                <a:latin typeface="Calibri" panose="020F0502020204030204" pitchFamily="34" charset="0"/>
                <a:cs typeface="Calibri" panose="020F0502020204030204" pitchFamily="34" charset="0"/>
              </a:rPr>
            </a:br>
            <a:r>
              <a:rPr lang="ca-ES" dirty="0">
                <a:latin typeface="Calibri" panose="020F0502020204030204" pitchFamily="34" charset="0"/>
                <a:cs typeface="Calibri" panose="020F0502020204030204" pitchFamily="34" charset="0"/>
              </a:rPr>
              <a:t>-Per pèrdua de la condició de membre de la Junta de Govern Local. </a:t>
            </a:r>
            <a:br>
              <a:rPr lang="ca-ES" dirty="0">
                <a:latin typeface="Calibri" panose="020F0502020204030204" pitchFamily="34" charset="0"/>
                <a:cs typeface="Calibri" panose="020F0502020204030204" pitchFamily="34" charset="0"/>
              </a:rPr>
            </a:br>
            <a:endParaRPr lang="ca-ES" dirty="0">
              <a:latin typeface="Calibri" panose="020F0502020204030204" pitchFamily="34" charset="0"/>
              <a:cs typeface="Calibri" panose="020F0502020204030204" pitchFamily="34" charset="0"/>
            </a:endParaRPr>
          </a:p>
          <a:p>
            <a:pPr marL="274320" indent="-274320">
              <a:buClr>
                <a:schemeClr val="accent3"/>
              </a:buClr>
              <a:buNone/>
              <a:defRPr/>
            </a:pPr>
            <a:endParaRPr lang="ca-ES" dirty="0">
              <a:latin typeface="Calibri" panose="020F0502020204030204" pitchFamily="34" charset="0"/>
              <a:cs typeface="Calibri" panose="020F0502020204030204" pitchFamily="34" charset="0"/>
            </a:endParaRPr>
          </a:p>
          <a:p>
            <a:pPr marL="274320" indent="-274320">
              <a:buClr>
                <a:schemeClr val="accent3"/>
              </a:buClr>
              <a:buNone/>
              <a:defRPr/>
            </a:pPr>
            <a:endParaRPr lang="ca-ES" dirty="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r>
              <a:rPr lang="ca-ES" dirty="0">
                <a:latin typeface="Calibri" panose="020F0502020204030204" pitchFamily="34" charset="0"/>
                <a:cs typeface="Calibri" panose="020F0502020204030204" pitchFamily="34" charset="0"/>
              </a:rPr>
              <a:t>Es faran mitjançant resolució de l'Alcalde de la qual es donarà compte al ple en la primera sessió que celebri, notificar a més personalment als designats, i es publicarà en el Butlletí Oficial de la Província, sense perjudica que sigui </a:t>
            </a:r>
            <a:r>
              <a:rPr lang="ca-ES" dirty="0">
                <a:solidFill>
                  <a:srgbClr val="FF3300"/>
                </a:solidFill>
                <a:latin typeface="Calibri" panose="020F0502020204030204" pitchFamily="34" charset="0"/>
                <a:cs typeface="Calibri" panose="020F0502020204030204" pitchFamily="34" charset="0"/>
              </a:rPr>
              <a:t>efectiva des de l'endemà de la signatura de la resolució de l'Alcalde</a:t>
            </a:r>
            <a:r>
              <a:rPr lang="ca-ES" dirty="0">
                <a:latin typeface="Calibri" panose="020F0502020204030204" pitchFamily="34" charset="0"/>
                <a:cs typeface="Calibri" panose="020F0502020204030204" pitchFamily="34" charset="0"/>
              </a:rPr>
              <a:t> si en ella no es disposés una altra cosa (art. 46 -1 ROF).</a:t>
            </a:r>
          </a:p>
          <a:p>
            <a:pPr marL="274320" indent="-274320" algn="just">
              <a:buClr>
                <a:schemeClr val="accent3"/>
              </a:buClr>
              <a:buFont typeface="Arial" pitchFamily="34" charset="0"/>
              <a:buChar char="•"/>
              <a:defRPr/>
            </a:pPr>
            <a:endParaRPr lang="es-ES" b="1" u="sng" dirty="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endParaRPr lang="es-ES" b="1" u="sng" dirty="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r>
              <a:rPr lang="ca-ES" b="1" u="sng" dirty="0">
                <a:latin typeface="Calibri" panose="020F0502020204030204" pitchFamily="34" charset="0"/>
                <a:cs typeface="Calibri" panose="020F0502020204030204" pitchFamily="34" charset="0"/>
              </a:rPr>
              <a:t>La missió</a:t>
            </a:r>
            <a:r>
              <a:rPr lang="ca-ES" dirty="0">
                <a:latin typeface="Calibri" panose="020F0502020204030204" pitchFamily="34" charset="0"/>
                <a:cs typeface="Calibri" panose="020F0502020204030204" pitchFamily="34" charset="0"/>
              </a:rPr>
              <a:t> consisteix a substituir l'Alcalde en els supòsits de vacant, absència o malaltia, amb independència de les funcions que, per delegació de l'Alcalde, tingui encomanades.</a:t>
            </a:r>
          </a:p>
        </p:txBody>
      </p:sp>
      <p:sp>
        <p:nvSpPr>
          <p:cNvPr id="189447" name="6 Marcador de pie de página"/>
          <p:cNvSpPr>
            <a:spLocks noGrp="1"/>
          </p:cNvSpPr>
          <p:nvPr>
            <p:ph type="ftr" sz="quarter" idx="11"/>
          </p:nvPr>
        </p:nvSpPr>
        <p:spPr/>
        <p:txBody>
          <a:bodyPr/>
          <a:lstStyle/>
          <a:p>
            <a:pPr>
              <a:defRPr/>
            </a:pPr>
            <a:r>
              <a:rPr lang="pt-BR"/>
              <a:t>Curs de regim juridic </a:t>
            </a:r>
            <a:endParaRPr lang="es-ES"/>
          </a:p>
        </p:txBody>
      </p:sp>
      <p:sp>
        <p:nvSpPr>
          <p:cNvPr id="189446" name="5 Marcador de número de diapositiva"/>
          <p:cNvSpPr>
            <a:spLocks noGrp="1"/>
          </p:cNvSpPr>
          <p:nvPr>
            <p:ph type="sldNum" sz="quarter" idx="12"/>
          </p:nvPr>
        </p:nvSpPr>
        <p:spPr/>
        <p:txBody>
          <a:bodyPr/>
          <a:lstStyle/>
          <a:p>
            <a:pPr>
              <a:defRPr/>
            </a:pPr>
            <a:fld id="{C35D7CAA-AEDC-4E01-94DB-BF6FA59143A0}" type="slidenum">
              <a:rPr lang="es-ES"/>
              <a:pPr>
                <a:defRPr/>
              </a:pPr>
              <a:t>132</a:t>
            </a:fld>
            <a:endParaRPr lang="es-ES"/>
          </a:p>
        </p:txBody>
      </p:sp>
      <p:sp>
        <p:nvSpPr>
          <p:cNvPr id="202757" name="Text Box 4"/>
          <p:cNvSpPr txBox="1">
            <a:spLocks noChangeArrowheads="1"/>
          </p:cNvSpPr>
          <p:nvPr/>
        </p:nvSpPr>
        <p:spPr bwMode="auto">
          <a:xfrm>
            <a:off x="1524001" y="4214814"/>
            <a:ext cx="1655763" cy="376237"/>
          </a:xfrm>
          <a:prstGeom prst="rect">
            <a:avLst/>
          </a:prstGeom>
          <a:solidFill>
            <a:srgbClr val="FF0000"/>
          </a:solidFill>
          <a:ln w="9525">
            <a:solidFill>
              <a:schemeClr val="folHlink"/>
            </a:solidFill>
            <a:miter lim="800000"/>
            <a:headEnd/>
            <a:tailEnd/>
          </a:ln>
          <a:effectLst>
            <a:outerShdw dist="107763" dir="2700000" algn="ctr" rotWithShape="0">
              <a:schemeClr val="bg2">
                <a:alpha val="50000"/>
              </a:schemeClr>
            </a:outer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s-ES" altLang="ca-ES" sz="1800" b="1">
                <a:solidFill>
                  <a:schemeClr val="bg1"/>
                </a:solidFill>
                <a:latin typeface="Comic Sans MS" pitchFamily="66" charset="0"/>
              </a:rPr>
              <a:t>FUNCIONS</a:t>
            </a:r>
            <a:endParaRPr lang="ca-ES" altLang="ca-ES" sz="1800" b="1">
              <a:solidFill>
                <a:schemeClr val="bg1"/>
              </a:solidFill>
              <a:latin typeface="Comic Sans MS" pitchFamily="66" charset="0"/>
            </a:endParaRPr>
          </a:p>
        </p:txBody>
      </p:sp>
      <p:sp>
        <p:nvSpPr>
          <p:cNvPr id="372743" name="Text Box 7"/>
          <p:cNvSpPr txBox="1">
            <a:spLocks noChangeArrowheads="1"/>
          </p:cNvSpPr>
          <p:nvPr/>
        </p:nvSpPr>
        <p:spPr bwMode="auto">
          <a:xfrm>
            <a:off x="1524000" y="2060575"/>
            <a:ext cx="3962400" cy="376238"/>
          </a:xfrm>
          <a:prstGeom prst="rect">
            <a:avLst/>
          </a:prstGeom>
          <a:solidFill>
            <a:srgbClr val="FF3300"/>
          </a:solidFill>
          <a:ln w="9525">
            <a:solidFill>
              <a:schemeClr val="folHlink"/>
            </a:solid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es-ES" b="1" dirty="0">
                <a:solidFill>
                  <a:schemeClr val="bg1"/>
                </a:solidFill>
                <a:effectLst>
                  <a:outerShdw blurRad="38100" dist="38100" dir="2700000" algn="tl">
                    <a:srgbClr val="000000"/>
                  </a:outerShdw>
                </a:effectLst>
                <a:latin typeface="Comic Sans MS" pitchFamily="66" charset="0"/>
              </a:rPr>
              <a:t>NOMENAMENT I CESSAMENT</a:t>
            </a:r>
            <a:endParaRPr lang="ca-ES" b="1" dirty="0">
              <a:solidFill>
                <a:schemeClr val="bg1"/>
              </a:solidFill>
              <a:effectLst>
                <a:outerShdw blurRad="38100" dist="38100" dir="2700000" algn="tl">
                  <a:srgbClr val="000000"/>
                </a:outerShdw>
              </a:effectLst>
              <a:latin typeface="Comic Sans MS" pitchFamily="66" charset="0"/>
            </a:endParaRPr>
          </a:p>
        </p:txBody>
      </p:sp>
      <p:sp>
        <p:nvSpPr>
          <p:cNvPr id="202759" name="Text Box 8"/>
          <p:cNvSpPr txBox="1">
            <a:spLocks noChangeArrowheads="1"/>
          </p:cNvSpPr>
          <p:nvPr/>
        </p:nvSpPr>
        <p:spPr bwMode="auto">
          <a:xfrm>
            <a:off x="1524000" y="188913"/>
            <a:ext cx="9144000" cy="406400"/>
          </a:xfrm>
          <a:prstGeom prst="rect">
            <a:avLst/>
          </a:prstGeom>
          <a:solidFill>
            <a:srgbClr val="FF0000"/>
          </a:solidFill>
          <a:ln w="9525">
            <a:solidFill>
              <a:schemeClr val="folHlink"/>
            </a:solidFill>
            <a:miter lim="800000"/>
            <a:headEnd/>
            <a:tailEnd/>
          </a:ln>
          <a:effectLst>
            <a:outerShdw dist="107763" dir="18900000" algn="ctr" rotWithShape="0">
              <a:schemeClr val="bg2">
                <a:alpha val="50000"/>
              </a:schemeClr>
            </a:outer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2000" b="1">
                <a:solidFill>
                  <a:schemeClr val="bg1"/>
                </a:solidFill>
                <a:latin typeface="Comic Sans MS" pitchFamily="66" charset="0"/>
              </a:rPr>
              <a:t>LA CONDICIÓ DE TINENT D'ALCALDE </a:t>
            </a:r>
            <a:r>
              <a:rPr lang="ca-ES" altLang="ca-ES" sz="2000" b="1" u="sng">
                <a:solidFill>
                  <a:schemeClr val="bg1"/>
                </a:solidFill>
                <a:latin typeface="Comic Sans MS" pitchFamily="66" charset="0"/>
              </a:rPr>
              <a:t>ES PERD </a:t>
            </a:r>
            <a:r>
              <a:rPr lang="ca-ES" altLang="ca-ES" sz="2000" b="1">
                <a:solidFill>
                  <a:schemeClr val="bg1"/>
                </a:solidFill>
                <a:latin typeface="Comic Sans MS" pitchFamily="66" charset="0"/>
              </a:rPr>
              <a:t>per (art.46.3 ROF): </a:t>
            </a:r>
          </a:p>
        </p:txBody>
      </p:sp>
    </p:spTree>
    <p:extLst>
      <p:ext uri="{BB962C8B-B14F-4D97-AF65-F5344CB8AC3E}">
        <p14:creationId xmlns:p14="http://schemas.microsoft.com/office/powerpoint/2010/main" val="29589941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7" name="Rectangle 3"/>
          <p:cNvSpPr>
            <a:spLocks noGrp="1" noChangeArrowheads="1"/>
          </p:cNvSpPr>
          <p:nvPr>
            <p:ph idx="1"/>
          </p:nvPr>
        </p:nvSpPr>
        <p:spPr>
          <a:xfrm>
            <a:off x="1992312" y="829831"/>
            <a:ext cx="9504287" cy="5305977"/>
          </a:xfrm>
          <a:solidFill>
            <a:schemeClr val="bg1"/>
          </a:solidFill>
          <a:effectLst>
            <a:outerShdw dist="107763" dir="13500000" algn="ctr" rotWithShape="0">
              <a:schemeClr val="bg2">
                <a:alpha val="50000"/>
              </a:schemeClr>
            </a:outerShdw>
          </a:effectLst>
        </p:spPr>
        <p:txBody>
          <a:bodyPr rtlCol="0">
            <a:normAutofit/>
          </a:bodyPr>
          <a:lstStyle/>
          <a:p>
            <a:pPr marL="274320" indent="-274320" algn="just">
              <a:lnSpc>
                <a:spcPct val="9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La seva </a:t>
            </a:r>
            <a:r>
              <a:rPr lang="ca-ES" sz="1700" b="1" dirty="0">
                <a:latin typeface="Calibri" panose="020F0502020204030204" pitchFamily="34" charset="0"/>
                <a:cs typeface="Calibri" panose="020F0502020204030204" pitchFamily="34" charset="0"/>
              </a:rPr>
              <a:t>característica fonamental</a:t>
            </a:r>
            <a:r>
              <a:rPr lang="ca-ES" sz="1700" dirty="0">
                <a:latin typeface="Calibri" panose="020F0502020204030204" pitchFamily="34" charset="0"/>
                <a:cs typeface="Calibri" panose="020F0502020204030204" pitchFamily="34" charset="0"/>
              </a:rPr>
              <a:t>, per tant, és la de ser substituts de l'Alcalde. L'art.47 del (ROF), distingeix tres tipus de suplències, diferenciades pel seu contingut i forma d'accedir a la titularitat de les funcions:</a:t>
            </a:r>
          </a:p>
          <a:p>
            <a:pPr marL="274320" indent="-274320" algn="just">
              <a:lnSpc>
                <a:spcPct val="9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90000"/>
              </a:lnSpc>
              <a:buClr>
                <a:schemeClr val="accent3"/>
              </a:buClr>
              <a:buNone/>
              <a:defRPr/>
            </a:pPr>
            <a:r>
              <a:rPr lang="ca-ES" sz="1700" dirty="0">
                <a:solidFill>
                  <a:srgbClr val="FF0000"/>
                </a:solidFill>
                <a:latin typeface="Calibri" panose="020F0502020204030204" pitchFamily="34" charset="0"/>
                <a:cs typeface="Calibri" panose="020F0502020204030204" pitchFamily="34" charset="0"/>
              </a:rPr>
              <a:t>	</a:t>
            </a:r>
            <a:r>
              <a:rPr lang="ca-ES" sz="1700" b="1" dirty="0">
                <a:solidFill>
                  <a:srgbClr val="FF0000"/>
                </a:solidFill>
                <a:latin typeface="Calibri" panose="020F0502020204030204" pitchFamily="34" charset="0"/>
                <a:cs typeface="Calibri" panose="020F0502020204030204" pitchFamily="34" charset="0"/>
              </a:rPr>
              <a:t>a) La suplència </a:t>
            </a:r>
            <a:r>
              <a:rPr lang="ca-ES" sz="1700" b="1" u="sng" dirty="0">
                <a:solidFill>
                  <a:srgbClr val="FF0000"/>
                </a:solidFill>
                <a:latin typeface="Calibri" panose="020F0502020204030204" pitchFamily="34" charset="0"/>
                <a:cs typeface="Calibri" panose="020F0502020204030204" pitchFamily="34" charset="0"/>
              </a:rPr>
              <a:t>amb plenitud d'efectes</a:t>
            </a:r>
            <a:r>
              <a:rPr lang="ca-ES" sz="1700" b="1" dirty="0">
                <a:solidFill>
                  <a:srgbClr val="FF0000"/>
                </a:solidFill>
                <a:latin typeface="Calibri" panose="020F0502020204030204" pitchFamily="34" charset="0"/>
                <a:cs typeface="Calibri" panose="020F0502020204030204" pitchFamily="34" charset="0"/>
              </a:rPr>
              <a:t>:</a:t>
            </a:r>
            <a:r>
              <a:rPr lang="ca-ES" sz="1700" dirty="0">
                <a:solidFill>
                  <a:srgbClr val="FF0000"/>
                </a:solidFill>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que es dóna en el cas que l'Alcaldia </a:t>
            </a:r>
            <a:r>
              <a:rPr lang="ca-ES" sz="1700" dirty="0">
                <a:solidFill>
                  <a:srgbClr val="0000FF"/>
                </a:solidFill>
                <a:latin typeface="Calibri" panose="020F0502020204030204" pitchFamily="34" charset="0"/>
                <a:cs typeface="Calibri" panose="020F0502020204030204" pitchFamily="34" charset="0"/>
              </a:rPr>
              <a:t>quedi vacant</a:t>
            </a:r>
            <a:r>
              <a:rPr lang="ca-ES" sz="1700" dirty="0">
                <a:latin typeface="Calibri" panose="020F0502020204030204" pitchFamily="34" charset="0"/>
                <a:cs typeface="Calibri" panose="020F0502020204030204" pitchFamily="34" charset="0"/>
              </a:rPr>
              <a:t>, qualsevol que fos la seva causa. El Tinent d'Alcalde es converteix </a:t>
            </a:r>
            <a:r>
              <a:rPr lang="ca-ES" sz="1700" b="1" dirty="0">
                <a:latin typeface="Calibri" panose="020F0502020204030204" pitchFamily="34" charset="0"/>
                <a:cs typeface="Calibri" panose="020F0502020204030204" pitchFamily="34" charset="0"/>
              </a:rPr>
              <a:t>en Alcalde accidental</a:t>
            </a:r>
            <a:r>
              <a:rPr lang="ca-ES" sz="1700" dirty="0">
                <a:latin typeface="Calibri" panose="020F0502020204030204" pitchFamily="34" charset="0"/>
                <a:cs typeface="Calibri" panose="020F0502020204030204" pitchFamily="34" charset="0"/>
              </a:rPr>
              <a:t> fins que el nou sigui elegit i exerceix en plenitud totes les funcions, </a:t>
            </a:r>
            <a:r>
              <a:rPr lang="ca-ES" sz="1700" b="1" dirty="0">
                <a:latin typeface="Calibri" panose="020F0502020204030204" pitchFamily="34" charset="0"/>
                <a:cs typeface="Calibri" panose="020F0502020204030204" pitchFamily="34" charset="0"/>
              </a:rPr>
              <a:t>fins i tot la</a:t>
            </a:r>
            <a:r>
              <a:rPr lang="ca-ES" sz="1700" dirty="0">
                <a:latin typeface="Calibri" panose="020F0502020204030204" pitchFamily="34" charset="0"/>
                <a:cs typeface="Calibri" panose="020F0502020204030204" pitchFamily="34" charset="0"/>
              </a:rPr>
              <a:t> de revocar les delegacions.</a:t>
            </a:r>
          </a:p>
          <a:p>
            <a:pPr marL="274320" indent="-274320" algn="just">
              <a:lnSpc>
                <a:spcPct val="90000"/>
              </a:lnSpc>
              <a:buClr>
                <a:schemeClr val="accent3"/>
              </a:buClr>
              <a:buNone/>
              <a:defRPr/>
            </a:pPr>
            <a:r>
              <a:rPr lang="ca-ES" sz="1700" dirty="0">
                <a:solidFill>
                  <a:srgbClr val="FF0000"/>
                </a:solidFill>
                <a:latin typeface="Calibri" panose="020F0502020204030204" pitchFamily="34" charset="0"/>
                <a:cs typeface="Calibri" panose="020F0502020204030204" pitchFamily="34" charset="0"/>
              </a:rPr>
              <a:t> </a:t>
            </a:r>
            <a:br>
              <a:rPr lang="ca-ES" sz="1700" dirty="0">
                <a:solidFill>
                  <a:srgbClr val="FF0000"/>
                </a:solidFill>
                <a:latin typeface="Calibri" panose="020F0502020204030204" pitchFamily="34" charset="0"/>
                <a:cs typeface="Calibri" panose="020F0502020204030204" pitchFamily="34" charset="0"/>
              </a:rPr>
            </a:br>
            <a:r>
              <a:rPr lang="ca-ES" sz="1700" b="1" dirty="0">
                <a:solidFill>
                  <a:srgbClr val="FF0000"/>
                </a:solidFill>
                <a:latin typeface="Calibri" panose="020F0502020204030204" pitchFamily="34" charset="0"/>
                <a:cs typeface="Calibri" panose="020F0502020204030204" pitchFamily="34" charset="0"/>
              </a:rPr>
              <a:t>b) suplència </a:t>
            </a:r>
            <a:r>
              <a:rPr lang="ca-ES" sz="1700" b="1" u="sng" dirty="0">
                <a:solidFill>
                  <a:srgbClr val="FF0000"/>
                </a:solidFill>
                <a:latin typeface="Calibri" panose="020F0502020204030204" pitchFamily="34" charset="0"/>
                <a:cs typeface="Calibri" panose="020F0502020204030204" pitchFamily="34" charset="0"/>
              </a:rPr>
              <a:t>menys plena</a:t>
            </a:r>
            <a:r>
              <a:rPr lang="ca-ES" sz="1700" b="1" dirty="0">
                <a:solidFill>
                  <a:schemeClr val="hlink"/>
                </a:solidFill>
                <a:latin typeface="Calibri" panose="020F0502020204030204" pitchFamily="34" charset="0"/>
                <a:cs typeface="Calibri" panose="020F0502020204030204" pitchFamily="34" charset="0"/>
              </a:rPr>
              <a:t>:</a:t>
            </a:r>
            <a:r>
              <a:rPr lang="ca-ES" sz="1700" dirty="0">
                <a:latin typeface="Calibri" panose="020F0502020204030204" pitchFamily="34" charset="0"/>
                <a:cs typeface="Calibri" panose="020F0502020204030204" pitchFamily="34" charset="0"/>
              </a:rPr>
              <a:t> en els </a:t>
            </a:r>
            <a:r>
              <a:rPr lang="ca-ES" sz="1700" dirty="0">
                <a:solidFill>
                  <a:srgbClr val="0000FF"/>
                </a:solidFill>
                <a:latin typeface="Calibri" panose="020F0502020204030204" pitchFamily="34" charset="0"/>
                <a:cs typeface="Calibri" panose="020F0502020204030204" pitchFamily="34" charset="0"/>
              </a:rPr>
              <a:t>casos d'absència, malaltia o impediment</a:t>
            </a:r>
            <a:r>
              <a:rPr lang="ca-ES" sz="1700" dirty="0">
                <a:latin typeface="Calibri" panose="020F0502020204030204" pitchFamily="34" charset="0"/>
                <a:cs typeface="Calibri" panose="020F0502020204030204" pitchFamily="34" charset="0"/>
              </a:rPr>
              <a:t>. Essent necessari </a:t>
            </a:r>
            <a:r>
              <a:rPr lang="ca-ES" sz="1700" b="1" u="sng" dirty="0">
                <a:latin typeface="Calibri" panose="020F0502020204030204" pitchFamily="34" charset="0"/>
                <a:cs typeface="Calibri" panose="020F0502020204030204" pitchFamily="34" charset="0"/>
              </a:rPr>
              <a:t>delegació expressa per tal</a:t>
            </a:r>
            <a:r>
              <a:rPr lang="ca-ES" sz="1700" u="sng" dirty="0">
                <a:latin typeface="Calibri" panose="020F0502020204030204" pitchFamily="34" charset="0"/>
                <a:cs typeface="Calibri" panose="020F0502020204030204" pitchFamily="34" charset="0"/>
              </a:rPr>
              <a:t> que</a:t>
            </a:r>
            <a:r>
              <a:rPr lang="ca-ES" sz="1700" dirty="0">
                <a:latin typeface="Calibri" panose="020F0502020204030204" pitchFamily="34" charset="0"/>
                <a:cs typeface="Calibri" panose="020F0502020204030204" pitchFamily="34" charset="0"/>
              </a:rPr>
              <a:t> el Tinent d'Alcalde pugui assumir les funcions de l'Alcalde, </a:t>
            </a:r>
            <a:r>
              <a:rPr lang="ca-ES" sz="1700" b="1" u="sng" dirty="0">
                <a:latin typeface="Calibri" panose="020F0502020204030204" pitchFamily="34" charset="0"/>
                <a:cs typeface="Calibri" panose="020F0502020204030204" pitchFamily="34" charset="0"/>
              </a:rPr>
              <a:t>llevat que l'absència</a:t>
            </a:r>
            <a:r>
              <a:rPr lang="ca-ES" sz="1700" dirty="0">
                <a:latin typeface="Calibri" panose="020F0502020204030204" pitchFamily="34" charset="0"/>
                <a:cs typeface="Calibri" panose="020F0502020204030204" pitchFamily="34" charset="0"/>
              </a:rPr>
              <a:t> sigui per més de 24 hores i no s'hagués conferit delegació, o li hagués resultat impossible per causa imprevista, cas en què el Tinent d'Alcalde assumeix la totalitat de les funcions </a:t>
            </a:r>
            <a:r>
              <a:rPr lang="ca-ES" sz="1700" b="1" u="sng" dirty="0">
                <a:solidFill>
                  <a:srgbClr val="0070C0"/>
                </a:solidFill>
                <a:latin typeface="Calibri" panose="020F0502020204030204" pitchFamily="34" charset="0"/>
                <a:cs typeface="Calibri" panose="020F0502020204030204" pitchFamily="34" charset="0"/>
              </a:rPr>
              <a:t>excepte</a:t>
            </a:r>
            <a:r>
              <a:rPr lang="ca-ES" sz="1700" u="sng" dirty="0">
                <a:solidFill>
                  <a:srgbClr val="0070C0"/>
                </a:solidFill>
                <a:latin typeface="Calibri" panose="020F0502020204030204" pitchFamily="34" charset="0"/>
                <a:cs typeface="Calibri" panose="020F0502020204030204" pitchFamily="34" charset="0"/>
              </a:rPr>
              <a:t> revocar les delegacions que hagués atorgat l'Alcalde. </a:t>
            </a:r>
          </a:p>
          <a:p>
            <a:pPr marL="274320" indent="-274320" algn="just">
              <a:lnSpc>
                <a:spcPct val="90000"/>
              </a:lnSpc>
              <a:buClr>
                <a:schemeClr val="accent3"/>
              </a:buClr>
              <a:buNone/>
              <a:defRPr/>
            </a:pPr>
            <a:endParaRPr lang="ca-ES" sz="1700" dirty="0">
              <a:solidFill>
                <a:srgbClr val="FF0000"/>
              </a:solidFill>
              <a:latin typeface="Calibri" panose="020F0502020204030204" pitchFamily="34" charset="0"/>
              <a:cs typeface="Calibri" panose="020F0502020204030204" pitchFamily="34" charset="0"/>
            </a:endParaRPr>
          </a:p>
          <a:p>
            <a:pPr marL="274320" indent="-274320" algn="just">
              <a:lnSpc>
                <a:spcPct val="90000"/>
              </a:lnSpc>
              <a:buClr>
                <a:schemeClr val="accent3"/>
              </a:buClr>
              <a:buNone/>
              <a:defRPr/>
            </a:pPr>
            <a:r>
              <a:rPr lang="ca-ES" sz="1700" b="1" dirty="0">
                <a:solidFill>
                  <a:srgbClr val="FF0000"/>
                </a:solidFill>
                <a:latin typeface="Calibri" panose="020F0502020204030204" pitchFamily="34" charset="0"/>
                <a:cs typeface="Calibri" panose="020F0502020204030204" pitchFamily="34" charset="0"/>
              </a:rPr>
              <a:t>	c) suplència </a:t>
            </a:r>
            <a:r>
              <a:rPr lang="ca-ES" sz="1700" b="1" u="sng" dirty="0">
                <a:solidFill>
                  <a:srgbClr val="FF0000"/>
                </a:solidFill>
                <a:latin typeface="Calibri" panose="020F0502020204030204" pitchFamily="34" charset="0"/>
                <a:cs typeface="Calibri" panose="020F0502020204030204" pitchFamily="34" charset="0"/>
              </a:rPr>
              <a:t>accidenta</a:t>
            </a:r>
            <a:r>
              <a:rPr lang="ca-ES" sz="1700" b="1" u="sng" dirty="0">
                <a:solidFill>
                  <a:srgbClr val="CC3300"/>
                </a:solidFill>
                <a:latin typeface="Calibri" panose="020F0502020204030204" pitchFamily="34" charset="0"/>
                <a:cs typeface="Calibri" panose="020F0502020204030204" pitchFamily="34" charset="0"/>
              </a:rPr>
              <a:t>l:</a:t>
            </a:r>
            <a:r>
              <a:rPr lang="ca-ES" sz="1700" dirty="0">
                <a:solidFill>
                  <a:srgbClr val="CC3300"/>
                </a:solidFill>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es dóna en aquells casos en què l'alcalde, durant la celebració d'una sessió </a:t>
            </a:r>
            <a:r>
              <a:rPr lang="ca-ES" sz="1700" dirty="0">
                <a:solidFill>
                  <a:srgbClr val="0000FF"/>
                </a:solidFill>
                <a:latin typeface="Calibri" panose="020F0502020204030204" pitchFamily="34" charset="0"/>
                <a:cs typeface="Calibri" panose="020F0502020204030204" pitchFamily="34" charset="0"/>
              </a:rPr>
              <a:t>hagués d'abstenir d'intervenir</a:t>
            </a:r>
            <a:r>
              <a:rPr lang="ca-ES" sz="1700" dirty="0">
                <a:latin typeface="Calibri" panose="020F0502020204030204" pitchFamily="34" charset="0"/>
                <a:cs typeface="Calibri" panose="020F0502020204030204" pitchFamily="34" charset="0"/>
              </a:rPr>
              <a:t> per qualsevol causa legal. En aquest cas es produeix una substitució automàtica en la totalitat de les funcions que li correspon a l'Alcalde pel que fa President de la sessió, inclòs el vot de qualitat.</a:t>
            </a:r>
          </a:p>
        </p:txBody>
      </p:sp>
      <p:sp>
        <p:nvSpPr>
          <p:cNvPr id="190472" name="7 Marcador de pie de página"/>
          <p:cNvSpPr>
            <a:spLocks noGrp="1"/>
          </p:cNvSpPr>
          <p:nvPr>
            <p:ph type="ftr" sz="quarter" idx="11"/>
          </p:nvPr>
        </p:nvSpPr>
        <p:spPr/>
        <p:txBody>
          <a:bodyPr/>
          <a:lstStyle/>
          <a:p>
            <a:pPr>
              <a:defRPr/>
            </a:pPr>
            <a:r>
              <a:rPr lang="pt-BR"/>
              <a:t>Curs de regim juridic </a:t>
            </a:r>
            <a:endParaRPr lang="es-ES"/>
          </a:p>
        </p:txBody>
      </p:sp>
      <p:sp>
        <p:nvSpPr>
          <p:cNvPr id="190471" name="6 Marcador de número de diapositiva"/>
          <p:cNvSpPr>
            <a:spLocks noGrp="1"/>
          </p:cNvSpPr>
          <p:nvPr>
            <p:ph type="sldNum" sz="quarter" idx="12"/>
          </p:nvPr>
        </p:nvSpPr>
        <p:spPr/>
        <p:txBody>
          <a:bodyPr/>
          <a:lstStyle/>
          <a:p>
            <a:pPr>
              <a:defRPr/>
            </a:pPr>
            <a:fld id="{80C0AFED-34A9-4F18-8699-50F1C925E56F}" type="slidenum">
              <a:rPr lang="es-ES"/>
              <a:pPr>
                <a:defRPr/>
              </a:pPr>
              <a:t>133</a:t>
            </a:fld>
            <a:endParaRPr lang="es-ES"/>
          </a:p>
        </p:txBody>
      </p:sp>
      <p:sp>
        <p:nvSpPr>
          <p:cNvPr id="203781" name="Text Box 4"/>
          <p:cNvSpPr txBox="1">
            <a:spLocks noChangeArrowheads="1"/>
          </p:cNvSpPr>
          <p:nvPr/>
        </p:nvSpPr>
        <p:spPr bwMode="auto">
          <a:xfrm>
            <a:off x="3143249" y="188914"/>
            <a:ext cx="8353349" cy="369887"/>
          </a:xfrm>
          <a:prstGeom prst="rect">
            <a:avLst/>
          </a:prstGeom>
          <a:solidFill>
            <a:schemeClr val="accent2"/>
          </a:solidFill>
          <a:ln w="38100">
            <a:solidFill>
              <a:schemeClr val="tx1"/>
            </a:solidFill>
            <a:miter lim="800000"/>
            <a:headEnd/>
            <a:tailEnd/>
          </a:ln>
          <a:effectLst>
            <a:outerShdw dist="107763" dir="18900000" algn="ctr" rotWithShape="0">
              <a:schemeClr val="bg2">
                <a:alpha val="50000"/>
              </a:schemeClr>
            </a:outerShdw>
          </a:effec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dirty="0">
                <a:solidFill>
                  <a:schemeClr val="bg1"/>
                </a:solidFill>
                <a:latin typeface="Comic Sans MS" pitchFamily="66" charset="0"/>
              </a:rPr>
              <a:t>FUNCIONS: de substitució i, a més, pot tenir per delegació.</a:t>
            </a:r>
          </a:p>
        </p:txBody>
      </p:sp>
      <p:sp>
        <p:nvSpPr>
          <p:cNvPr id="374789" name="Text Box 5"/>
          <p:cNvSpPr txBox="1">
            <a:spLocks noChangeArrowheads="1"/>
          </p:cNvSpPr>
          <p:nvPr/>
        </p:nvSpPr>
        <p:spPr bwMode="auto">
          <a:xfrm rot="-229878">
            <a:off x="1524000" y="1647825"/>
            <a:ext cx="3097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b="1" dirty="0">
                <a:solidFill>
                  <a:srgbClr val="009870"/>
                </a:solidFill>
                <a:latin typeface="Comic Sans MS" pitchFamily="66" charset="0"/>
              </a:rPr>
              <a:t>AMB PLENITUD</a:t>
            </a:r>
          </a:p>
        </p:txBody>
      </p:sp>
      <p:sp>
        <p:nvSpPr>
          <p:cNvPr id="374790" name="Text Box 6"/>
          <p:cNvSpPr txBox="1">
            <a:spLocks noChangeArrowheads="1"/>
          </p:cNvSpPr>
          <p:nvPr/>
        </p:nvSpPr>
        <p:spPr bwMode="auto">
          <a:xfrm rot="-386019">
            <a:off x="1528502" y="2804881"/>
            <a:ext cx="2303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b="1" dirty="0">
                <a:solidFill>
                  <a:srgbClr val="009870"/>
                </a:solidFill>
                <a:latin typeface="Comic Sans MS" pitchFamily="66" charset="0"/>
              </a:rPr>
              <a:t>MENYS PLENA</a:t>
            </a:r>
          </a:p>
        </p:txBody>
      </p:sp>
      <p:sp>
        <p:nvSpPr>
          <p:cNvPr id="374791" name="Text Box 7"/>
          <p:cNvSpPr txBox="1">
            <a:spLocks noChangeArrowheads="1"/>
          </p:cNvSpPr>
          <p:nvPr/>
        </p:nvSpPr>
        <p:spPr bwMode="auto">
          <a:xfrm rot="-199391">
            <a:off x="1668461" y="4393649"/>
            <a:ext cx="280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b="1" dirty="0">
                <a:solidFill>
                  <a:srgbClr val="009870"/>
                </a:solidFill>
                <a:latin typeface="Comic Sans MS" pitchFamily="66" charset="0"/>
              </a:rPr>
              <a:t>ACCIDENTAL</a:t>
            </a:r>
          </a:p>
        </p:txBody>
      </p:sp>
    </p:spTree>
    <p:extLst>
      <p:ext uri="{BB962C8B-B14F-4D97-AF65-F5344CB8AC3E}">
        <p14:creationId xmlns:p14="http://schemas.microsoft.com/office/powerpoint/2010/main" val="1977042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74791"/>
                                        </p:tgtEl>
                                        <p:attrNameLst>
                                          <p:attrName>style.visibility</p:attrName>
                                        </p:attrNameLst>
                                      </p:cBhvr>
                                      <p:to>
                                        <p:strVal val="visible"/>
                                      </p:to>
                                    </p:set>
                                    <p:animEffect transition="in" filter="fade">
                                      <p:cBhvr>
                                        <p:cTn id="7" dur="770" decel="100000"/>
                                        <p:tgtEl>
                                          <p:spTgt spid="374791"/>
                                        </p:tgtEl>
                                      </p:cBhvr>
                                    </p:animEffect>
                                    <p:animScale>
                                      <p:cBhvr>
                                        <p:cTn id="8" dur="770" decel="100000"/>
                                        <p:tgtEl>
                                          <p:spTgt spid="374791"/>
                                        </p:tgtEl>
                                      </p:cBhvr>
                                      <p:from x="10000" y="10000"/>
                                      <p:to x="200000" y="450000"/>
                                    </p:animScale>
                                    <p:animScale>
                                      <p:cBhvr>
                                        <p:cTn id="9" dur="1230" accel="100000" fill="hold">
                                          <p:stCondLst>
                                            <p:cond delay="770"/>
                                          </p:stCondLst>
                                        </p:cTn>
                                        <p:tgtEl>
                                          <p:spTgt spid="374791"/>
                                        </p:tgtEl>
                                      </p:cBhvr>
                                      <p:from x="200000" y="450000"/>
                                      <p:to x="100000" y="100000"/>
                                    </p:animScale>
                                    <p:set>
                                      <p:cBhvr>
                                        <p:cTn id="10" dur="770" fill="hold"/>
                                        <p:tgtEl>
                                          <p:spTgt spid="374791"/>
                                        </p:tgtEl>
                                        <p:attrNameLst>
                                          <p:attrName>ppt_x</p:attrName>
                                        </p:attrNameLst>
                                      </p:cBhvr>
                                      <p:to>
                                        <p:strVal val="(0.5)"/>
                                      </p:to>
                                    </p:set>
                                    <p:anim from="(0.5)" to="(#ppt_x)" calcmode="lin" valueType="num">
                                      <p:cBhvr>
                                        <p:cTn id="11" dur="1230" accel="100000" fill="hold">
                                          <p:stCondLst>
                                            <p:cond delay="770"/>
                                          </p:stCondLst>
                                        </p:cTn>
                                        <p:tgtEl>
                                          <p:spTgt spid="374791"/>
                                        </p:tgtEl>
                                        <p:attrNameLst>
                                          <p:attrName>ppt_x</p:attrName>
                                        </p:attrNameLst>
                                      </p:cBhvr>
                                    </p:anim>
                                    <p:set>
                                      <p:cBhvr>
                                        <p:cTn id="12" dur="770" fill="hold"/>
                                        <p:tgtEl>
                                          <p:spTgt spid="374791"/>
                                        </p:tgtEl>
                                        <p:attrNameLst>
                                          <p:attrName>ppt_y</p:attrName>
                                        </p:attrNameLst>
                                      </p:cBhvr>
                                      <p:to>
                                        <p:strVal val="(#ppt_y+0.4)"/>
                                      </p:to>
                                    </p:set>
                                    <p:anim from="(#ppt_y+0.4)" to="(#ppt_y)" calcmode="lin" valueType="num">
                                      <p:cBhvr>
                                        <p:cTn id="13" dur="1230" accel="100000" fill="hold">
                                          <p:stCondLst>
                                            <p:cond delay="770"/>
                                          </p:stCondLst>
                                        </p:cTn>
                                        <p:tgtEl>
                                          <p:spTgt spid="374791"/>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74789"/>
                                        </p:tgtEl>
                                        <p:attrNameLst>
                                          <p:attrName>style.visibility</p:attrName>
                                        </p:attrNameLst>
                                      </p:cBhvr>
                                      <p:to>
                                        <p:strVal val="visible"/>
                                      </p:to>
                                    </p:set>
                                    <p:animEffect transition="in" filter="fade">
                                      <p:cBhvr>
                                        <p:cTn id="16" dur="770" decel="100000"/>
                                        <p:tgtEl>
                                          <p:spTgt spid="374789"/>
                                        </p:tgtEl>
                                      </p:cBhvr>
                                    </p:animEffect>
                                    <p:animScale>
                                      <p:cBhvr>
                                        <p:cTn id="17" dur="770" decel="100000"/>
                                        <p:tgtEl>
                                          <p:spTgt spid="374789"/>
                                        </p:tgtEl>
                                      </p:cBhvr>
                                      <p:from x="10000" y="10000"/>
                                      <p:to x="200000" y="450000"/>
                                    </p:animScale>
                                    <p:animScale>
                                      <p:cBhvr>
                                        <p:cTn id="18" dur="1230" accel="100000" fill="hold">
                                          <p:stCondLst>
                                            <p:cond delay="770"/>
                                          </p:stCondLst>
                                        </p:cTn>
                                        <p:tgtEl>
                                          <p:spTgt spid="374789"/>
                                        </p:tgtEl>
                                      </p:cBhvr>
                                      <p:from x="200000" y="450000"/>
                                      <p:to x="100000" y="100000"/>
                                    </p:animScale>
                                    <p:set>
                                      <p:cBhvr>
                                        <p:cTn id="19" dur="770" fill="hold"/>
                                        <p:tgtEl>
                                          <p:spTgt spid="374789"/>
                                        </p:tgtEl>
                                        <p:attrNameLst>
                                          <p:attrName>ppt_x</p:attrName>
                                        </p:attrNameLst>
                                      </p:cBhvr>
                                      <p:to>
                                        <p:strVal val="(0.5)"/>
                                      </p:to>
                                    </p:set>
                                    <p:anim from="(0.5)" to="(#ppt_x)" calcmode="lin" valueType="num">
                                      <p:cBhvr>
                                        <p:cTn id="20" dur="1230" accel="100000" fill="hold">
                                          <p:stCondLst>
                                            <p:cond delay="770"/>
                                          </p:stCondLst>
                                        </p:cTn>
                                        <p:tgtEl>
                                          <p:spTgt spid="374789"/>
                                        </p:tgtEl>
                                        <p:attrNameLst>
                                          <p:attrName>ppt_x</p:attrName>
                                        </p:attrNameLst>
                                      </p:cBhvr>
                                    </p:anim>
                                    <p:set>
                                      <p:cBhvr>
                                        <p:cTn id="21" dur="770" fill="hold"/>
                                        <p:tgtEl>
                                          <p:spTgt spid="374789"/>
                                        </p:tgtEl>
                                        <p:attrNameLst>
                                          <p:attrName>ppt_y</p:attrName>
                                        </p:attrNameLst>
                                      </p:cBhvr>
                                      <p:to>
                                        <p:strVal val="(#ppt_y+0.4)"/>
                                      </p:to>
                                    </p:set>
                                    <p:anim from="(#ppt_y+0.4)" to="(#ppt_y)" calcmode="lin" valueType="num">
                                      <p:cBhvr>
                                        <p:cTn id="22" dur="1230" accel="100000" fill="hold">
                                          <p:stCondLst>
                                            <p:cond delay="770"/>
                                          </p:stCondLst>
                                        </p:cTn>
                                        <p:tgtEl>
                                          <p:spTgt spid="374789"/>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374790"/>
                                        </p:tgtEl>
                                        <p:attrNameLst>
                                          <p:attrName>style.visibility</p:attrName>
                                        </p:attrNameLst>
                                      </p:cBhvr>
                                      <p:to>
                                        <p:strVal val="visible"/>
                                      </p:to>
                                    </p:set>
                                    <p:animEffect transition="in" filter="fade">
                                      <p:cBhvr>
                                        <p:cTn id="25" dur="770" decel="100000"/>
                                        <p:tgtEl>
                                          <p:spTgt spid="374790"/>
                                        </p:tgtEl>
                                      </p:cBhvr>
                                    </p:animEffect>
                                    <p:animScale>
                                      <p:cBhvr>
                                        <p:cTn id="26" dur="770" decel="100000"/>
                                        <p:tgtEl>
                                          <p:spTgt spid="374790"/>
                                        </p:tgtEl>
                                      </p:cBhvr>
                                      <p:from x="10000" y="10000"/>
                                      <p:to x="200000" y="450000"/>
                                    </p:animScale>
                                    <p:animScale>
                                      <p:cBhvr>
                                        <p:cTn id="27" dur="1230" accel="100000" fill="hold">
                                          <p:stCondLst>
                                            <p:cond delay="770"/>
                                          </p:stCondLst>
                                        </p:cTn>
                                        <p:tgtEl>
                                          <p:spTgt spid="374790"/>
                                        </p:tgtEl>
                                      </p:cBhvr>
                                      <p:from x="200000" y="450000"/>
                                      <p:to x="100000" y="100000"/>
                                    </p:animScale>
                                    <p:set>
                                      <p:cBhvr>
                                        <p:cTn id="28" dur="770" fill="hold"/>
                                        <p:tgtEl>
                                          <p:spTgt spid="374790"/>
                                        </p:tgtEl>
                                        <p:attrNameLst>
                                          <p:attrName>ppt_x</p:attrName>
                                        </p:attrNameLst>
                                      </p:cBhvr>
                                      <p:to>
                                        <p:strVal val="(0.5)"/>
                                      </p:to>
                                    </p:set>
                                    <p:anim from="(0.5)" to="(#ppt_x)" calcmode="lin" valueType="num">
                                      <p:cBhvr>
                                        <p:cTn id="29" dur="1230" accel="100000" fill="hold">
                                          <p:stCondLst>
                                            <p:cond delay="770"/>
                                          </p:stCondLst>
                                        </p:cTn>
                                        <p:tgtEl>
                                          <p:spTgt spid="374790"/>
                                        </p:tgtEl>
                                        <p:attrNameLst>
                                          <p:attrName>ppt_x</p:attrName>
                                        </p:attrNameLst>
                                      </p:cBhvr>
                                    </p:anim>
                                    <p:set>
                                      <p:cBhvr>
                                        <p:cTn id="30" dur="770" fill="hold"/>
                                        <p:tgtEl>
                                          <p:spTgt spid="374790"/>
                                        </p:tgtEl>
                                        <p:attrNameLst>
                                          <p:attrName>ppt_y</p:attrName>
                                        </p:attrNameLst>
                                      </p:cBhvr>
                                      <p:to>
                                        <p:strVal val="(#ppt_y+0.4)"/>
                                      </p:to>
                                    </p:set>
                                    <p:anim from="(#ppt_y+0.4)" to="(#ppt_y)" calcmode="lin" valueType="num">
                                      <p:cBhvr>
                                        <p:cTn id="31" dur="1230" accel="100000" fill="hold">
                                          <p:stCondLst>
                                            <p:cond delay="770"/>
                                          </p:stCondLst>
                                        </p:cTn>
                                        <p:tgtEl>
                                          <p:spTgt spid="37479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9" grpId="0"/>
      <p:bldP spid="374790" grpId="0"/>
      <p:bldP spid="37479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idx="1"/>
          </p:nvPr>
        </p:nvSpPr>
        <p:spPr>
          <a:xfrm>
            <a:off x="2063552" y="1469737"/>
            <a:ext cx="9113068" cy="3327416"/>
          </a:xfrm>
          <a:solidFill>
            <a:schemeClr val="bg1"/>
          </a:solidFill>
          <a:ln w="38100">
            <a:solidFill>
              <a:schemeClr val="folHlink"/>
            </a:solidFill>
            <a:miter lim="800000"/>
            <a:headEnd/>
            <a:tailEnd/>
          </a:ln>
          <a:effectLst>
            <a:prstShdw prst="shdw13" dist="53882" dir="13500000">
              <a:schemeClr val="bg2">
                <a:alpha val="50000"/>
              </a:schemeClr>
            </a:prstShdw>
          </a:effectLst>
        </p:spPr>
        <p:txBody>
          <a:bodyPr>
            <a:normAutofit/>
          </a:bodyPr>
          <a:lstStyle/>
          <a:p>
            <a:pPr algn="just" eaLnBrk="1" hangingPunct="1">
              <a:lnSpc>
                <a:spcPct val="90000"/>
              </a:lnSpc>
            </a:pPr>
            <a:r>
              <a:rPr lang="ca-ES" altLang="ca-ES" sz="1700" dirty="0">
                <a:latin typeface="Calibri" panose="020F0502020204030204" pitchFamily="34" charset="0"/>
                <a:cs typeface="Calibri" panose="020F0502020204030204" pitchFamily="34" charset="0"/>
              </a:rPr>
              <a:t>Al costat d'aquestes funcions, com a substitut de l'Alcalde, els Tinents d'Alcalde </a:t>
            </a:r>
            <a:r>
              <a:rPr lang="ca-ES" altLang="ca-ES" sz="1700" b="1" dirty="0">
                <a:latin typeface="Calibri" panose="020F0502020204030204" pitchFamily="34" charset="0"/>
                <a:cs typeface="Calibri" panose="020F0502020204030204" pitchFamily="34" charset="0"/>
              </a:rPr>
              <a:t>també </a:t>
            </a:r>
            <a:r>
              <a:rPr lang="ca-ES" altLang="ca-ES" sz="1700" b="1" dirty="0">
                <a:solidFill>
                  <a:srgbClr val="0000FF"/>
                </a:solidFill>
                <a:latin typeface="Calibri" panose="020F0502020204030204" pitchFamily="34" charset="0"/>
                <a:cs typeface="Calibri" panose="020F0502020204030204" pitchFamily="34" charset="0"/>
              </a:rPr>
              <a:t>poden ser delegats de l'Alcalde</a:t>
            </a:r>
            <a:r>
              <a:rPr lang="ca-ES" altLang="ca-ES" sz="1700" dirty="0">
                <a:latin typeface="Calibri" panose="020F0502020204030204" pitchFamily="34" charset="0"/>
                <a:cs typeface="Calibri" panose="020F0502020204030204" pitchFamily="34" charset="0"/>
              </a:rPr>
              <a:t> segons l'establert en l'art.23.4 LRBRL i l’art.43.3 ROF.</a:t>
            </a:r>
          </a:p>
          <a:p>
            <a:pPr algn="just" eaLnBrk="1" hangingPunct="1">
              <a:lnSpc>
                <a:spcPct val="90000"/>
              </a:lnSpc>
              <a:buFont typeface="Wingdings 2" pitchFamily="18" charset="2"/>
              <a:buNone/>
            </a:pPr>
            <a:r>
              <a:rPr lang="ca-ES" altLang="ca-ES" sz="1700" dirty="0">
                <a:latin typeface="Calibri" panose="020F0502020204030204" pitchFamily="34" charset="0"/>
                <a:cs typeface="Calibri" panose="020F0502020204030204" pitchFamily="34" charset="0"/>
              </a:rPr>
              <a:t> </a:t>
            </a:r>
            <a:br>
              <a:rPr lang="ca-ES" altLang="ca-ES" sz="1700" dirty="0">
                <a:latin typeface="Calibri" panose="020F0502020204030204" pitchFamily="34" charset="0"/>
                <a:cs typeface="Calibri" panose="020F0502020204030204" pitchFamily="34" charset="0"/>
              </a:rPr>
            </a:br>
            <a:r>
              <a:rPr lang="ca-ES" altLang="ca-ES" sz="1700" dirty="0">
                <a:latin typeface="Calibri" panose="020F0502020204030204" pitchFamily="34" charset="0"/>
                <a:cs typeface="Calibri" panose="020F0502020204030204" pitchFamily="34" charset="0"/>
              </a:rPr>
              <a:t>De l’exposat es desprèn que, en la regulació efectuada pel ROF, es barregen dues tècniques diferents de transferència de l'exercici de la competència: </a:t>
            </a:r>
            <a:r>
              <a:rPr lang="ca-ES" altLang="ca-ES" sz="1700" b="1" dirty="0">
                <a:solidFill>
                  <a:schemeClr val="tx2"/>
                </a:solidFill>
                <a:latin typeface="Calibri" panose="020F0502020204030204" pitchFamily="34" charset="0"/>
                <a:cs typeface="Calibri" panose="020F0502020204030204" pitchFamily="34" charset="0"/>
              </a:rPr>
              <a:t>la delegació i la substitució</a:t>
            </a:r>
            <a:r>
              <a:rPr lang="ca-ES" altLang="ca-ES" sz="1700" dirty="0">
                <a:latin typeface="Calibri" panose="020F0502020204030204" pitchFamily="34" charset="0"/>
                <a:cs typeface="Calibri" panose="020F0502020204030204" pitchFamily="34" charset="0"/>
              </a:rPr>
              <a:t>. Això produeix una important distorsió, perquè si l'Alcalde confereix delegació expressa, es produeixen uns efectes totalment diferents a si l'Alcalde s'absenta sense conferir delegació. En el primer cas, l'àmbit de competències de l'Alcalde que pot exercir el Tinent d'Alcalde </a:t>
            </a:r>
            <a:r>
              <a:rPr lang="ca-ES" altLang="ca-ES" sz="1700" dirty="0">
                <a:solidFill>
                  <a:srgbClr val="FF3300"/>
                </a:solidFill>
                <a:latin typeface="Calibri" panose="020F0502020204030204" pitchFamily="34" charset="0"/>
                <a:cs typeface="Calibri" panose="020F0502020204030204" pitchFamily="34" charset="0"/>
              </a:rPr>
              <a:t>està limitat a aquelles que tinguin, segons l'art. 21, caràcter delegable</a:t>
            </a:r>
            <a:r>
              <a:rPr lang="ca-ES" altLang="ca-ES" sz="1700" dirty="0">
                <a:latin typeface="Calibri" panose="020F0502020204030204" pitchFamily="34" charset="0"/>
                <a:cs typeface="Calibri" panose="020F0502020204030204" pitchFamily="34" charset="0"/>
              </a:rPr>
              <a:t>; en el segon cas, es produeix una substitució en tota la seva amplitud, per la qual cosa el Tinent d'Alcalde pot exercir la totalitat de les competències de l'Alcalde, excepte modificar la configuració de les seves delegacions, excepció que, no opera en els supòsits de vacant. </a:t>
            </a:r>
          </a:p>
        </p:txBody>
      </p:sp>
      <p:sp>
        <p:nvSpPr>
          <p:cNvPr id="191494" name="5 Marcador de pie de página"/>
          <p:cNvSpPr>
            <a:spLocks noGrp="1"/>
          </p:cNvSpPr>
          <p:nvPr>
            <p:ph type="ftr" sz="quarter" idx="11"/>
          </p:nvPr>
        </p:nvSpPr>
        <p:spPr/>
        <p:txBody>
          <a:bodyPr/>
          <a:lstStyle/>
          <a:p>
            <a:pPr>
              <a:defRPr/>
            </a:pPr>
            <a:r>
              <a:rPr lang="pt-BR"/>
              <a:t>Curs de regim juridic </a:t>
            </a:r>
            <a:endParaRPr lang="es-ES"/>
          </a:p>
        </p:txBody>
      </p:sp>
      <p:sp>
        <p:nvSpPr>
          <p:cNvPr id="191493" name="4 Marcador de número de diapositiva"/>
          <p:cNvSpPr>
            <a:spLocks noGrp="1"/>
          </p:cNvSpPr>
          <p:nvPr>
            <p:ph type="sldNum" sz="quarter" idx="12"/>
          </p:nvPr>
        </p:nvSpPr>
        <p:spPr/>
        <p:txBody>
          <a:bodyPr/>
          <a:lstStyle/>
          <a:p>
            <a:pPr>
              <a:defRPr/>
            </a:pPr>
            <a:fld id="{83ABCA09-B9B8-4616-8528-A3C32906A9A1}" type="slidenum">
              <a:rPr lang="es-ES"/>
              <a:pPr>
                <a:defRPr/>
              </a:pPr>
              <a:t>134</a:t>
            </a:fld>
            <a:endParaRPr lang="es-ES"/>
          </a:p>
        </p:txBody>
      </p:sp>
      <p:sp>
        <p:nvSpPr>
          <p:cNvPr id="204805" name="Rectangle 4"/>
          <p:cNvSpPr>
            <a:spLocks noChangeArrowheads="1"/>
          </p:cNvSpPr>
          <p:nvPr/>
        </p:nvSpPr>
        <p:spPr bwMode="auto">
          <a:xfrm>
            <a:off x="5591176" y="620713"/>
            <a:ext cx="3744913" cy="576262"/>
          </a:xfrm>
          <a:prstGeom prst="rect">
            <a:avLst/>
          </a:prstGeom>
          <a:solidFill>
            <a:schemeClr val="accent2"/>
          </a:solidFill>
          <a:ln w="57150">
            <a:solidFill>
              <a:schemeClr val="folHlink"/>
            </a:solidFill>
            <a:miter lim="800000"/>
            <a:headEnd/>
            <a:tailEnd/>
          </a:ln>
          <a:effectLst>
            <a:outerShdw dist="107763" dir="189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a-ES" altLang="ca-ES" sz="1800" b="1">
                <a:solidFill>
                  <a:schemeClr val="bg1"/>
                </a:solidFill>
                <a:cs typeface="Calibri" panose="020F0502020204030204" pitchFamily="34" charset="0"/>
              </a:rPr>
              <a:t>Poden ser delegats </a:t>
            </a:r>
          </a:p>
          <a:p>
            <a:pPr algn="ctr" eaLnBrk="1" hangingPunct="1">
              <a:spcBef>
                <a:spcPct val="0"/>
              </a:spcBef>
              <a:buFontTx/>
              <a:buNone/>
            </a:pPr>
            <a:r>
              <a:rPr lang="ca-ES" altLang="ca-ES" sz="1800" b="1">
                <a:solidFill>
                  <a:schemeClr val="bg1"/>
                </a:solidFill>
                <a:cs typeface="Calibri" panose="020F0502020204030204" pitchFamily="34" charset="0"/>
              </a:rPr>
              <a:t>de l'Alcalde</a:t>
            </a:r>
          </a:p>
        </p:txBody>
      </p:sp>
      <p:sp>
        <p:nvSpPr>
          <p:cNvPr id="204806" name="Line 5"/>
          <p:cNvSpPr>
            <a:spLocks noChangeShapeType="1"/>
          </p:cNvSpPr>
          <p:nvPr/>
        </p:nvSpPr>
        <p:spPr bwMode="auto">
          <a:xfrm>
            <a:off x="4440239" y="908050"/>
            <a:ext cx="115093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Tree>
    <p:extLst>
      <p:ext uri="{BB962C8B-B14F-4D97-AF65-F5344CB8AC3E}">
        <p14:creationId xmlns:p14="http://schemas.microsoft.com/office/powerpoint/2010/main" val="22100363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idx="1"/>
          </p:nvPr>
        </p:nvSpPr>
        <p:spPr>
          <a:xfrm>
            <a:off x="2207568" y="2780928"/>
            <a:ext cx="7089775" cy="1146175"/>
          </a:xfrm>
          <a:noFill/>
        </p:spPr>
        <p:txBody>
          <a:bodyPr rtlCol="0">
            <a:normAutofit/>
          </a:bodyPr>
          <a:lstStyle/>
          <a:p>
            <a:pPr marL="274320" indent="-274320" algn="ctr">
              <a:buClr>
                <a:schemeClr val="accent3"/>
              </a:buClr>
              <a:buNone/>
              <a:defRPr/>
            </a:pPr>
            <a:r>
              <a:rPr lang="ca-ES" sz="4000" b="1" dirty="0">
                <a:solidFill>
                  <a:srgbClr val="0070C0"/>
                </a:solidFill>
                <a:latin typeface="Calibri" panose="020F0502020204030204" pitchFamily="34" charset="0"/>
                <a:cs typeface="Calibri" panose="020F0502020204030204" pitchFamily="34" charset="0"/>
              </a:rPr>
              <a:t>LA JUNTA DE GOVERN</a:t>
            </a:r>
          </a:p>
        </p:txBody>
      </p:sp>
      <p:sp>
        <p:nvSpPr>
          <p:cNvPr id="192516" name="3 Marcador de pie de página"/>
          <p:cNvSpPr>
            <a:spLocks noGrp="1"/>
          </p:cNvSpPr>
          <p:nvPr>
            <p:ph type="ftr" sz="quarter" idx="11"/>
          </p:nvPr>
        </p:nvSpPr>
        <p:spPr/>
        <p:txBody>
          <a:bodyPr/>
          <a:lstStyle/>
          <a:p>
            <a:pPr>
              <a:defRPr/>
            </a:pPr>
            <a:r>
              <a:rPr lang="pt-BR"/>
              <a:t>Curs de regim juridic </a:t>
            </a:r>
            <a:endParaRPr lang="es-ES"/>
          </a:p>
        </p:txBody>
      </p:sp>
      <p:sp>
        <p:nvSpPr>
          <p:cNvPr id="192515" name="2 Marcador de número de diapositiva"/>
          <p:cNvSpPr>
            <a:spLocks noGrp="1"/>
          </p:cNvSpPr>
          <p:nvPr>
            <p:ph type="sldNum" sz="quarter" idx="12"/>
          </p:nvPr>
        </p:nvSpPr>
        <p:spPr/>
        <p:txBody>
          <a:bodyPr/>
          <a:lstStyle/>
          <a:p>
            <a:pPr>
              <a:defRPr/>
            </a:pPr>
            <a:fld id="{87B8B62D-9656-4343-80E1-1290E8F455A6}" type="slidenum">
              <a:rPr lang="es-ES"/>
              <a:pPr>
                <a:defRPr/>
              </a:pPr>
              <a:t>135</a:t>
            </a:fld>
            <a:endParaRPr lang="es-ES"/>
          </a:p>
        </p:txBody>
      </p:sp>
    </p:spTree>
    <p:extLst>
      <p:ext uri="{BB962C8B-B14F-4D97-AF65-F5344CB8AC3E}">
        <p14:creationId xmlns:p14="http://schemas.microsoft.com/office/powerpoint/2010/main" val="2054091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78882">
                                            <p:txEl>
                                              <p:pRg st="0" end="0"/>
                                            </p:txEl>
                                          </p:spTgt>
                                        </p:tgtEl>
                                        <p:attrNameLst>
                                          <p:attrName>style.visibility</p:attrName>
                                        </p:attrNameLst>
                                      </p:cBhvr>
                                      <p:to>
                                        <p:strVal val="visible"/>
                                      </p:to>
                                    </p:set>
                                    <p:animEffect transition="in" filter="fade">
                                      <p:cBhvr>
                                        <p:cTn id="7" dur="770" decel="100000"/>
                                        <p:tgtEl>
                                          <p:spTgt spid="378882">
                                            <p:txEl>
                                              <p:pRg st="0" end="0"/>
                                            </p:txEl>
                                          </p:spTgt>
                                        </p:tgtEl>
                                      </p:cBhvr>
                                    </p:animEffect>
                                    <p:animScale>
                                      <p:cBhvr>
                                        <p:cTn id="8" dur="770" decel="100000"/>
                                        <p:tgtEl>
                                          <p:spTgt spid="378882">
                                            <p:txEl>
                                              <p:pRg st="0" end="0"/>
                                            </p:txEl>
                                          </p:spTgt>
                                        </p:tgtEl>
                                      </p:cBhvr>
                                      <p:from x="10000" y="10000"/>
                                      <p:to x="200000" y="450000"/>
                                    </p:animScale>
                                    <p:animScale>
                                      <p:cBhvr>
                                        <p:cTn id="9" dur="1230" accel="100000" fill="hold">
                                          <p:stCondLst>
                                            <p:cond delay="770"/>
                                          </p:stCondLst>
                                        </p:cTn>
                                        <p:tgtEl>
                                          <p:spTgt spid="378882">
                                            <p:txEl>
                                              <p:pRg st="0" end="0"/>
                                            </p:txEl>
                                          </p:spTgt>
                                        </p:tgtEl>
                                      </p:cBhvr>
                                      <p:from x="200000" y="450000"/>
                                      <p:to x="100000" y="100000"/>
                                    </p:animScale>
                                    <p:set>
                                      <p:cBhvr>
                                        <p:cTn id="10" dur="770" fill="hold"/>
                                        <p:tgtEl>
                                          <p:spTgt spid="378882">
                                            <p:txEl>
                                              <p:pRg st="0" end="0"/>
                                            </p:txEl>
                                          </p:spTgt>
                                        </p:tgtEl>
                                        <p:attrNameLst>
                                          <p:attrName>ppt_x</p:attrName>
                                        </p:attrNameLst>
                                      </p:cBhvr>
                                      <p:to>
                                        <p:strVal val="(0.5)"/>
                                      </p:to>
                                    </p:set>
                                    <p:anim from="(0.5)" to="(#ppt_x)" calcmode="lin" valueType="num">
                                      <p:cBhvr>
                                        <p:cTn id="11" dur="1230" accel="100000" fill="hold">
                                          <p:stCondLst>
                                            <p:cond delay="770"/>
                                          </p:stCondLst>
                                        </p:cTn>
                                        <p:tgtEl>
                                          <p:spTgt spid="378882">
                                            <p:txEl>
                                              <p:pRg st="0" end="0"/>
                                            </p:txEl>
                                          </p:spTgt>
                                        </p:tgtEl>
                                        <p:attrNameLst>
                                          <p:attrName>ppt_x</p:attrName>
                                        </p:attrNameLst>
                                      </p:cBhvr>
                                    </p:anim>
                                    <p:set>
                                      <p:cBhvr>
                                        <p:cTn id="12" dur="770" fill="hold"/>
                                        <p:tgtEl>
                                          <p:spTgt spid="37888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78882">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703389" y="0"/>
            <a:ext cx="5500687" cy="1143000"/>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sym typeface="Wingdings" pitchFamily="2" charset="2"/>
              </a:rPr>
              <a:t> COMPOSICIÓ.</a:t>
            </a:r>
            <a:endParaRPr lang="ca-ES" sz="4000" b="1" dirty="0">
              <a:solidFill>
                <a:srgbClr val="0070C0"/>
              </a:solidFill>
              <a:latin typeface="Calibri" panose="020F0502020204030204" pitchFamily="34" charset="0"/>
              <a:cs typeface="Calibri" panose="020F0502020204030204" pitchFamily="34" charset="0"/>
            </a:endParaRPr>
          </a:p>
        </p:txBody>
      </p:sp>
      <p:sp>
        <p:nvSpPr>
          <p:cNvPr id="206851" name="Rectangle 3"/>
          <p:cNvSpPr>
            <a:spLocks noGrp="1" noChangeArrowheads="1"/>
          </p:cNvSpPr>
          <p:nvPr>
            <p:ph idx="1"/>
          </p:nvPr>
        </p:nvSpPr>
        <p:spPr>
          <a:xfrm>
            <a:off x="238595" y="2852189"/>
            <a:ext cx="9505056" cy="3732789"/>
          </a:xfrm>
          <a:solidFill>
            <a:schemeClr val="bg1"/>
          </a:solidFill>
          <a:effectLst>
            <a:outerShdw dist="107763" dir="13500000" algn="ctr" rotWithShape="0">
              <a:schemeClr val="bg2">
                <a:alpha val="50000"/>
              </a:schemeClr>
            </a:outerShdw>
          </a:effectLst>
        </p:spPr>
        <p:txBody>
          <a:bodyPr anchor="ctr">
            <a:normAutofit/>
          </a:bodyPr>
          <a:lstStyle/>
          <a:p>
            <a:pPr algn="just" eaLnBrk="1" hangingPunct="1">
              <a:lnSpc>
                <a:spcPct val="90000"/>
              </a:lnSpc>
              <a:buFont typeface="Wingdings" pitchFamily="2" charset="2"/>
              <a:buNone/>
            </a:pPr>
            <a:r>
              <a:rPr lang="ca-ES" altLang="ca-ES" sz="1600" dirty="0">
                <a:latin typeface="Calibri" panose="020F0502020204030204" pitchFamily="34" charset="0"/>
                <a:cs typeface="Calibri" panose="020F0502020204030204" pitchFamily="34" charset="0"/>
              </a:rPr>
              <a:t>	-La Junta de Govern Local s'integra per l'Alcalde i un nombre de Regidors no superior al terç del nombre legal dels mateixos (art.23.1 LBRL), </a:t>
            </a:r>
            <a:r>
              <a:rPr lang="ca-ES" altLang="ca-ES" sz="1600" b="1" u="sng" dirty="0">
                <a:solidFill>
                  <a:srgbClr val="FF3300"/>
                </a:solidFill>
                <a:latin typeface="Calibri" panose="020F0502020204030204" pitchFamily="34" charset="0"/>
                <a:cs typeface="Calibri" panose="020F0502020204030204" pitchFamily="34" charset="0"/>
              </a:rPr>
              <a:t>no incloent-se</a:t>
            </a:r>
            <a:r>
              <a:rPr lang="ca-ES" altLang="ca-ES" sz="1600" b="1" dirty="0">
                <a:solidFill>
                  <a:srgbClr val="FF3300"/>
                </a:solidFill>
                <a:latin typeface="Calibri" panose="020F0502020204030204" pitchFamily="34" charset="0"/>
                <a:cs typeface="Calibri" panose="020F0502020204030204" pitchFamily="34" charset="0"/>
              </a:rPr>
              <a:t> en aquest percentatge a l'Alcalde. </a:t>
            </a:r>
            <a:endParaRPr lang="ca-ES" altLang="ca-ES" sz="1600" b="1" dirty="0" smtClean="0">
              <a:solidFill>
                <a:srgbClr val="FF3300"/>
              </a:solidFill>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pPr>
            <a:r>
              <a:rPr lang="ca-ES" altLang="ca-ES" sz="1600" b="1" dirty="0">
                <a:solidFill>
                  <a:srgbClr val="FF3300"/>
                </a:solidFill>
                <a:latin typeface="Calibri" panose="020F0502020204030204" pitchFamily="34" charset="0"/>
                <a:cs typeface="Calibri" panose="020F0502020204030204" pitchFamily="34" charset="0"/>
              </a:rPr>
              <a:t/>
            </a:r>
            <a:br>
              <a:rPr lang="ca-ES" altLang="ca-ES" sz="1600" b="1" dirty="0">
                <a:solidFill>
                  <a:srgbClr val="FF3300"/>
                </a:solidFill>
                <a:latin typeface="Calibri" panose="020F0502020204030204" pitchFamily="34" charset="0"/>
                <a:cs typeface="Calibri" panose="020F0502020204030204" pitchFamily="34" charset="0"/>
              </a:rPr>
            </a:br>
            <a:r>
              <a:rPr lang="ca-ES" altLang="ca-ES" sz="1600" dirty="0">
                <a:latin typeface="Calibri" panose="020F0502020204030204" pitchFamily="34" charset="0"/>
                <a:cs typeface="Calibri" panose="020F0502020204030204" pitchFamily="34" charset="0"/>
              </a:rPr>
              <a:t>-A aquests efectes no es tindran en compte els decimals que resultin de dividir per tres el nombre total de regidors (art.50.2 ROF).</a:t>
            </a:r>
          </a:p>
          <a:p>
            <a:pPr algn="just" eaLnBrk="1" hangingPunct="1">
              <a:lnSpc>
                <a:spcPct val="90000"/>
              </a:lnSpc>
              <a:buFont typeface="Wingdings" pitchFamily="2" charset="2"/>
              <a:buNone/>
            </a:pPr>
            <a:r>
              <a:rPr lang="ca-ES" altLang="ca-ES" sz="1600" b="1" dirty="0" smtClean="0">
                <a:latin typeface="Calibri" panose="020F0502020204030204" pitchFamily="34" charset="0"/>
                <a:cs typeface="Calibri" panose="020F0502020204030204" pitchFamily="34" charset="0"/>
              </a:rPr>
              <a:t>Conseqüentment</a:t>
            </a:r>
            <a:r>
              <a:rPr lang="ca-ES" altLang="ca-ES" sz="1600" b="1" dirty="0">
                <a:latin typeface="Calibri" panose="020F0502020204030204" pitchFamily="34" charset="0"/>
                <a:cs typeface="Calibri" panose="020F0502020204030204" pitchFamily="34" charset="0"/>
              </a:rPr>
              <a:t>:</a:t>
            </a:r>
            <a:r>
              <a:rPr lang="ca-ES" altLang="ca-ES" sz="1600" dirty="0">
                <a:latin typeface="Calibri" panose="020F0502020204030204" pitchFamily="34" charset="0"/>
                <a:cs typeface="Calibri" panose="020F0502020204030204" pitchFamily="34" charset="0"/>
              </a:rPr>
              <a:t>	</a:t>
            </a:r>
          </a:p>
          <a:p>
            <a:pPr eaLnBrk="1" hangingPunct="1">
              <a:lnSpc>
                <a:spcPct val="90000"/>
              </a:lnSpc>
              <a:buFont typeface="Wingdings" pitchFamily="2" charset="2"/>
              <a:buNone/>
            </a:pPr>
            <a:r>
              <a:rPr lang="ca-ES" altLang="ca-ES" sz="1600" dirty="0">
                <a:latin typeface="Calibri" panose="020F0502020204030204" pitchFamily="34" charset="0"/>
                <a:cs typeface="Calibri" panose="020F0502020204030204" pitchFamily="34" charset="0"/>
              </a:rPr>
              <a:t>	- Un ajuntament amb 2</a:t>
            </a:r>
            <a:r>
              <a:rPr lang="es-ES" altLang="ca-ES" sz="1600" dirty="0">
                <a:latin typeface="Calibri" panose="020F0502020204030204" pitchFamily="34" charset="0"/>
                <a:cs typeface="Calibri" panose="020F0502020204030204" pitchFamily="34" charset="0"/>
              </a:rPr>
              <a:t>5</a:t>
            </a:r>
            <a:r>
              <a:rPr lang="ca-ES" altLang="ca-ES" sz="1600" dirty="0">
                <a:latin typeface="Calibri" panose="020F0502020204030204" pitchFamily="34" charset="0"/>
                <a:cs typeface="Calibri" panose="020F0502020204030204" pitchFamily="34" charset="0"/>
              </a:rPr>
              <a:t> membres: un terç serà el 8,33 per la qual cosa el nombre màxim seran 8, a més de l'Alcalde</a:t>
            </a:r>
            <a:r>
              <a:rPr lang="ca-ES" altLang="ca-ES" sz="1600" dirty="0" smtClean="0">
                <a:latin typeface="Calibri" panose="020F0502020204030204" pitchFamily="34" charset="0"/>
                <a:cs typeface="Calibri" panose="020F0502020204030204" pitchFamily="34" charset="0"/>
              </a:rPr>
              <a:t>. </a:t>
            </a:r>
            <a:r>
              <a:rPr lang="ca-ES" altLang="ca-ES" sz="1600" dirty="0">
                <a:latin typeface="Calibri" panose="020F0502020204030204" pitchFamily="34" charset="0"/>
                <a:cs typeface="Calibri" panose="020F0502020204030204" pitchFamily="34" charset="0"/>
              </a:rPr>
              <a:t/>
            </a:r>
            <a:br>
              <a:rPr lang="ca-ES" altLang="ca-ES" sz="1600" dirty="0">
                <a:latin typeface="Calibri" panose="020F0502020204030204" pitchFamily="34" charset="0"/>
                <a:cs typeface="Calibri" panose="020F0502020204030204" pitchFamily="34" charset="0"/>
              </a:rPr>
            </a:br>
            <a:r>
              <a:rPr lang="ca-ES" altLang="ca-ES" sz="1600" dirty="0">
                <a:latin typeface="Calibri" panose="020F0502020204030204" pitchFamily="34" charset="0"/>
                <a:cs typeface="Calibri" panose="020F0502020204030204" pitchFamily="34" charset="0"/>
              </a:rPr>
              <a:t>- En els municipis de fins a 250 habitants, que els correspon cinc regidors, el terç de cinc menyspreant els decimals és un. I no existirà Junta de Govern perquè tot òrgan col·legiat exigeix almenys tres membres.</a:t>
            </a:r>
          </a:p>
          <a:p>
            <a:pPr eaLnBrk="1" hangingPunct="1">
              <a:lnSpc>
                <a:spcPct val="90000"/>
              </a:lnSpc>
              <a:buFont typeface="Wingdings" pitchFamily="2" charset="2"/>
              <a:buNone/>
            </a:pPr>
            <a:r>
              <a:rPr lang="ca-ES" altLang="ca-ES" sz="1600" dirty="0">
                <a:latin typeface="Calibri" panose="020F0502020204030204" pitchFamily="34" charset="0"/>
                <a:cs typeface="Calibri" panose="020F0502020204030204" pitchFamily="34" charset="0"/>
              </a:rPr>
              <a:t>	- Els membres Junta de Govern Local són nomenats i separats lliurement per l'Alcalde, donant compte al Ple.</a:t>
            </a:r>
          </a:p>
        </p:txBody>
      </p:sp>
      <p:sp>
        <p:nvSpPr>
          <p:cNvPr id="193542" name="5 Marcador de pie de página"/>
          <p:cNvSpPr>
            <a:spLocks noGrp="1"/>
          </p:cNvSpPr>
          <p:nvPr>
            <p:ph type="ftr" sz="quarter" idx="11"/>
          </p:nvPr>
        </p:nvSpPr>
        <p:spPr/>
        <p:txBody>
          <a:bodyPr/>
          <a:lstStyle/>
          <a:p>
            <a:pPr>
              <a:defRPr/>
            </a:pPr>
            <a:r>
              <a:rPr lang="pt-BR"/>
              <a:t>Curs de regim juridic </a:t>
            </a:r>
            <a:endParaRPr lang="es-ES"/>
          </a:p>
        </p:txBody>
      </p:sp>
      <p:sp>
        <p:nvSpPr>
          <p:cNvPr id="193541" name="4 Marcador de número de diapositiva"/>
          <p:cNvSpPr>
            <a:spLocks noGrp="1"/>
          </p:cNvSpPr>
          <p:nvPr>
            <p:ph type="sldNum" sz="quarter" idx="12"/>
          </p:nvPr>
        </p:nvSpPr>
        <p:spPr/>
        <p:txBody>
          <a:bodyPr/>
          <a:lstStyle/>
          <a:p>
            <a:pPr>
              <a:defRPr/>
            </a:pPr>
            <a:fld id="{543966DC-15E2-44C3-8606-34597C83D7DB}" type="slidenum">
              <a:rPr lang="es-ES"/>
              <a:pPr>
                <a:defRPr/>
              </a:pPr>
              <a:t>136</a:t>
            </a:fld>
            <a:endParaRPr lang="es-ES"/>
          </a:p>
        </p:txBody>
      </p:sp>
      <p:sp>
        <p:nvSpPr>
          <p:cNvPr id="382980" name="Text Box 4"/>
          <p:cNvSpPr txBox="1">
            <a:spLocks noChangeArrowheads="1"/>
          </p:cNvSpPr>
          <p:nvPr/>
        </p:nvSpPr>
        <p:spPr bwMode="auto">
          <a:xfrm>
            <a:off x="6597775" y="41790"/>
            <a:ext cx="5474889" cy="707886"/>
          </a:xfrm>
          <a:prstGeom prst="rect">
            <a:avLst/>
          </a:prstGeom>
          <a:solidFill>
            <a:srgbClr val="CC3300"/>
          </a:solidFill>
          <a:ln w="38100">
            <a:solidFill>
              <a:srgbClr val="009870"/>
            </a:solidFill>
            <a:miter lim="800000"/>
            <a:headEnd/>
            <a:tailEnd/>
          </a:ln>
          <a:effectLst>
            <a:outerShdw sy="50000" kx="-2453608" rotWithShape="0">
              <a:schemeClr val="bg2">
                <a:alpha val="50000"/>
              </a:schemeClr>
            </a:outerShdw>
          </a:effec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600" b="1">
                <a:solidFill>
                  <a:schemeClr val="bg1"/>
                </a:solidFill>
                <a:cs typeface="Calibri" panose="020F0502020204030204" pitchFamily="34" charset="0"/>
              </a:rPr>
              <a:t>No  té directament competències decisòries, </a:t>
            </a:r>
          </a:p>
          <a:p>
            <a:pPr algn="ctr" eaLnBrk="1" hangingPunct="1">
              <a:spcBef>
                <a:spcPct val="50000"/>
              </a:spcBef>
              <a:buFontTx/>
              <a:buNone/>
            </a:pPr>
            <a:r>
              <a:rPr lang="ca-ES" altLang="ca-ES" sz="1600" b="1">
                <a:solidFill>
                  <a:schemeClr val="bg1"/>
                </a:solidFill>
                <a:cs typeface="Calibri" panose="020F0502020204030204" pitchFamily="34" charset="0"/>
              </a:rPr>
              <a:t>té les que li deleguin.</a:t>
            </a:r>
          </a:p>
        </p:txBody>
      </p:sp>
      <p:sp>
        <p:nvSpPr>
          <p:cNvPr id="2" name="Rectángulo 1"/>
          <p:cNvSpPr/>
          <p:nvPr/>
        </p:nvSpPr>
        <p:spPr>
          <a:xfrm>
            <a:off x="340753" y="805331"/>
            <a:ext cx="11737304" cy="2046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ca-ES" sz="1600" dirty="0">
                <a:latin typeface="Calibri" panose="020F0502020204030204" pitchFamily="34" charset="0"/>
                <a:cs typeface="Calibri" panose="020F0502020204030204" pitchFamily="34" charset="0"/>
              </a:rPr>
              <a:t>Segons estableixen els arts. 20 de la Llei 7/1985, de 2 d’abril, de bases del règim local (LBRL), 48 del Decret legislatiu 2/2003, de 28 d’abril, que aprova el Text Refós de la Llei municipal i de règim local de Catalunya (TRLMRLC) i 35.2.d) del Reial decret 2568/1986, de 28 de novembre, que aprova el Reglament d’organització, funcionament i règim jurídic de les entitats locals (ROF), la Junta de Govern Local </a:t>
            </a:r>
            <a:r>
              <a:rPr lang="ca-ES" sz="1600" b="1" u="sng" dirty="0">
                <a:latin typeface="Calibri" panose="020F0502020204030204" pitchFamily="34" charset="0"/>
                <a:cs typeface="Calibri" panose="020F0502020204030204" pitchFamily="34" charset="0"/>
              </a:rPr>
              <a:t>existeix en tots els municipis amb població superior a 5.000 habitants i en els de menys, si així ho disposa el Reglament orgànic o ho acorda del Ple </a:t>
            </a:r>
            <a:r>
              <a:rPr lang="ca-ES" sz="1600" dirty="0">
                <a:latin typeface="Calibri" panose="020F0502020204030204" pitchFamily="34" charset="0"/>
                <a:cs typeface="Calibri" panose="020F0502020204030204" pitchFamily="34" charset="0"/>
              </a:rPr>
              <a:t>de la corporació. En tot cas, d’acord amb la normativa catalana, ha d’existir Junta de Govern Local en tots els municipis que siguin capital de comarca, independentment del nombre d’habitants.</a:t>
            </a:r>
          </a:p>
        </p:txBody>
      </p:sp>
      <p:sp>
        <p:nvSpPr>
          <p:cNvPr id="3" name="Rectángulo 2"/>
          <p:cNvSpPr/>
          <p:nvPr/>
        </p:nvSpPr>
        <p:spPr>
          <a:xfrm>
            <a:off x="9763217" y="2907844"/>
            <a:ext cx="2232247" cy="37648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ca-ES" altLang="ca-ES" sz="1600" dirty="0">
                <a:solidFill>
                  <a:schemeClr val="tx1"/>
                </a:solidFill>
                <a:latin typeface="Calibri" panose="020F0502020204030204" pitchFamily="34" charset="0"/>
                <a:cs typeface="Calibri" panose="020F0502020204030204" pitchFamily="34" charset="0"/>
              </a:rPr>
              <a:t>De la mateixa manera que en els supòsits dels Tinents d'Alcalde, la condició de membre de la Junta de Govern </a:t>
            </a:r>
            <a:r>
              <a:rPr lang="ca-ES" altLang="ca-ES" sz="1600" b="1" u="sng" dirty="0">
                <a:solidFill>
                  <a:schemeClr val="tx1"/>
                </a:solidFill>
                <a:latin typeface="Calibri" panose="020F0502020204030204" pitchFamily="34" charset="0"/>
                <a:cs typeface="Calibri" panose="020F0502020204030204" pitchFamily="34" charset="0"/>
              </a:rPr>
              <a:t>és de caràcter voluntari i requereix la seva acceptació,</a:t>
            </a:r>
            <a:r>
              <a:rPr lang="ca-ES" altLang="ca-ES" sz="1600" dirty="0">
                <a:solidFill>
                  <a:schemeClr val="tx1"/>
                </a:solidFill>
                <a:latin typeface="Calibri" panose="020F0502020204030204" pitchFamily="34" charset="0"/>
                <a:cs typeface="Calibri" panose="020F0502020204030204" pitchFamily="34" charset="0"/>
              </a:rPr>
              <a:t> ja sigui de forma expressa o de forma tàcita.</a:t>
            </a:r>
          </a:p>
        </p:txBody>
      </p:sp>
    </p:spTree>
    <p:extLst>
      <p:ext uri="{BB962C8B-B14F-4D97-AF65-F5344CB8AC3E}">
        <p14:creationId xmlns:p14="http://schemas.microsoft.com/office/powerpoint/2010/main" val="7594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82980"/>
                                        </p:tgtEl>
                                        <p:attrNameLst>
                                          <p:attrName>style.visibility</p:attrName>
                                        </p:attrNameLst>
                                      </p:cBhvr>
                                      <p:to>
                                        <p:strVal val="visible"/>
                                      </p:to>
                                    </p:set>
                                    <p:animEffect transition="in" filter="wedge">
                                      <p:cBhvr>
                                        <p:cTn id="7" dur="2000"/>
                                        <p:tgtEl>
                                          <p:spTgt spid="382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7" name="Rectangle 3"/>
          <p:cNvSpPr>
            <a:spLocks noGrp="1" noChangeArrowheads="1"/>
          </p:cNvSpPr>
          <p:nvPr>
            <p:ph idx="1"/>
          </p:nvPr>
        </p:nvSpPr>
        <p:spPr>
          <a:xfrm>
            <a:off x="1634836" y="1976581"/>
            <a:ext cx="9213691" cy="3961127"/>
          </a:xfrm>
          <a:noFill/>
          <a:ln w="57150"/>
          <a:effectLst>
            <a:outerShdw dist="107763" dir="18900000" algn="ctr" rotWithShape="0">
              <a:schemeClr val="bg2">
                <a:alpha val="50000"/>
              </a:schemeClr>
            </a:outerShdw>
          </a:effectLst>
        </p:spPr>
        <p:txBody>
          <a:bodyPr rtlCol="0" anchor="ctr">
            <a:normAutofit/>
          </a:bodyPr>
          <a:lstStyle/>
          <a:p>
            <a:pPr marL="274320" indent="-274320" algn="just">
              <a:lnSpc>
                <a:spcPct val="110000"/>
              </a:lnSpc>
              <a:buClr>
                <a:schemeClr val="accent3"/>
              </a:buClr>
              <a:buNone/>
              <a:defRPr/>
            </a:pPr>
            <a:r>
              <a:rPr lang="ca-ES" sz="1600" dirty="0">
                <a:latin typeface="Calibri" panose="020F0502020204030204" pitchFamily="34" charset="0"/>
                <a:cs typeface="Calibri" panose="020F0502020204030204" pitchFamily="34" charset="0"/>
              </a:rPr>
              <a:t>	No s'aplica aquí, com en els òrgans complementaris la participació proporcional de tots els grups polítics. Com ha declarat el TS en dues Sentències de 11 de març de 1996 diferent naturalesa i comesa de la Junta de Govern Local respecte als òrgans complementaris fa que no hagi de ser necessàriament igual la composició d'una i altres, el que exclou la necessitat que en la composició de la Junta de Govern s'integrin els grups minoritaris de la Corporació. </a:t>
            </a:r>
          </a:p>
          <a:p>
            <a:pPr marL="274320" indent="-274320" algn="just">
              <a:lnSpc>
                <a:spcPct val="110000"/>
              </a:lnSpc>
              <a:buClr>
                <a:schemeClr val="accent3"/>
              </a:buClr>
              <a:buNone/>
              <a:defRPr/>
            </a:pPr>
            <a:r>
              <a:rPr lang="ca-ES" sz="1600" dirty="0">
                <a:latin typeface="Calibri" panose="020F0502020204030204" pitchFamily="34" charset="0"/>
                <a:cs typeface="Calibri" panose="020F0502020204030204" pitchFamily="34" charset="0"/>
              </a:rPr>
              <a:t/>
            </a:r>
            <a:br>
              <a:rPr lang="ca-ES" sz="1600" dirty="0">
                <a:latin typeface="Calibri" panose="020F0502020204030204" pitchFamily="34" charset="0"/>
                <a:cs typeface="Calibri" panose="020F0502020204030204" pitchFamily="34" charset="0"/>
              </a:rPr>
            </a:br>
            <a:r>
              <a:rPr lang="ca-ES" sz="1600" dirty="0">
                <a:latin typeface="Calibri" panose="020F0502020204030204" pitchFamily="34" charset="0"/>
                <a:cs typeface="Calibri" panose="020F0502020204030204" pitchFamily="34" charset="0"/>
              </a:rPr>
              <a:t>-Els nomenaments i cessaments </a:t>
            </a:r>
            <a:r>
              <a:rPr lang="ca-ES" sz="1600" b="1" dirty="0">
                <a:solidFill>
                  <a:srgbClr val="FF3300"/>
                </a:solidFill>
                <a:latin typeface="Calibri" panose="020F0502020204030204" pitchFamily="34" charset="0"/>
                <a:cs typeface="Calibri" panose="020F0502020204030204" pitchFamily="34" charset="0"/>
              </a:rPr>
              <a:t>s'han de publicar al BOP</a:t>
            </a:r>
            <a:r>
              <a:rPr lang="ca-ES" sz="1600" dirty="0">
                <a:latin typeface="Calibri" panose="020F0502020204030204" pitchFamily="34" charset="0"/>
                <a:cs typeface="Calibri" panose="020F0502020204030204" pitchFamily="34" charset="0"/>
              </a:rPr>
              <a:t> (art.46 i 52.4 ROF).</a:t>
            </a:r>
          </a:p>
          <a:p>
            <a:pPr marL="274320" indent="-274320" algn="just">
              <a:lnSpc>
                <a:spcPct val="110000"/>
              </a:lnSpc>
              <a:buClr>
                <a:schemeClr val="accent3"/>
              </a:buClr>
              <a:buNone/>
              <a:defRPr/>
            </a:pPr>
            <a:r>
              <a:rPr lang="ca-ES" sz="1600" dirty="0">
                <a:latin typeface="Calibri" panose="020F0502020204030204" pitchFamily="34" charset="0"/>
                <a:cs typeface="Calibri" panose="020F0502020204030204" pitchFamily="34" charset="0"/>
              </a:rPr>
              <a:t>	-L'Alcalde és el president nat, no sent delegable (art.21.3 sense perjudici dels supòsits en què procedeix la substitució pels Tinents </a:t>
            </a:r>
            <a:r>
              <a:rPr lang="ca-ES" sz="1600" dirty="0" smtClean="0">
                <a:latin typeface="Calibri" panose="020F0502020204030204" pitchFamily="34" charset="0"/>
                <a:cs typeface="Calibri" panose="020F0502020204030204" pitchFamily="34" charset="0"/>
              </a:rPr>
              <a:t>d'Alcalde.</a:t>
            </a:r>
            <a:endParaRPr lang="ca-ES" sz="1600" dirty="0">
              <a:latin typeface="Calibri" panose="020F0502020204030204" pitchFamily="34" charset="0"/>
              <a:cs typeface="Calibri" panose="020F0502020204030204" pitchFamily="34" charset="0"/>
            </a:endParaRPr>
          </a:p>
        </p:txBody>
      </p:sp>
      <p:sp>
        <p:nvSpPr>
          <p:cNvPr id="195588" name="3 Marcador de pie de página"/>
          <p:cNvSpPr>
            <a:spLocks noGrp="1"/>
          </p:cNvSpPr>
          <p:nvPr>
            <p:ph type="ftr" sz="quarter" idx="11"/>
          </p:nvPr>
        </p:nvSpPr>
        <p:spPr/>
        <p:txBody>
          <a:bodyPr/>
          <a:lstStyle/>
          <a:p>
            <a:pPr>
              <a:defRPr/>
            </a:pPr>
            <a:r>
              <a:rPr lang="pt-BR"/>
              <a:t>Curs de regim juridic </a:t>
            </a:r>
            <a:endParaRPr lang="es-ES"/>
          </a:p>
        </p:txBody>
      </p:sp>
      <p:sp>
        <p:nvSpPr>
          <p:cNvPr id="195587" name="2 Marcador de número de diapositiva"/>
          <p:cNvSpPr>
            <a:spLocks noGrp="1"/>
          </p:cNvSpPr>
          <p:nvPr>
            <p:ph type="sldNum" sz="quarter" idx="12"/>
          </p:nvPr>
        </p:nvSpPr>
        <p:spPr/>
        <p:txBody>
          <a:bodyPr/>
          <a:lstStyle/>
          <a:p>
            <a:pPr>
              <a:defRPr/>
            </a:pPr>
            <a:fld id="{177E0625-E82A-42BE-9AE8-9D9529326AD8}" type="slidenum">
              <a:rPr lang="es-ES"/>
              <a:pPr>
                <a:defRPr/>
              </a:pPr>
              <a:t>137</a:t>
            </a:fld>
            <a:endParaRPr lang="es-ES"/>
          </a:p>
        </p:txBody>
      </p:sp>
      <p:sp>
        <p:nvSpPr>
          <p:cNvPr id="208901" name="4 CuadroTexto"/>
          <p:cNvSpPr txBox="1">
            <a:spLocks noChangeArrowheads="1"/>
          </p:cNvSpPr>
          <p:nvPr/>
        </p:nvSpPr>
        <p:spPr bwMode="auto">
          <a:xfrm>
            <a:off x="1637406" y="1464338"/>
            <a:ext cx="9211122" cy="584775"/>
          </a:xfrm>
          <a:prstGeom prst="rect">
            <a:avLst/>
          </a:prstGeom>
          <a:solidFill>
            <a:srgbClr val="554FD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spcBef>
                <a:spcPct val="0"/>
              </a:spcBef>
              <a:buFontTx/>
              <a:buNone/>
            </a:pPr>
            <a:r>
              <a:rPr lang="ca-ES" altLang="ca-ES" sz="1600">
                <a:solidFill>
                  <a:schemeClr val="bg1"/>
                </a:solidFill>
                <a:cs typeface="Calibri" panose="020F0502020204030204" pitchFamily="34" charset="0"/>
              </a:rPr>
              <a:t>Ha estat concebut aquest òrgan com una espècie de Gabinet o Consell de l'Alcaldia que, en conseqüència, pot tenir una conformació monocolor,</a:t>
            </a:r>
          </a:p>
        </p:txBody>
      </p:sp>
      <p:sp>
        <p:nvSpPr>
          <p:cNvPr id="2" name="Rectángulo 1"/>
          <p:cNvSpPr/>
          <p:nvPr/>
        </p:nvSpPr>
        <p:spPr>
          <a:xfrm>
            <a:off x="1623412" y="217214"/>
            <a:ext cx="9210843" cy="1083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150000"/>
              </a:lnSpc>
            </a:pPr>
            <a:r>
              <a:rPr lang="ca-ES" altLang="ca-ES" sz="1700" dirty="0">
                <a:latin typeface="Calibri" panose="020F0502020204030204" pitchFamily="34" charset="0"/>
                <a:cs typeface="Calibri" panose="020F0502020204030204" pitchFamily="34" charset="0"/>
              </a:rPr>
              <a:t>De la mateixa manera que en els supòsits dels Tinents d'Alcalde, la condició de membre de la Junta de Govern és de caràcter voluntari i requereix la seva acceptació, ja sigui de forma expressa o de forma tàcita.</a:t>
            </a:r>
          </a:p>
        </p:txBody>
      </p:sp>
    </p:spTree>
    <p:extLst>
      <p:ext uri="{BB962C8B-B14F-4D97-AF65-F5344CB8AC3E}">
        <p14:creationId xmlns:p14="http://schemas.microsoft.com/office/powerpoint/2010/main" val="28537334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207568" y="981075"/>
            <a:ext cx="8650932" cy="706438"/>
          </a:xfrm>
        </p:spPr>
        <p:txBody>
          <a:bodyPr rtlCol="0">
            <a:normAutofit/>
          </a:bodyPr>
          <a:lstStyle/>
          <a:p>
            <a:pPr>
              <a:defRPr/>
            </a:pPr>
            <a:r>
              <a:rPr lang="ca-ES" sz="4000" b="1" dirty="0">
                <a:solidFill>
                  <a:srgbClr val="0070C0"/>
                </a:solidFill>
                <a:sym typeface="Wingdings" pitchFamily="2" charset="2"/>
              </a:rPr>
              <a:t> ATRIBUCIONS.</a:t>
            </a:r>
            <a:endParaRPr lang="ca-ES" sz="4000" b="1" dirty="0">
              <a:solidFill>
                <a:srgbClr val="0070C0"/>
              </a:solidFill>
            </a:endParaRPr>
          </a:p>
        </p:txBody>
      </p:sp>
      <p:sp>
        <p:nvSpPr>
          <p:cNvPr id="209923" name="Rectangle 3"/>
          <p:cNvSpPr>
            <a:spLocks noGrp="1" noChangeArrowheads="1"/>
          </p:cNvSpPr>
          <p:nvPr>
            <p:ph idx="1"/>
          </p:nvPr>
        </p:nvSpPr>
        <p:spPr>
          <a:xfrm>
            <a:off x="2373744" y="1625599"/>
            <a:ext cx="8546791" cy="3870653"/>
          </a:xfrm>
          <a:solidFill>
            <a:schemeClr val="bg1"/>
          </a:solidFill>
          <a:ln w="38100">
            <a:solidFill>
              <a:schemeClr val="tx2"/>
            </a:solidFill>
            <a:miter lim="800000"/>
            <a:headEnd/>
            <a:tailEnd/>
          </a:ln>
        </p:spPr>
        <p:txBody>
          <a:bodyPr>
            <a:noAutofit/>
          </a:bodyPr>
          <a:lstStyle/>
          <a:p>
            <a:pPr algn="just" eaLnBrk="1" hangingPunct="1">
              <a:lnSpc>
                <a:spcPct val="90000"/>
              </a:lnSpc>
              <a:buFont typeface="Wingdings" pitchFamily="2" charset="2"/>
              <a:buNone/>
            </a:pPr>
            <a:endParaRPr lang="ca-ES" altLang="ca-ES" sz="1700" dirty="0">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pPr>
            <a:r>
              <a:rPr lang="ca-ES" altLang="ca-ES" sz="1700" dirty="0">
                <a:latin typeface="Calibri" panose="020F0502020204030204" pitchFamily="34" charset="0"/>
                <a:cs typeface="Calibri" panose="020F0502020204030204" pitchFamily="34" charset="0"/>
              </a:rPr>
              <a:t>	-La LBRL </a:t>
            </a:r>
            <a:r>
              <a:rPr lang="ca-ES" altLang="ca-ES" sz="1700" dirty="0">
                <a:solidFill>
                  <a:schemeClr val="tx2"/>
                </a:solidFill>
                <a:latin typeface="Calibri" panose="020F0502020204030204" pitchFamily="34" charset="0"/>
                <a:cs typeface="Calibri" panose="020F0502020204030204" pitchFamily="34" charset="0"/>
              </a:rPr>
              <a:t>no li atribueix directament competències decisòries</a:t>
            </a:r>
            <a:r>
              <a:rPr lang="ca-ES" altLang="ca-ES" sz="1700" dirty="0">
                <a:latin typeface="Calibri" panose="020F0502020204030204" pitchFamily="34" charset="0"/>
                <a:cs typeface="Calibri" panose="020F0502020204030204" pitchFamily="34" charset="0"/>
              </a:rPr>
              <a:t>.</a:t>
            </a:r>
          </a:p>
          <a:p>
            <a:pPr algn="just" eaLnBrk="1" hangingPunct="1">
              <a:lnSpc>
                <a:spcPct val="90000"/>
              </a:lnSpc>
              <a:buFont typeface="Wingdings" pitchFamily="2" charset="2"/>
              <a:buNone/>
            </a:pPr>
            <a:r>
              <a:rPr lang="ca-ES" altLang="ca-ES" sz="1700" dirty="0">
                <a:latin typeface="Calibri" panose="020F0502020204030204" pitchFamily="34" charset="0"/>
                <a:cs typeface="Calibri" panose="020F0502020204030204" pitchFamily="34" charset="0"/>
              </a:rPr>
              <a:t>	-A aquests efectes es configura la Junta de Govern com: </a:t>
            </a:r>
          </a:p>
          <a:p>
            <a:pPr lvl="1" algn="just" eaLnBrk="1" hangingPunct="1">
              <a:lnSpc>
                <a:spcPct val="90000"/>
              </a:lnSpc>
              <a:buFont typeface="Wingdings" pitchFamily="2" charset="2"/>
              <a:buNone/>
            </a:pPr>
            <a:r>
              <a:rPr lang="ca-ES" altLang="ca-ES" sz="1700" dirty="0">
                <a:latin typeface="Calibri" panose="020F0502020204030204" pitchFamily="34" charset="0"/>
                <a:cs typeface="Calibri" panose="020F0502020204030204" pitchFamily="34" charset="0"/>
              </a:rPr>
              <a:t/>
            </a:r>
            <a:br>
              <a:rPr lang="ca-ES" altLang="ca-ES" sz="1700" dirty="0">
                <a:latin typeface="Calibri" panose="020F0502020204030204" pitchFamily="34" charset="0"/>
                <a:cs typeface="Calibri" panose="020F0502020204030204" pitchFamily="34" charset="0"/>
              </a:rPr>
            </a:br>
            <a:r>
              <a:rPr lang="ca-ES" altLang="ca-ES" sz="1700" dirty="0">
                <a:latin typeface="Calibri" panose="020F0502020204030204" pitchFamily="34" charset="0"/>
                <a:cs typeface="Calibri" panose="020F0502020204030204" pitchFamily="34" charset="0"/>
              </a:rPr>
              <a:t>a) </a:t>
            </a:r>
            <a:r>
              <a:rPr lang="ca-ES" altLang="ca-ES" sz="1700" dirty="0">
                <a:solidFill>
                  <a:srgbClr val="0000FF"/>
                </a:solidFill>
                <a:latin typeface="Calibri" panose="020F0502020204030204" pitchFamily="34" charset="0"/>
                <a:cs typeface="Calibri" panose="020F0502020204030204" pitchFamily="34" charset="0"/>
              </a:rPr>
              <a:t>Òrgan d'assistència</a:t>
            </a:r>
            <a:r>
              <a:rPr lang="ca-ES" altLang="ca-ES" sz="1700" dirty="0">
                <a:latin typeface="Calibri" panose="020F0502020204030204" pitchFamily="34" charset="0"/>
                <a:cs typeface="Calibri" panose="020F0502020204030204" pitchFamily="34" charset="0"/>
              </a:rPr>
              <a:t>, com a funció pròpia, assistència a l'Alcalde en l'exercici de les seves atribucions.</a:t>
            </a:r>
          </a:p>
          <a:p>
            <a:pPr lvl="1" algn="just" eaLnBrk="1" hangingPunct="1">
              <a:lnSpc>
                <a:spcPct val="90000"/>
              </a:lnSpc>
              <a:buFont typeface="Wingdings" pitchFamily="2" charset="2"/>
              <a:buNone/>
            </a:pPr>
            <a:r>
              <a:rPr lang="ca-ES" altLang="ca-ES" sz="1700" dirty="0">
                <a:latin typeface="Calibri" panose="020F0502020204030204" pitchFamily="34" charset="0"/>
                <a:cs typeface="Calibri" panose="020F0502020204030204" pitchFamily="34" charset="0"/>
              </a:rPr>
              <a:t>	b) </a:t>
            </a:r>
            <a:r>
              <a:rPr lang="ca-ES" altLang="ca-ES" sz="1700" dirty="0">
                <a:solidFill>
                  <a:srgbClr val="0000FF"/>
                </a:solidFill>
                <a:latin typeface="Calibri" panose="020F0502020204030204" pitchFamily="34" charset="0"/>
                <a:cs typeface="Calibri" panose="020F0502020204030204" pitchFamily="34" charset="0"/>
              </a:rPr>
              <a:t>Òrgan decisori</a:t>
            </a:r>
            <a:r>
              <a:rPr lang="ca-ES" altLang="ca-ES" sz="1700" dirty="0">
                <a:solidFill>
                  <a:schemeClr val="tx2"/>
                </a:solidFill>
                <a:latin typeface="Calibri" panose="020F0502020204030204" pitchFamily="34" charset="0"/>
                <a:cs typeface="Calibri" panose="020F0502020204030204" pitchFamily="34" charset="0"/>
              </a:rPr>
              <a:t> per les atribucions que l'Alcalde o el Ple li delegui o li atribueixin les lleis.</a:t>
            </a:r>
          </a:p>
          <a:p>
            <a:pPr lvl="1" algn="just" eaLnBrk="1" hangingPunct="1">
              <a:lnSpc>
                <a:spcPct val="90000"/>
              </a:lnSpc>
              <a:buFont typeface="Wingdings" pitchFamily="2" charset="2"/>
              <a:buNone/>
            </a:pPr>
            <a:endParaRPr lang="ca-ES" altLang="ca-ES" sz="1700" dirty="0">
              <a:solidFill>
                <a:schemeClr val="tx2"/>
              </a:solidFill>
              <a:latin typeface="Calibri" panose="020F0502020204030204" pitchFamily="34" charset="0"/>
              <a:cs typeface="Calibri" panose="020F0502020204030204" pitchFamily="34" charset="0"/>
            </a:endParaRPr>
          </a:p>
          <a:p>
            <a:pPr lvl="1" algn="just" eaLnBrk="1" hangingPunct="1">
              <a:lnSpc>
                <a:spcPct val="90000"/>
              </a:lnSpc>
              <a:buFont typeface="Wingdings" pitchFamily="2" charset="2"/>
              <a:buNone/>
            </a:pPr>
            <a:r>
              <a:rPr lang="ca-ES" altLang="ca-ES" sz="1700" dirty="0">
                <a:latin typeface="Calibri" panose="020F0502020204030204" pitchFamily="34" charset="0"/>
                <a:cs typeface="Calibri" panose="020F0502020204030204" pitchFamily="34" charset="0"/>
              </a:rPr>
              <a:t>-    Al respecte la Junta de Govern </a:t>
            </a:r>
            <a:r>
              <a:rPr lang="ca-ES" altLang="ca-ES" sz="1700" b="1" dirty="0">
                <a:solidFill>
                  <a:schemeClr val="tx2"/>
                </a:solidFill>
                <a:latin typeface="Calibri" panose="020F0502020204030204" pitchFamily="34" charset="0"/>
                <a:cs typeface="Calibri" panose="020F0502020204030204" pitchFamily="34" charset="0"/>
              </a:rPr>
              <a:t>serà informada de totes</a:t>
            </a:r>
            <a:r>
              <a:rPr lang="ca-ES" altLang="ca-ES" sz="1700" b="1" dirty="0">
                <a:latin typeface="Calibri" panose="020F0502020204030204" pitchFamily="34" charset="0"/>
                <a:cs typeface="Calibri" panose="020F0502020204030204" pitchFamily="34" charset="0"/>
              </a:rPr>
              <a:t> les decisions de l'Alcalde</a:t>
            </a:r>
            <a:r>
              <a:rPr lang="ca-ES" altLang="ca-ES" sz="1700" dirty="0">
                <a:latin typeface="Calibri" panose="020F0502020204030204" pitchFamily="34" charset="0"/>
                <a:cs typeface="Calibri" panose="020F0502020204030204" pitchFamily="34" charset="0"/>
              </a:rPr>
              <a:t>, amb caràcter previ a la seva adopció, </a:t>
            </a:r>
            <a:r>
              <a:rPr lang="ca-ES" altLang="ca-ES" sz="1700" b="1" u="sng" dirty="0">
                <a:latin typeface="Calibri" panose="020F0502020204030204" pitchFamily="34" charset="0"/>
                <a:cs typeface="Calibri" panose="020F0502020204030204" pitchFamily="34" charset="0"/>
              </a:rPr>
              <a:t>sempre que la importància de l'assumpte ho requereixi</a:t>
            </a:r>
            <a:r>
              <a:rPr lang="ca-ES" altLang="ca-ES" sz="1700" dirty="0">
                <a:latin typeface="Calibri" panose="020F0502020204030204" pitchFamily="34" charset="0"/>
                <a:cs typeface="Calibri" panose="020F0502020204030204" pitchFamily="34" charset="0"/>
              </a:rPr>
              <a:t> (art. 53 ROF).</a:t>
            </a:r>
          </a:p>
        </p:txBody>
      </p:sp>
      <p:sp>
        <p:nvSpPr>
          <p:cNvPr id="196616" name="7 Marcador de pie de página"/>
          <p:cNvSpPr>
            <a:spLocks noGrp="1"/>
          </p:cNvSpPr>
          <p:nvPr>
            <p:ph type="ftr" sz="quarter" idx="11"/>
          </p:nvPr>
        </p:nvSpPr>
        <p:spPr/>
        <p:txBody>
          <a:bodyPr/>
          <a:lstStyle/>
          <a:p>
            <a:pPr>
              <a:defRPr/>
            </a:pPr>
            <a:r>
              <a:rPr lang="pt-BR"/>
              <a:t>Curs de regim juridic </a:t>
            </a:r>
            <a:endParaRPr lang="es-ES"/>
          </a:p>
        </p:txBody>
      </p:sp>
      <p:sp>
        <p:nvSpPr>
          <p:cNvPr id="196615" name="6 Marcador de número de diapositiva"/>
          <p:cNvSpPr>
            <a:spLocks noGrp="1"/>
          </p:cNvSpPr>
          <p:nvPr>
            <p:ph type="sldNum" sz="quarter" idx="12"/>
          </p:nvPr>
        </p:nvSpPr>
        <p:spPr/>
        <p:txBody>
          <a:bodyPr/>
          <a:lstStyle/>
          <a:p>
            <a:pPr>
              <a:defRPr/>
            </a:pPr>
            <a:fld id="{36F0B987-CE9E-4BB1-90C0-082F0659A6B6}" type="slidenum">
              <a:rPr lang="es-ES"/>
              <a:pPr>
                <a:defRPr/>
              </a:pPr>
              <a:t>138</a:t>
            </a:fld>
            <a:endParaRPr lang="es-ES"/>
          </a:p>
        </p:txBody>
      </p:sp>
      <p:sp>
        <p:nvSpPr>
          <p:cNvPr id="387076" name="Rectangle 4"/>
          <p:cNvSpPr>
            <a:spLocks noChangeArrowheads="1"/>
          </p:cNvSpPr>
          <p:nvPr/>
        </p:nvSpPr>
        <p:spPr bwMode="auto">
          <a:xfrm>
            <a:off x="6528048" y="117475"/>
            <a:ext cx="3887788" cy="863600"/>
          </a:xfrm>
          <a:prstGeom prst="rect">
            <a:avLst/>
          </a:prstGeom>
          <a:solidFill>
            <a:srgbClr val="ADC3FB"/>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50000"/>
              </a:lnSpc>
              <a:spcBef>
                <a:spcPct val="0"/>
              </a:spcBef>
              <a:buFontTx/>
              <a:buNone/>
            </a:pPr>
            <a:r>
              <a:rPr lang="ca-ES" altLang="ca-ES" sz="1800" b="1" dirty="0">
                <a:latin typeface="Comic Sans MS" pitchFamily="66" charset="0"/>
              </a:rPr>
              <a:t>-&gt;ORGAN ASSISTÈNCIA</a:t>
            </a:r>
          </a:p>
          <a:p>
            <a:pPr algn="ctr" eaLnBrk="1" hangingPunct="1">
              <a:lnSpc>
                <a:spcPct val="150000"/>
              </a:lnSpc>
              <a:spcBef>
                <a:spcPct val="0"/>
              </a:spcBef>
              <a:buFontTx/>
              <a:buNone/>
            </a:pPr>
            <a:r>
              <a:rPr lang="ca-ES" altLang="ca-ES" sz="1800" b="1" dirty="0">
                <a:latin typeface="Comic Sans MS" pitchFamily="66" charset="0"/>
              </a:rPr>
              <a:t>-&gt;ORGAN DECISORI</a:t>
            </a:r>
          </a:p>
        </p:txBody>
      </p:sp>
      <p:sp>
        <p:nvSpPr>
          <p:cNvPr id="387077" name="Text Box 5"/>
          <p:cNvSpPr txBox="1">
            <a:spLocks noChangeArrowheads="1"/>
          </p:cNvSpPr>
          <p:nvPr/>
        </p:nvSpPr>
        <p:spPr bwMode="auto">
          <a:xfrm rot="185727">
            <a:off x="501087" y="5498323"/>
            <a:ext cx="2484437" cy="590550"/>
          </a:xfrm>
          <a:prstGeom prst="rect">
            <a:avLst/>
          </a:prstGeom>
          <a:solidFill>
            <a:srgbClr val="3AE91D"/>
          </a:solidFill>
          <a:ln w="9525">
            <a:solidFill>
              <a:schemeClr val="tx2"/>
            </a:solidFill>
            <a:miter lim="800000"/>
            <a:headEnd/>
            <a:tailEnd/>
          </a:ln>
          <a:effectLst>
            <a:outerShdw dist="107763" dir="13500000" algn="ctr" rotWithShape="0">
              <a:schemeClr val="bg2">
                <a:alpha val="50000"/>
              </a:schemeClr>
            </a:outer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600" b="1">
                <a:latin typeface="Comic Sans MS" pitchFamily="66" charset="0"/>
              </a:rPr>
              <a:t>AMB CARÀCTER PREVI</a:t>
            </a:r>
          </a:p>
        </p:txBody>
      </p:sp>
      <p:sp>
        <p:nvSpPr>
          <p:cNvPr id="209928" name="Line 6"/>
          <p:cNvSpPr>
            <a:spLocks noChangeShapeType="1"/>
          </p:cNvSpPr>
          <p:nvPr/>
        </p:nvSpPr>
        <p:spPr bwMode="auto">
          <a:xfrm flipV="1">
            <a:off x="1472402" y="5013175"/>
            <a:ext cx="1527253" cy="4830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Tree>
    <p:extLst>
      <p:ext uri="{BB962C8B-B14F-4D97-AF65-F5344CB8AC3E}">
        <p14:creationId xmlns:p14="http://schemas.microsoft.com/office/powerpoint/2010/main" val="1203440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87076"/>
                                        </p:tgtEl>
                                        <p:attrNameLst>
                                          <p:attrName>style.visibility</p:attrName>
                                        </p:attrNameLst>
                                      </p:cBhvr>
                                      <p:to>
                                        <p:strVal val="visible"/>
                                      </p:to>
                                    </p:set>
                                    <p:animEffect transition="in" filter="wedge">
                                      <p:cBhvr>
                                        <p:cTn id="7" dur="2000"/>
                                        <p:tgtEl>
                                          <p:spTgt spid="387076"/>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387077"/>
                                        </p:tgtEl>
                                        <p:attrNameLst>
                                          <p:attrName>style.visibility</p:attrName>
                                        </p:attrNameLst>
                                      </p:cBhvr>
                                      <p:to>
                                        <p:strVal val="visible"/>
                                      </p:to>
                                    </p:set>
                                    <p:anim calcmode="lin" valueType="num">
                                      <p:cBhvr>
                                        <p:cTn id="10" dur="500" fill="hold"/>
                                        <p:tgtEl>
                                          <p:spTgt spid="387077"/>
                                        </p:tgtEl>
                                        <p:attrNameLst>
                                          <p:attrName>ppt_w</p:attrName>
                                        </p:attrNameLst>
                                      </p:cBhvr>
                                      <p:tavLst>
                                        <p:tav tm="0">
                                          <p:val>
                                            <p:fltVal val="0"/>
                                          </p:val>
                                        </p:tav>
                                        <p:tav tm="100000">
                                          <p:val>
                                            <p:strVal val="#ppt_w"/>
                                          </p:val>
                                        </p:tav>
                                      </p:tavLst>
                                    </p:anim>
                                    <p:anim calcmode="lin" valueType="num">
                                      <p:cBhvr>
                                        <p:cTn id="11" dur="500" fill="hold"/>
                                        <p:tgtEl>
                                          <p:spTgt spid="3870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animBg="1"/>
      <p:bldP spid="38707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idx="1"/>
          </p:nvPr>
        </p:nvSpPr>
        <p:spPr>
          <a:xfrm>
            <a:off x="2135189" y="305667"/>
            <a:ext cx="9361411" cy="4779517"/>
          </a:xfrm>
          <a:noFill/>
        </p:spPr>
        <p:txBody>
          <a:bodyPr>
            <a:normAutofit/>
          </a:bodyPr>
          <a:lstStyle/>
          <a:p>
            <a:pPr algn="just" eaLnBrk="1" hangingPunct="1">
              <a:lnSpc>
                <a:spcPct val="90000"/>
              </a:lnSpc>
            </a:pPr>
            <a:r>
              <a:rPr lang="ca-ES" altLang="ca-ES" sz="1600" dirty="0">
                <a:latin typeface="Calibri" panose="020F0502020204030204" pitchFamily="34" charset="0"/>
                <a:cs typeface="Calibri" panose="020F0502020204030204" pitchFamily="34" charset="0"/>
              </a:rPr>
              <a:t>-Els acords adoptats per la Junta de Govern Local en relació amb les matèries delegades, tindran el mateix valor que les resolucions que dicti l'Alcalde en l’exercici de les atribucions que no hagi delegat, sense perjudici de la seva adopció conforme a les regles de funcionament d'aquesta Junta art.43.2 ROF.</a:t>
            </a:r>
          </a:p>
          <a:p>
            <a:pPr algn="just" eaLnBrk="1" hangingPunct="1">
              <a:lnSpc>
                <a:spcPct val="90000"/>
              </a:lnSpc>
            </a:pPr>
            <a:r>
              <a:rPr lang="ca-ES" altLang="ca-ES" sz="1600" dirty="0">
                <a:solidFill>
                  <a:srgbClr val="0000FF"/>
                </a:solidFill>
                <a:latin typeface="Calibri" panose="020F0502020204030204" pitchFamily="34" charset="0"/>
                <a:cs typeface="Calibri" panose="020F0502020204030204" pitchFamily="34" charset="0"/>
              </a:rPr>
              <a:t>-La revocació o modificació de competències s'ha de fer amb les mateixes formalitats que</a:t>
            </a:r>
            <a:r>
              <a:rPr lang="ca-ES" altLang="ca-ES" sz="1600" dirty="0">
                <a:solidFill>
                  <a:schemeClr val="tx2"/>
                </a:solidFill>
                <a:latin typeface="Calibri" panose="020F0502020204030204" pitchFamily="34" charset="0"/>
                <a:cs typeface="Calibri" panose="020F0502020204030204" pitchFamily="34" charset="0"/>
              </a:rPr>
              <a:t> les exigides per al seu atorgament.</a:t>
            </a:r>
          </a:p>
          <a:p>
            <a:pPr algn="just" eaLnBrk="1" hangingPunct="1">
              <a:lnSpc>
                <a:spcPct val="90000"/>
              </a:lnSpc>
            </a:pPr>
            <a:endParaRPr lang="es-ES_tradnl" altLang="ca-ES" sz="1600" dirty="0">
              <a:latin typeface="Calibri" panose="020F0502020204030204" pitchFamily="34" charset="0"/>
              <a:cs typeface="Calibri" panose="020F0502020204030204" pitchFamily="34" charset="0"/>
            </a:endParaRPr>
          </a:p>
          <a:p>
            <a:pPr algn="just" eaLnBrk="1" hangingPunct="1">
              <a:lnSpc>
                <a:spcPct val="90000"/>
              </a:lnSpc>
            </a:pPr>
            <a:endParaRPr lang="es-ES_tradnl" altLang="ca-ES" sz="1600" dirty="0">
              <a:latin typeface="Calibri" panose="020F0502020204030204" pitchFamily="34" charset="0"/>
              <a:cs typeface="Calibri" panose="020F0502020204030204" pitchFamily="34" charset="0"/>
            </a:endParaRPr>
          </a:p>
          <a:p>
            <a:pPr algn="just" eaLnBrk="1" hangingPunct="1">
              <a:lnSpc>
                <a:spcPct val="90000"/>
              </a:lnSpc>
            </a:pPr>
            <a:endParaRPr lang="es-ES_tradnl" altLang="ca-ES" sz="1600" dirty="0">
              <a:latin typeface="Calibri" panose="020F0502020204030204" pitchFamily="34" charset="0"/>
              <a:cs typeface="Calibri" panose="020F0502020204030204" pitchFamily="34" charset="0"/>
            </a:endParaRPr>
          </a:p>
          <a:p>
            <a:pPr algn="just" eaLnBrk="1" hangingPunct="1">
              <a:lnSpc>
                <a:spcPct val="90000"/>
              </a:lnSpc>
            </a:pPr>
            <a:endParaRPr lang="es-ES_tradnl" altLang="ca-ES" sz="1600" dirty="0">
              <a:latin typeface="Calibri" panose="020F0502020204030204" pitchFamily="34" charset="0"/>
              <a:cs typeface="Calibri" panose="020F0502020204030204" pitchFamily="34" charset="0"/>
            </a:endParaRPr>
          </a:p>
          <a:p>
            <a:pPr algn="just" eaLnBrk="1" hangingPunct="1">
              <a:lnSpc>
                <a:spcPct val="90000"/>
              </a:lnSpc>
            </a:pPr>
            <a:endParaRPr lang="es-ES_tradnl" altLang="ca-ES" sz="1600" dirty="0">
              <a:latin typeface="Calibri" panose="020F0502020204030204" pitchFamily="34" charset="0"/>
              <a:cs typeface="Calibri" panose="020F0502020204030204" pitchFamily="34" charset="0"/>
            </a:endParaRPr>
          </a:p>
          <a:p>
            <a:pPr algn="just" eaLnBrk="1" hangingPunct="1">
              <a:lnSpc>
                <a:spcPct val="90000"/>
              </a:lnSpc>
            </a:pPr>
            <a:r>
              <a:rPr lang="ca-ES" altLang="ca-ES" sz="1600" dirty="0" smtClean="0">
                <a:latin typeface="Calibri" panose="020F0502020204030204" pitchFamily="34" charset="0"/>
                <a:cs typeface="Calibri" panose="020F0502020204030204" pitchFamily="34" charset="0"/>
              </a:rPr>
              <a:t>-</a:t>
            </a:r>
            <a:r>
              <a:rPr lang="ca-ES" altLang="ca-ES" sz="1600" dirty="0">
                <a:latin typeface="Calibri" panose="020F0502020204030204" pitchFamily="34" charset="0"/>
                <a:cs typeface="Calibri" panose="020F0502020204030204" pitchFamily="34" charset="0"/>
              </a:rPr>
              <a:t>Els acords que adopti la Junta de Govern en </a:t>
            </a:r>
            <a:r>
              <a:rPr lang="ca-ES" altLang="ca-ES" sz="1600" b="1" dirty="0">
                <a:latin typeface="Calibri" panose="020F0502020204030204" pitchFamily="34" charset="0"/>
                <a:cs typeface="Calibri" panose="020F0502020204030204" pitchFamily="34" charset="0"/>
              </a:rPr>
              <a:t>matèria no delegable</a:t>
            </a:r>
            <a:r>
              <a:rPr lang="ca-ES" altLang="ca-ES" sz="1600" dirty="0">
                <a:latin typeface="Calibri" panose="020F0502020204030204" pitchFamily="34" charset="0"/>
                <a:cs typeface="Calibri" panose="020F0502020204030204" pitchFamily="34" charset="0"/>
              </a:rPr>
              <a:t>, com la supressió d'un lloc de treball que afecta la relació de llocs de treball, atribució del Ple no delegable condueix a la nul·litat de l'acord de supressió del lloc de treball conforme a l'article 62.1, b), ja que la Junta de Govern Local és manifestament incompetent per a tal acord, el que ocasiona també la nul·litat de l'acord pel que fa a la supressió del complement lligat a la Prefectura personalitzada en el recurrent, que no va ser traslladat, en virtut de les facultats organitzatives, a un altre lloc, sinó cessat en el seu lloc, il·legalment suprimit ». (STS Justícia Màlaga, Andalusia de 17 set. 1997).  </a:t>
            </a:r>
          </a:p>
        </p:txBody>
      </p:sp>
      <p:sp>
        <p:nvSpPr>
          <p:cNvPr id="197637" name="4 Marcador de pie de página"/>
          <p:cNvSpPr>
            <a:spLocks noGrp="1"/>
          </p:cNvSpPr>
          <p:nvPr>
            <p:ph type="ftr" sz="quarter" idx="11"/>
          </p:nvPr>
        </p:nvSpPr>
        <p:spPr/>
        <p:txBody>
          <a:bodyPr/>
          <a:lstStyle/>
          <a:p>
            <a:pPr>
              <a:defRPr/>
            </a:pPr>
            <a:r>
              <a:rPr lang="pt-BR"/>
              <a:t>Curs de regim juridic </a:t>
            </a:r>
            <a:endParaRPr lang="es-ES"/>
          </a:p>
        </p:txBody>
      </p:sp>
      <p:sp>
        <p:nvSpPr>
          <p:cNvPr id="197636" name="3 Marcador de número de diapositiva"/>
          <p:cNvSpPr>
            <a:spLocks noGrp="1"/>
          </p:cNvSpPr>
          <p:nvPr>
            <p:ph type="sldNum" sz="quarter" idx="12"/>
          </p:nvPr>
        </p:nvSpPr>
        <p:spPr/>
        <p:txBody>
          <a:bodyPr/>
          <a:lstStyle/>
          <a:p>
            <a:pPr>
              <a:defRPr/>
            </a:pPr>
            <a:fld id="{1C60654C-AC20-489D-BBAF-771F7E7417E4}" type="slidenum">
              <a:rPr lang="es-ES"/>
              <a:pPr>
                <a:defRPr/>
              </a:pPr>
              <a:t>139</a:t>
            </a:fld>
            <a:endParaRPr lang="es-ES"/>
          </a:p>
        </p:txBody>
      </p:sp>
      <p:sp>
        <p:nvSpPr>
          <p:cNvPr id="210949" name="Text Box 4"/>
          <p:cNvSpPr txBox="1">
            <a:spLocks noChangeArrowheads="1"/>
          </p:cNvSpPr>
          <p:nvPr/>
        </p:nvSpPr>
        <p:spPr bwMode="auto">
          <a:xfrm>
            <a:off x="2562750" y="1700808"/>
            <a:ext cx="8280400" cy="1228725"/>
          </a:xfrm>
          <a:prstGeom prst="rect">
            <a:avLst/>
          </a:prstGeom>
          <a:solidFill>
            <a:srgbClr val="C00000"/>
          </a:solidFill>
          <a:ln w="38100">
            <a:solidFill>
              <a:srgbClr val="60ED49"/>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ca-ES" altLang="ca-ES" sz="1800">
                <a:solidFill>
                  <a:schemeClr val="bg1"/>
                </a:solidFill>
                <a:latin typeface="Comic Sans MS" pitchFamily="66" charset="0"/>
              </a:rPr>
              <a:t>Per això una vegada fetes les delegacions de l'Alcalde o President en la Junta de Govern com a òrgan col·legiat, no quedaran revocades pel sol fet de produir un canvi en la titularitat de l‘Alcaldia o Presidència o en la composició concreta de la junta de govern local (STS 23.4.2003). </a:t>
            </a:r>
          </a:p>
        </p:txBody>
      </p:sp>
    </p:spTree>
    <p:extLst>
      <p:ext uri="{BB962C8B-B14F-4D97-AF65-F5344CB8AC3E}">
        <p14:creationId xmlns:p14="http://schemas.microsoft.com/office/powerpoint/2010/main" val="2517812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7608" y="3933056"/>
            <a:ext cx="8229600" cy="1143000"/>
          </a:xfrm>
          <a:solidFill>
            <a:srgbClr val="00B050"/>
          </a:solidFill>
        </p:spPr>
        <p:txBody>
          <a:bodyPr>
            <a:normAutofit/>
          </a:bodyPr>
          <a:lstStyle/>
          <a:p>
            <a:pPr algn="ctr"/>
            <a:r>
              <a:rPr lang="es-ES" altLang="ca-ES" sz="4000" b="1" dirty="0">
                <a:solidFill>
                  <a:schemeClr val="bg1"/>
                </a:solidFill>
                <a:latin typeface="Calibri" panose="020F0502020204030204" pitchFamily="34" charset="0"/>
                <a:cs typeface="Calibri" panose="020F0502020204030204" pitchFamily="34" charset="0"/>
              </a:rPr>
              <a:t>ESTRUCTURA ORGÀNICA LOCAL</a:t>
            </a:r>
            <a:endParaRPr lang="es-ES" sz="4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312509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559496" y="0"/>
            <a:ext cx="8878317" cy="764704"/>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sym typeface="Wingdings" pitchFamily="2" charset="2"/>
              </a:rPr>
              <a:t> FUNCIONAMENT.</a:t>
            </a:r>
            <a:endParaRPr lang="ca-ES" sz="4000" b="1" dirty="0">
              <a:solidFill>
                <a:srgbClr val="0070C0"/>
              </a:solidFill>
              <a:latin typeface="Calibri" panose="020F0502020204030204" pitchFamily="34" charset="0"/>
              <a:cs typeface="Calibri" panose="020F0502020204030204" pitchFamily="34" charset="0"/>
            </a:endParaRPr>
          </a:p>
        </p:txBody>
      </p:sp>
      <p:sp>
        <p:nvSpPr>
          <p:cNvPr id="391171" name="Rectangle 3"/>
          <p:cNvSpPr>
            <a:spLocks noGrp="1" noChangeArrowheads="1"/>
          </p:cNvSpPr>
          <p:nvPr>
            <p:ph idx="1"/>
          </p:nvPr>
        </p:nvSpPr>
        <p:spPr>
          <a:xfrm>
            <a:off x="1487488" y="764704"/>
            <a:ext cx="10369152" cy="5279350"/>
          </a:xfrm>
          <a:solidFill>
            <a:schemeClr val="bg1"/>
          </a:solidFill>
          <a:ln w="38100"/>
          <a:effectLst>
            <a:outerShdw dist="107763" dir="13500000" algn="ctr" rotWithShape="0">
              <a:schemeClr val="bg2">
                <a:alpha val="50000"/>
              </a:schemeClr>
            </a:outerShdw>
          </a:effectLst>
        </p:spPr>
        <p:txBody>
          <a:bodyPr rtlCol="0">
            <a:normAutofit/>
          </a:bodyPr>
          <a:lstStyle/>
          <a:p>
            <a:pPr marL="274320" indent="-274320" algn="just">
              <a:lnSpc>
                <a:spcPct val="90000"/>
              </a:lnSpc>
              <a:buClr>
                <a:schemeClr val="accent3"/>
              </a:buClr>
              <a:buFont typeface="Wingdings 2"/>
              <a:buChar char=""/>
              <a:defRPr/>
            </a:pPr>
            <a:r>
              <a:rPr lang="ca-ES" sz="1600" dirty="0">
                <a:latin typeface="Calibri" panose="020F0502020204030204" pitchFamily="34" charset="0"/>
                <a:cs typeface="Calibri" panose="020F0502020204030204" pitchFamily="34" charset="0"/>
              </a:rPr>
              <a:t>D’acord a la seva naturalesa d'òrgan decisori regeixen les següents regles de funcionament.</a:t>
            </a:r>
          </a:p>
          <a:p>
            <a:pPr marL="274320" indent="-274320" algn="just">
              <a:lnSpc>
                <a:spcPct val="90000"/>
              </a:lnSpc>
              <a:buClr>
                <a:schemeClr val="accent3"/>
              </a:buClr>
              <a:buNone/>
              <a:defRPr/>
            </a:pPr>
            <a:r>
              <a:rPr lang="ca-ES" sz="1600" dirty="0">
                <a:latin typeface="Calibri" panose="020F0502020204030204" pitchFamily="34" charset="0"/>
                <a:cs typeface="Calibri" panose="020F0502020204030204" pitchFamily="34" charset="0"/>
              </a:rPr>
              <a:t> </a:t>
            </a:r>
            <a:br>
              <a:rPr lang="ca-ES" sz="1600" dirty="0">
                <a:latin typeface="Calibri" panose="020F0502020204030204" pitchFamily="34" charset="0"/>
                <a:cs typeface="Calibri" panose="020F0502020204030204" pitchFamily="34" charset="0"/>
              </a:rPr>
            </a:br>
            <a:r>
              <a:rPr lang="ca-ES" sz="1600" dirty="0">
                <a:latin typeface="Calibri" panose="020F0502020204030204" pitchFamily="34" charset="0"/>
                <a:cs typeface="Calibri" panose="020F0502020204030204" pitchFamily="34" charset="0"/>
              </a:rPr>
              <a:t>- Les sessions poden ser </a:t>
            </a:r>
            <a:r>
              <a:rPr lang="ca-ES" sz="1600" b="1" dirty="0">
                <a:latin typeface="Calibri" panose="020F0502020204030204" pitchFamily="34" charset="0"/>
                <a:cs typeface="Calibri" panose="020F0502020204030204" pitchFamily="34" charset="0"/>
              </a:rPr>
              <a:t>ordinàries o extraordinàries</a:t>
            </a:r>
            <a:r>
              <a:rPr lang="ca-ES" sz="1600" dirty="0">
                <a:latin typeface="Calibri" panose="020F0502020204030204" pitchFamily="34" charset="0"/>
                <a:cs typeface="Calibri" panose="020F0502020204030204" pitchFamily="34" charset="0"/>
              </a:rPr>
              <a:t> correspon a l'Alcalde o President fixar l'ordre del dia. Celebrarà sessió ordinària amb la periodicitat que estableixi el Reglament orgànic i en el seu defecte </a:t>
            </a:r>
            <a:r>
              <a:rPr lang="ca-ES" sz="1600" dirty="0">
                <a:solidFill>
                  <a:srgbClr val="FF3300"/>
                </a:solidFill>
                <a:latin typeface="Calibri" panose="020F0502020204030204" pitchFamily="34" charset="0"/>
                <a:cs typeface="Calibri" panose="020F0502020204030204" pitchFamily="34" charset="0"/>
              </a:rPr>
              <a:t>cada quinze </a:t>
            </a:r>
            <a:r>
              <a:rPr lang="ca-ES" sz="1600" b="1" dirty="0">
                <a:solidFill>
                  <a:srgbClr val="FF3300"/>
                </a:solidFill>
                <a:latin typeface="Calibri" panose="020F0502020204030204" pitchFamily="34" charset="0"/>
                <a:cs typeface="Calibri" panose="020F0502020204030204" pitchFamily="34" charset="0"/>
              </a:rPr>
              <a:t>dies com a mínim</a:t>
            </a:r>
            <a:r>
              <a:rPr lang="ca-ES" sz="1600" dirty="0">
                <a:latin typeface="Calibri" panose="020F0502020204030204" pitchFamily="34" charset="0"/>
                <a:cs typeface="Calibri" panose="020F0502020204030204" pitchFamily="34" charset="0"/>
              </a:rPr>
              <a:t> (art.112.2 ROF).</a:t>
            </a:r>
          </a:p>
          <a:p>
            <a:pPr marL="274320" indent="-274320" algn="just">
              <a:lnSpc>
                <a:spcPct val="90000"/>
              </a:lnSpc>
              <a:buClr>
                <a:schemeClr val="accent3"/>
              </a:buClr>
              <a:buNone/>
              <a:defRPr/>
            </a:pPr>
            <a:r>
              <a:rPr lang="ca-ES" sz="1600" dirty="0">
                <a:latin typeface="Calibri" panose="020F0502020204030204" pitchFamily="34" charset="0"/>
                <a:cs typeface="Calibri" panose="020F0502020204030204" pitchFamily="34" charset="0"/>
              </a:rPr>
              <a:t> 	- Les sessions de la Junta de Govern </a:t>
            </a:r>
            <a:r>
              <a:rPr lang="ca-ES" sz="1600" b="1" dirty="0">
                <a:latin typeface="Calibri" panose="020F0502020204030204" pitchFamily="34" charset="0"/>
                <a:cs typeface="Calibri" panose="020F0502020204030204" pitchFamily="34" charset="0"/>
              </a:rPr>
              <a:t>no són públiques</a:t>
            </a:r>
            <a:r>
              <a:rPr lang="ca-ES" sz="1600" dirty="0">
                <a:latin typeface="Calibri" panose="020F0502020204030204" pitchFamily="34" charset="0"/>
                <a:cs typeface="Calibri" panose="020F0502020204030204" pitchFamily="34" charset="0"/>
              </a:rPr>
              <a:t> (art.70.1 LBRL).***</a:t>
            </a:r>
          </a:p>
          <a:p>
            <a:pPr marL="274320" indent="-274320" algn="just">
              <a:lnSpc>
                <a:spcPct val="90000"/>
              </a:lnSpc>
              <a:buClr>
                <a:schemeClr val="accent3"/>
              </a:buClr>
              <a:buNone/>
              <a:defRPr/>
            </a:pPr>
            <a:r>
              <a:rPr lang="ca-ES" sz="1600" dirty="0">
                <a:latin typeface="Calibri" panose="020F0502020204030204" pitchFamily="34" charset="0"/>
                <a:cs typeface="Calibri" panose="020F0502020204030204" pitchFamily="34" charset="0"/>
              </a:rPr>
              <a:t>	 Malgrat el caràcter no públic, l'Alcalde o President de la Diputació, segons els casos, </a:t>
            </a:r>
            <a:r>
              <a:rPr lang="ca-ES" sz="1600" b="1" dirty="0">
                <a:latin typeface="Calibri" panose="020F0502020204030204" pitchFamily="34" charset="0"/>
                <a:cs typeface="Calibri" panose="020F0502020204030204" pitchFamily="34" charset="0"/>
              </a:rPr>
              <a:t>podrà requerir la presència d'algun membre de la Corporació no pertanyents a la Junta de Govern, o del personal al servei de l'entitat</a:t>
            </a:r>
            <a:r>
              <a:rPr lang="ca-ES" sz="1600" dirty="0">
                <a:latin typeface="Calibri" panose="020F0502020204030204" pitchFamily="34" charset="0"/>
                <a:cs typeface="Calibri" panose="020F0502020204030204" pitchFamily="34" charset="0"/>
              </a:rPr>
              <a:t>, per tal d'informar en l'àmbit relatiu a les seves activitats (art.113.3 ROF), sense perjudici del que disposi el Reglament Orgànic, en el seu cas. </a:t>
            </a:r>
          </a:p>
          <a:p>
            <a:pPr marL="274320" indent="-274320" algn="just">
              <a:lnSpc>
                <a:spcPct val="90000"/>
              </a:lnSpc>
              <a:buClr>
                <a:schemeClr val="accent3"/>
              </a:buClr>
              <a:buNone/>
              <a:defRPr/>
            </a:pPr>
            <a:r>
              <a:rPr lang="ca-ES" sz="1600" dirty="0">
                <a:latin typeface="Calibri" panose="020F0502020204030204" pitchFamily="34" charset="0"/>
                <a:cs typeface="Calibri" panose="020F0502020204030204" pitchFamily="34" charset="0"/>
              </a:rPr>
              <a:t>***L’article 70.1 de la LBRL determina que les sessions de la Junta de Govern Local no són públiques, però aquest article s'ha de llegir en els termes indicats pel Tribunal Constitucional (Ple), que en Sentència de 26 de setembre de 2013, rec. 1741/2004, conclou que no seran públiques </a:t>
            </a:r>
            <a:r>
              <a:rPr lang="ca-ES" sz="1600" b="1" dirty="0">
                <a:latin typeface="Calibri" panose="020F0502020204030204" pitchFamily="34" charset="0"/>
                <a:cs typeface="Calibri" panose="020F0502020204030204" pitchFamily="34" charset="0"/>
              </a:rPr>
              <a:t>només en els casos en que no resolguin atribucions delegades del Ple</a:t>
            </a:r>
          </a:p>
          <a:p>
            <a:pPr marL="274320" indent="-274320" algn="just">
              <a:lnSpc>
                <a:spcPct val="90000"/>
              </a:lnSpc>
              <a:buClr>
                <a:schemeClr val="accent3"/>
              </a:buClr>
              <a:buNone/>
              <a:defRPr/>
            </a:pPr>
            <a:endParaRPr lang="ca-ES" sz="1600" dirty="0">
              <a:latin typeface="Calibri" panose="020F0502020204030204" pitchFamily="34" charset="0"/>
              <a:cs typeface="Calibri" panose="020F0502020204030204" pitchFamily="34" charset="0"/>
            </a:endParaRPr>
          </a:p>
        </p:txBody>
      </p:sp>
      <p:sp>
        <p:nvSpPr>
          <p:cNvPr id="8" name="7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198663" name="6 Marcador de número de diapositiva"/>
          <p:cNvSpPr>
            <a:spLocks noGrp="1"/>
          </p:cNvSpPr>
          <p:nvPr>
            <p:ph type="sldNum" sz="quarter" idx="12"/>
          </p:nvPr>
        </p:nvSpPr>
        <p:spPr/>
        <p:txBody>
          <a:bodyPr/>
          <a:lstStyle/>
          <a:p>
            <a:pPr>
              <a:defRPr/>
            </a:pPr>
            <a:fld id="{1D413DA0-0DFE-48BA-A2A4-D81D62F44D03}" type="slidenum">
              <a:rPr lang="es-ES"/>
              <a:pPr>
                <a:defRPr/>
              </a:pPr>
              <a:t>140</a:t>
            </a:fld>
            <a:endParaRPr lang="es-ES"/>
          </a:p>
        </p:txBody>
      </p:sp>
      <p:sp>
        <p:nvSpPr>
          <p:cNvPr id="391172" name="Text Box 4"/>
          <p:cNvSpPr txBox="1">
            <a:spLocks noChangeArrowheads="1"/>
          </p:cNvSpPr>
          <p:nvPr/>
        </p:nvSpPr>
        <p:spPr bwMode="auto">
          <a:xfrm>
            <a:off x="5281614" y="5706804"/>
            <a:ext cx="4929187" cy="950913"/>
          </a:xfrm>
          <a:prstGeom prst="rect">
            <a:avLst/>
          </a:prstGeom>
          <a:solidFill>
            <a:schemeClr val="accent1">
              <a:lumMod val="75000"/>
            </a:schemeClr>
          </a:solidFill>
          <a:ln w="9525">
            <a:solidFill>
              <a:srgbClr val="0000FF"/>
            </a:solidFill>
            <a:miter lim="800000"/>
            <a:headEnd/>
            <a:tailEnd/>
          </a:ln>
          <a:effectLst>
            <a:outerShdw sy="50000" kx="2453608" rotWithShape="0">
              <a:schemeClr val="bg2">
                <a:alpha val="50000"/>
              </a:schemeClr>
            </a:outerShdw>
          </a:effectLst>
        </p:spPr>
        <p:txBody>
          <a:bodyPr>
            <a:spAutoFit/>
          </a:bodyPr>
          <a:lstStyle/>
          <a:p>
            <a:pPr>
              <a:lnSpc>
                <a:spcPct val="70000"/>
              </a:lnSpc>
              <a:spcBef>
                <a:spcPct val="50000"/>
              </a:spcBef>
              <a:defRPr/>
            </a:pPr>
            <a:r>
              <a:rPr lang="ca-ES" dirty="0">
                <a:solidFill>
                  <a:schemeClr val="bg1"/>
                </a:solidFill>
                <a:latin typeface="Comic Sans MS" pitchFamily="66" charset="0"/>
              </a:rPr>
              <a:t>-Ordinàries com a mínim cada 15 dies</a:t>
            </a:r>
          </a:p>
          <a:p>
            <a:pPr>
              <a:lnSpc>
                <a:spcPct val="70000"/>
              </a:lnSpc>
              <a:spcBef>
                <a:spcPct val="50000"/>
              </a:spcBef>
              <a:defRPr/>
            </a:pPr>
            <a:r>
              <a:rPr lang="ca-ES" dirty="0">
                <a:solidFill>
                  <a:schemeClr val="bg1"/>
                </a:solidFill>
                <a:latin typeface="Comic Sans MS" pitchFamily="66" charset="0"/>
              </a:rPr>
              <a:t>-Extraordinàries</a:t>
            </a:r>
          </a:p>
          <a:p>
            <a:pPr>
              <a:lnSpc>
                <a:spcPct val="70000"/>
              </a:lnSpc>
              <a:spcBef>
                <a:spcPct val="50000"/>
              </a:spcBef>
              <a:defRPr/>
            </a:pPr>
            <a:r>
              <a:rPr lang="ca-ES" dirty="0">
                <a:solidFill>
                  <a:schemeClr val="bg1"/>
                </a:solidFill>
                <a:latin typeface="Comic Sans MS" pitchFamily="66" charset="0"/>
              </a:rPr>
              <a:t>-I no públiques</a:t>
            </a:r>
          </a:p>
        </p:txBody>
      </p:sp>
      <p:sp>
        <p:nvSpPr>
          <p:cNvPr id="211975" name="Text Box 5"/>
          <p:cNvSpPr txBox="1">
            <a:spLocks noChangeArrowheads="1"/>
          </p:cNvSpPr>
          <p:nvPr/>
        </p:nvSpPr>
        <p:spPr bwMode="auto">
          <a:xfrm>
            <a:off x="2157817" y="5994141"/>
            <a:ext cx="2160588" cy="376238"/>
          </a:xfrm>
          <a:prstGeom prst="rect">
            <a:avLst/>
          </a:prstGeom>
          <a:solidFill>
            <a:srgbClr val="C00000"/>
          </a:solidFill>
          <a:ln w="9525">
            <a:solidFill>
              <a:srgbClr val="0000FF"/>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b="1">
                <a:solidFill>
                  <a:schemeClr val="bg1"/>
                </a:solidFill>
                <a:latin typeface="Arial" charset="0"/>
              </a:rPr>
              <a:t>Les sessions</a:t>
            </a:r>
          </a:p>
        </p:txBody>
      </p:sp>
      <p:sp>
        <p:nvSpPr>
          <p:cNvPr id="211976" name="Line 6"/>
          <p:cNvSpPr>
            <a:spLocks noChangeShapeType="1"/>
          </p:cNvSpPr>
          <p:nvPr/>
        </p:nvSpPr>
        <p:spPr bwMode="auto">
          <a:xfrm>
            <a:off x="4318406" y="6182259"/>
            <a:ext cx="1008063"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10" name="5 Rectángulo"/>
          <p:cNvSpPr/>
          <p:nvPr/>
        </p:nvSpPr>
        <p:spPr>
          <a:xfrm>
            <a:off x="1703512" y="4298658"/>
            <a:ext cx="9937103"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600" dirty="0">
                <a:latin typeface="Calibri" panose="020F0502020204030204" pitchFamily="34" charset="0"/>
                <a:cs typeface="Calibri" panose="020F0502020204030204" pitchFamily="34" charset="0"/>
              </a:rPr>
              <a:t>L’art. 13.4 LRJPAC també preveu que les resolucions adoptades per delegació han d’indicar expressament aquesta circumstància. En conseqüència, tenint en compte que la pràctica totalitat de les resolucions de la Junta de Govern Local ho són per delegació, de forma sistemàtica en totes elles s’hauria de fer constar aquest fet, així com la resolució de l’òrgan delegant per la qual aquella s’efectua.</a:t>
            </a:r>
          </a:p>
        </p:txBody>
      </p:sp>
    </p:spTree>
    <p:extLst>
      <p:ext uri="{BB962C8B-B14F-4D97-AF65-F5344CB8AC3E}">
        <p14:creationId xmlns:p14="http://schemas.microsoft.com/office/powerpoint/2010/main" val="241343200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3"/>
          <p:cNvSpPr>
            <a:spLocks noGrp="1" noChangeArrowheads="1"/>
          </p:cNvSpPr>
          <p:nvPr>
            <p:ph idx="1"/>
          </p:nvPr>
        </p:nvSpPr>
        <p:spPr>
          <a:xfrm>
            <a:off x="1487488" y="787782"/>
            <a:ext cx="10513168" cy="5593546"/>
          </a:xfrm>
          <a:solidFill>
            <a:schemeClr val="accent6">
              <a:lumMod val="20000"/>
              <a:lumOff val="80000"/>
            </a:schemeClr>
          </a:solidFill>
          <a:effectLst>
            <a:outerShdw dist="107763" dir="13500000" algn="ctr" rotWithShape="0">
              <a:schemeClr val="bg2">
                <a:alpha val="50000"/>
              </a:schemeClr>
            </a:outerShdw>
          </a:effectLst>
        </p:spPr>
        <p:txBody>
          <a:bodyPr rtlCol="0">
            <a:normAutofit/>
          </a:bodyPr>
          <a:lstStyle/>
          <a:p>
            <a:pPr marL="274320" indent="-274320" algn="just">
              <a:lnSpc>
                <a:spcPct val="90000"/>
              </a:lnSpc>
              <a:buClr>
                <a:schemeClr val="accent3"/>
              </a:buClr>
              <a:buFont typeface="Wingdings 2"/>
              <a:buChar char=""/>
              <a:defRPr/>
            </a:pPr>
            <a:r>
              <a:rPr lang="ca-ES" dirty="0">
                <a:latin typeface="Calibri" panose="020F0502020204030204" pitchFamily="34" charset="0"/>
                <a:cs typeface="Calibri" panose="020F0502020204030204" pitchFamily="34" charset="0"/>
              </a:rPr>
              <a:t>- Les sessions de la Junta de Govern Local s'ajustaran a allò que disposi la legislació autonòmica i el reglament orgànic i en el seu defecte a l'establer respecte al ple amb les modificacions següents:</a:t>
            </a:r>
          </a:p>
          <a:p>
            <a:pPr marL="274320" indent="-274320" algn="just">
              <a:lnSpc>
                <a:spcPct val="90000"/>
              </a:lnSpc>
              <a:buClr>
                <a:schemeClr val="accent3"/>
              </a:buClr>
              <a:buNone/>
              <a:defRPr/>
            </a:pPr>
            <a:endParaRPr lang="ca-ES" dirty="0">
              <a:latin typeface="Calibri" panose="020F0502020204030204" pitchFamily="34" charset="0"/>
              <a:cs typeface="Calibri" panose="020F0502020204030204" pitchFamily="34" charset="0"/>
            </a:endParaRPr>
          </a:p>
          <a:p>
            <a:pPr marL="274320" indent="-274320" algn="just">
              <a:lnSpc>
                <a:spcPct val="90000"/>
              </a:lnSpc>
              <a:buClr>
                <a:srgbClr val="FF3300"/>
              </a:buClr>
              <a:buFont typeface="Wingdings" pitchFamily="2" charset="2"/>
              <a:buChar char="Ø"/>
              <a:defRPr/>
            </a:pPr>
            <a:r>
              <a:rPr lang="ca-ES" dirty="0">
                <a:latin typeface="Calibri" panose="020F0502020204030204" pitchFamily="34" charset="0"/>
                <a:cs typeface="Calibri" panose="020F0502020204030204" pitchFamily="34" charset="0"/>
              </a:rPr>
              <a:t>- Entre la convocatòria i la celebració de la sessió </a:t>
            </a:r>
            <a:r>
              <a:rPr lang="ca-ES" b="1" dirty="0">
                <a:solidFill>
                  <a:schemeClr val="tx2"/>
                </a:solidFill>
                <a:latin typeface="Calibri" panose="020F0502020204030204" pitchFamily="34" charset="0"/>
                <a:cs typeface="Calibri" panose="020F0502020204030204" pitchFamily="34" charset="0"/>
              </a:rPr>
              <a:t>no podran transcórrer</a:t>
            </a:r>
            <a:r>
              <a:rPr lang="ca-ES" dirty="0">
                <a:solidFill>
                  <a:schemeClr val="tx2"/>
                </a:solidFill>
                <a:latin typeface="Calibri" panose="020F0502020204030204" pitchFamily="34" charset="0"/>
                <a:cs typeface="Calibri" panose="020F0502020204030204" pitchFamily="34" charset="0"/>
              </a:rPr>
              <a:t> </a:t>
            </a:r>
            <a:r>
              <a:rPr lang="ca-ES" b="1" u="sng" dirty="0">
                <a:solidFill>
                  <a:srgbClr val="FF3300"/>
                </a:solidFill>
                <a:latin typeface="Calibri" panose="020F0502020204030204" pitchFamily="34" charset="0"/>
                <a:cs typeface="Calibri" panose="020F0502020204030204" pitchFamily="34" charset="0"/>
              </a:rPr>
              <a:t>menys</a:t>
            </a:r>
            <a:r>
              <a:rPr lang="ca-ES" dirty="0">
                <a:solidFill>
                  <a:srgbClr val="FF3300"/>
                </a:solidFill>
                <a:latin typeface="Calibri" panose="020F0502020204030204" pitchFamily="34" charset="0"/>
                <a:cs typeface="Calibri" panose="020F0502020204030204" pitchFamily="34" charset="0"/>
              </a:rPr>
              <a:t> de vint-i-quatre hores</a:t>
            </a:r>
            <a:r>
              <a:rPr lang="ca-ES" dirty="0">
                <a:solidFill>
                  <a:schemeClr val="tx2"/>
                </a:solidFill>
                <a:latin typeface="Calibri" panose="020F0502020204030204" pitchFamily="34" charset="0"/>
                <a:cs typeface="Calibri" panose="020F0502020204030204" pitchFamily="34" charset="0"/>
              </a:rPr>
              <a:t>, excepte en el cas de les sessions extraordinàries i urgents</a:t>
            </a:r>
            <a:r>
              <a:rPr lang="ca-ES" dirty="0">
                <a:latin typeface="Calibri" panose="020F0502020204030204" pitchFamily="34" charset="0"/>
                <a:cs typeface="Calibri" panose="020F0502020204030204" pitchFamily="34" charset="0"/>
              </a:rPr>
              <a:t> en les que, abans d'entrar a conèixer els assumptes inclosos en l'ordre del dia, haurà de ser declarada la urgència per acord favorable de la majoria dels membres.</a:t>
            </a:r>
          </a:p>
          <a:p>
            <a:pPr marL="274320" indent="-274320" algn="just">
              <a:lnSpc>
                <a:spcPct val="90000"/>
              </a:lnSpc>
              <a:buClr>
                <a:srgbClr val="FF3300"/>
              </a:buClr>
              <a:buFont typeface="Wingdings" pitchFamily="2" charset="2"/>
              <a:buChar char="Ø"/>
              <a:defRPr/>
            </a:pPr>
            <a:r>
              <a:rPr lang="ca-ES" dirty="0">
                <a:latin typeface="Calibri" panose="020F0502020204030204" pitchFamily="34" charset="0"/>
                <a:cs typeface="Calibri" panose="020F0502020204030204" pitchFamily="34" charset="0"/>
              </a:rPr>
              <a:t>- Per a la </a:t>
            </a:r>
            <a:r>
              <a:rPr lang="ca-ES" dirty="0">
                <a:solidFill>
                  <a:schemeClr val="tx2"/>
                </a:solidFill>
                <a:latin typeface="Calibri" panose="020F0502020204030204" pitchFamily="34" charset="0"/>
                <a:cs typeface="Calibri" panose="020F0502020204030204" pitchFamily="34" charset="0"/>
              </a:rPr>
              <a:t>vàlida constitució de la Junta de Govern Local es requereix </a:t>
            </a:r>
            <a:r>
              <a:rPr lang="ca-ES" b="1" dirty="0">
                <a:solidFill>
                  <a:srgbClr val="FF3300"/>
                </a:solidFill>
                <a:latin typeface="Calibri" panose="020F0502020204030204" pitchFamily="34" charset="0"/>
                <a:cs typeface="Calibri" panose="020F0502020204030204" pitchFamily="34" charset="0"/>
              </a:rPr>
              <a:t>l'assistència de la majoria absoluta</a:t>
            </a:r>
            <a:r>
              <a:rPr lang="ca-ES" dirty="0">
                <a:latin typeface="Calibri" panose="020F0502020204030204" pitchFamily="34" charset="0"/>
                <a:cs typeface="Calibri" panose="020F0502020204030204" pitchFamily="34" charset="0"/>
              </a:rPr>
              <a:t> dels seus components.</a:t>
            </a:r>
          </a:p>
          <a:p>
            <a:pPr marL="274320" indent="-274320" algn="just">
              <a:lnSpc>
                <a:spcPct val="90000"/>
              </a:lnSpc>
              <a:buClr>
                <a:srgbClr val="FF3300"/>
              </a:buClr>
              <a:buFont typeface="Wingdings" pitchFamily="2" charset="2"/>
              <a:buChar char="Ø"/>
              <a:defRPr/>
            </a:pPr>
            <a:r>
              <a:rPr lang="ca-ES" dirty="0">
                <a:latin typeface="Calibri" panose="020F0502020204030204" pitchFamily="34" charset="0"/>
                <a:cs typeface="Calibri" panose="020F0502020204030204" pitchFamily="34" charset="0"/>
              </a:rPr>
              <a:t>Si no existís quòrum, es constituirà </a:t>
            </a:r>
            <a:r>
              <a:rPr lang="ca-ES" dirty="0">
                <a:solidFill>
                  <a:schemeClr val="tx2"/>
                </a:solidFill>
                <a:latin typeface="Calibri" panose="020F0502020204030204" pitchFamily="34" charset="0"/>
                <a:cs typeface="Calibri" panose="020F0502020204030204" pitchFamily="34" charset="0"/>
              </a:rPr>
              <a:t>en segona convocatòria, </a:t>
            </a:r>
            <a:r>
              <a:rPr lang="ca-ES" dirty="0">
                <a:solidFill>
                  <a:srgbClr val="0000FF"/>
                </a:solidFill>
                <a:latin typeface="Calibri" panose="020F0502020204030204" pitchFamily="34" charset="0"/>
                <a:cs typeface="Calibri" panose="020F0502020204030204" pitchFamily="34" charset="0"/>
              </a:rPr>
              <a:t>una hora després de l'assenyalada per a la primera,</a:t>
            </a:r>
            <a:r>
              <a:rPr lang="ca-ES" dirty="0">
                <a:solidFill>
                  <a:schemeClr val="tx2"/>
                </a:solidFill>
                <a:latin typeface="Calibri" panose="020F0502020204030204" pitchFamily="34" charset="0"/>
                <a:cs typeface="Calibri" panose="020F0502020204030204" pitchFamily="34" charset="0"/>
              </a:rPr>
              <a:t> essent suficient l'assistència </a:t>
            </a:r>
            <a:r>
              <a:rPr lang="ca-ES" b="1" u="sng" dirty="0">
                <a:solidFill>
                  <a:schemeClr val="tx2"/>
                </a:solidFill>
                <a:latin typeface="Calibri" panose="020F0502020204030204" pitchFamily="34" charset="0"/>
                <a:cs typeface="Calibri" panose="020F0502020204030204" pitchFamily="34" charset="0"/>
              </a:rPr>
              <a:t>de la tercera part dels seus membres i, en tot cas, un nombre no inferior a tres.</a:t>
            </a:r>
          </a:p>
          <a:p>
            <a:pPr marL="274320" indent="-274320" algn="just">
              <a:lnSpc>
                <a:spcPct val="90000"/>
              </a:lnSpc>
              <a:buClr>
                <a:srgbClr val="FF3300"/>
              </a:buClr>
              <a:buFont typeface="Wingdings" pitchFamily="2" charset="2"/>
              <a:buChar char="Ø"/>
              <a:defRPr/>
            </a:pPr>
            <a:r>
              <a:rPr lang="ca-ES" dirty="0">
                <a:latin typeface="Calibri" panose="020F0502020204030204" pitchFamily="34" charset="0"/>
                <a:cs typeface="Calibri" panose="020F0502020204030204" pitchFamily="34" charset="0"/>
              </a:rPr>
              <a:t>En tot cas, es requereix l'assistència del president i secretari de la Corporació, o qui legalment el substitueixin. </a:t>
            </a:r>
          </a:p>
          <a:p>
            <a:pPr marL="274320" indent="-274320" algn="just">
              <a:lnSpc>
                <a:spcPct val="90000"/>
              </a:lnSpc>
              <a:buClr>
                <a:srgbClr val="FF3300"/>
              </a:buClr>
              <a:buNone/>
              <a:defRPr/>
            </a:pPr>
            <a:r>
              <a:rPr lang="ca-ES" dirty="0">
                <a:latin typeface="Calibri" panose="020F0502020204030204" pitchFamily="34" charset="0"/>
                <a:cs typeface="Calibri" panose="020F0502020204030204" pitchFamily="34" charset="0"/>
              </a:rPr>
              <a:t>	</a:t>
            </a:r>
          </a:p>
        </p:txBody>
      </p:sp>
      <p:sp>
        <p:nvSpPr>
          <p:cNvPr id="7" name="Contenidor de peu de pàgina 6"/>
          <p:cNvSpPr>
            <a:spLocks noGrp="1"/>
          </p:cNvSpPr>
          <p:nvPr>
            <p:ph type="ftr" sz="quarter" idx="11"/>
          </p:nvPr>
        </p:nvSpPr>
        <p:spPr/>
        <p:txBody>
          <a:bodyPr/>
          <a:lstStyle/>
          <a:p>
            <a:pPr>
              <a:defRPr/>
            </a:pPr>
            <a:r>
              <a:rPr lang="pt-BR"/>
              <a:t>Curs de regim juridic </a:t>
            </a:r>
            <a:endParaRPr lang="es-ES"/>
          </a:p>
        </p:txBody>
      </p:sp>
      <p:sp>
        <p:nvSpPr>
          <p:cNvPr id="200710" name="5 Marcador de número de diapositiva"/>
          <p:cNvSpPr>
            <a:spLocks noGrp="1"/>
          </p:cNvSpPr>
          <p:nvPr>
            <p:ph type="sldNum" sz="quarter" idx="12"/>
          </p:nvPr>
        </p:nvSpPr>
        <p:spPr/>
        <p:txBody>
          <a:bodyPr/>
          <a:lstStyle/>
          <a:p>
            <a:pPr>
              <a:defRPr/>
            </a:pPr>
            <a:fld id="{D627009C-9CFB-4C27-B67A-628A59D8BC58}" type="slidenum">
              <a:rPr lang="es-ES"/>
              <a:pPr>
                <a:defRPr/>
              </a:pPr>
              <a:t>141</a:t>
            </a:fld>
            <a:endParaRPr lang="es-ES"/>
          </a:p>
        </p:txBody>
      </p:sp>
      <p:sp>
        <p:nvSpPr>
          <p:cNvPr id="69635" name="Rectangle 4"/>
          <p:cNvSpPr>
            <a:spLocks noChangeArrowheads="1"/>
          </p:cNvSpPr>
          <p:nvPr/>
        </p:nvSpPr>
        <p:spPr bwMode="auto">
          <a:xfrm rot="17078331">
            <a:off x="272323" y="3277914"/>
            <a:ext cx="1793875" cy="414337"/>
          </a:xfrm>
          <a:prstGeom prst="rect">
            <a:avLst/>
          </a:prstGeom>
          <a:solidFill>
            <a:schemeClr val="tx2">
              <a:lumMod val="40000"/>
              <a:lumOff val="60000"/>
            </a:schemeClr>
          </a:solidFill>
          <a:ln w="9525">
            <a:noFill/>
            <a:miter lim="800000"/>
            <a:headEnd/>
            <a:tailEnd/>
          </a:ln>
        </p:spPr>
        <p:txBody>
          <a:bodyPr wrap="none" anchor="ctr"/>
          <a:lstStyle/>
          <a:p>
            <a:pPr algn="ctr">
              <a:defRPr/>
            </a:pPr>
            <a:r>
              <a:rPr lang="ca-ES" b="1" dirty="0"/>
              <a:t>+ 24 hores</a:t>
            </a:r>
          </a:p>
        </p:txBody>
      </p:sp>
      <p:sp>
        <p:nvSpPr>
          <p:cNvPr id="69636" name="Text Box 5"/>
          <p:cNvSpPr txBox="1">
            <a:spLocks noChangeArrowheads="1"/>
          </p:cNvSpPr>
          <p:nvPr/>
        </p:nvSpPr>
        <p:spPr bwMode="auto">
          <a:xfrm>
            <a:off x="2855640" y="5254418"/>
            <a:ext cx="8286750" cy="971550"/>
          </a:xfrm>
          <a:prstGeom prst="rect">
            <a:avLst/>
          </a:prstGeom>
          <a:solidFill>
            <a:schemeClr val="bg2">
              <a:lumMod val="25000"/>
            </a:schemeClr>
          </a:solidFill>
          <a:ln w="9525">
            <a:noFill/>
            <a:miter lim="800000"/>
            <a:headEnd/>
            <a:tailEnd/>
          </a:ln>
        </p:spPr>
        <p:txBody>
          <a:bodyPr>
            <a:spAutoFit/>
          </a:bodyPr>
          <a:lstStyle/>
          <a:p>
            <a:pPr algn="ctr">
              <a:lnSpc>
                <a:spcPct val="60000"/>
              </a:lnSpc>
              <a:spcBef>
                <a:spcPct val="50000"/>
              </a:spcBef>
              <a:defRPr/>
            </a:pPr>
            <a:endParaRPr lang="ca-ES" sz="2000" b="1" dirty="0">
              <a:solidFill>
                <a:schemeClr val="bg1"/>
              </a:solidFill>
              <a:latin typeface="Comic Sans MS" pitchFamily="66" charset="0"/>
            </a:endParaRPr>
          </a:p>
          <a:p>
            <a:pPr algn="ctr">
              <a:lnSpc>
                <a:spcPct val="60000"/>
              </a:lnSpc>
              <a:spcBef>
                <a:spcPct val="50000"/>
              </a:spcBef>
              <a:defRPr/>
            </a:pPr>
            <a:r>
              <a:rPr lang="ca-ES" sz="2000" b="1" dirty="0">
                <a:solidFill>
                  <a:schemeClr val="bg1"/>
                </a:solidFill>
                <a:latin typeface="Comic Sans MS" pitchFamily="66" charset="0"/>
              </a:rPr>
              <a:t>Majoria absoluta o una hora </a:t>
            </a:r>
            <a:r>
              <a:rPr lang="ca-ES" sz="2000" b="1" dirty="0" smtClean="0">
                <a:solidFill>
                  <a:schemeClr val="bg1"/>
                </a:solidFill>
                <a:latin typeface="Comic Sans MS" pitchFamily="66" charset="0"/>
              </a:rPr>
              <a:t>després, amb </a:t>
            </a:r>
            <a:r>
              <a:rPr lang="ca-ES" sz="2000" b="1" dirty="0">
                <a:solidFill>
                  <a:schemeClr val="bg1"/>
                </a:solidFill>
                <a:latin typeface="Comic Sans MS" pitchFamily="66" charset="0"/>
              </a:rPr>
              <a:t>la tercera part += 3</a:t>
            </a:r>
          </a:p>
          <a:p>
            <a:pPr algn="ctr">
              <a:lnSpc>
                <a:spcPct val="60000"/>
              </a:lnSpc>
              <a:spcBef>
                <a:spcPct val="50000"/>
              </a:spcBef>
              <a:defRPr/>
            </a:pPr>
            <a:endParaRPr lang="ca-ES" sz="2000" b="1" dirty="0">
              <a:solidFill>
                <a:schemeClr val="bg1"/>
              </a:solidFill>
              <a:latin typeface="Comic Sans MS" pitchFamily="66" charset="0"/>
            </a:endParaRPr>
          </a:p>
        </p:txBody>
      </p:sp>
      <p:sp>
        <p:nvSpPr>
          <p:cNvPr id="181254" name="Text Box 6"/>
          <p:cNvSpPr txBox="1">
            <a:spLocks noChangeArrowheads="1"/>
          </p:cNvSpPr>
          <p:nvPr/>
        </p:nvSpPr>
        <p:spPr bwMode="auto">
          <a:xfrm>
            <a:off x="1881188" y="0"/>
            <a:ext cx="8786812" cy="584200"/>
          </a:xfrm>
          <a:prstGeom prst="rect">
            <a:avLst/>
          </a:prstGeom>
          <a:noFill/>
          <a:ln w="9525">
            <a:noFill/>
            <a:miter lim="800000"/>
            <a:headEnd/>
            <a:tailEnd/>
          </a:ln>
        </p:spPr>
        <p:txBody>
          <a:bodyPr>
            <a:spAutoFit/>
          </a:bodyPr>
          <a:lstStyle/>
          <a:p>
            <a:pPr>
              <a:spcBef>
                <a:spcPct val="50000"/>
              </a:spcBef>
              <a:defRPr/>
            </a:pPr>
            <a:r>
              <a:rPr lang="ca-ES" sz="3200" b="1" dirty="0">
                <a:solidFill>
                  <a:srgbClr val="0070C0"/>
                </a:solidFill>
                <a:latin typeface="Calibri" panose="020F0502020204030204" pitchFamily="34" charset="0"/>
                <a:cs typeface="Calibri" panose="020F0502020204030204" pitchFamily="34" charset="0"/>
              </a:rPr>
              <a:t>ALTRES REGLES DE FUNCIONAMENT:</a:t>
            </a:r>
          </a:p>
        </p:txBody>
      </p:sp>
    </p:spTree>
    <p:extLst>
      <p:ext uri="{BB962C8B-B14F-4D97-AF65-F5344CB8AC3E}">
        <p14:creationId xmlns:p14="http://schemas.microsoft.com/office/powerpoint/2010/main" val="4219605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amond(in)">
                                      <p:cBhvr>
                                        <p:cTn id="7" dur="2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idx="1"/>
          </p:nvPr>
        </p:nvSpPr>
        <p:spPr>
          <a:xfrm>
            <a:off x="2135561" y="1296469"/>
            <a:ext cx="9145015" cy="3888432"/>
          </a:xfrm>
          <a:solidFill>
            <a:schemeClr val="bg1"/>
          </a:solidFill>
          <a:effectLst>
            <a:outerShdw dist="107763" dir="13500000" algn="ctr" rotWithShape="0">
              <a:schemeClr val="bg2">
                <a:alpha val="50000"/>
              </a:schemeClr>
            </a:outerShdw>
          </a:effectLst>
        </p:spPr>
        <p:txBody>
          <a:bodyPr rtlCol="0" anchor="ctr">
            <a:normAutofit/>
          </a:bodyPr>
          <a:lstStyle/>
          <a:p>
            <a:pPr marL="274320" indent="-274320" algn="just">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Adverteix que </a:t>
            </a:r>
            <a:r>
              <a:rPr lang="ca-ES" sz="1600" b="1" u="sng" dirty="0">
                <a:latin typeface="Calibri" panose="020F0502020204030204" pitchFamily="34" charset="0"/>
                <a:cs typeface="Calibri" panose="020F0502020204030204" pitchFamily="34" charset="0"/>
              </a:rPr>
              <a:t>el caràcter no públic de les sessions de la Junta de Govern no excepció de les regles generals:</a:t>
            </a:r>
            <a:endParaRPr lang="ca-ES" sz="1600" dirty="0">
              <a:latin typeface="Calibri" panose="020F0502020204030204" pitchFamily="34" charset="0"/>
              <a:cs typeface="Calibri" panose="020F0502020204030204" pitchFamily="34" charset="0"/>
            </a:endParaRPr>
          </a:p>
          <a:p>
            <a:pPr marL="640080" lvl="1" indent="-246888" algn="just">
              <a:buClr>
                <a:srgbClr val="FF3300"/>
              </a:buClr>
              <a:buFont typeface="Wingdings" pitchFamily="2" charset="2"/>
              <a:buChar char="v"/>
              <a:defRPr/>
            </a:pPr>
            <a:r>
              <a:rPr lang="ca-ES" dirty="0">
                <a:latin typeface="Calibri" panose="020F0502020204030204" pitchFamily="34" charset="0"/>
                <a:cs typeface="Calibri" panose="020F0502020204030204" pitchFamily="34" charset="0"/>
              </a:rPr>
              <a:t>sobre notificació i publicitat dels acords segons escaigui (art.70.2 LBRL).</a:t>
            </a:r>
          </a:p>
          <a:p>
            <a:pPr marL="640080" lvl="1" indent="-246888" algn="just">
              <a:buClr>
                <a:srgbClr val="FF3300"/>
              </a:buClr>
              <a:buFont typeface="Wingdings" pitchFamily="2" charset="2"/>
              <a:buChar char="v"/>
              <a:defRPr/>
            </a:pPr>
            <a:r>
              <a:rPr lang="ca-ES" dirty="0">
                <a:latin typeface="Calibri" panose="020F0502020204030204" pitchFamily="34" charset="0"/>
                <a:cs typeface="Calibri" panose="020F0502020204030204" pitchFamily="34" charset="0"/>
              </a:rPr>
              <a:t>de la comunicació a les administracions estatal i autonòmica dels acords adoptats (art.56.1 LBRL i art.113.1.b ROF) i </a:t>
            </a:r>
          </a:p>
          <a:p>
            <a:pPr marL="640080" lvl="1" indent="-246888" algn="just">
              <a:buClr>
                <a:srgbClr val="FF3300"/>
              </a:buClr>
              <a:buFont typeface="Wingdings" pitchFamily="2" charset="2"/>
              <a:buChar char="v"/>
              <a:defRPr/>
            </a:pPr>
            <a:r>
              <a:rPr lang="ca-ES" dirty="0">
                <a:latin typeface="Calibri" panose="020F0502020204030204" pitchFamily="34" charset="0"/>
                <a:cs typeface="Calibri" panose="020F0502020204030204" pitchFamily="34" charset="0"/>
              </a:rPr>
              <a:t>interposició dels recursos pertinents (art.52 LBRL).</a:t>
            </a:r>
          </a:p>
          <a:p>
            <a:pPr marL="274320" indent="-274320" algn="just">
              <a:buClr>
                <a:schemeClr val="accent3"/>
              </a:buClr>
              <a:buNone/>
              <a:defRPr/>
            </a:pPr>
            <a:r>
              <a:rPr lang="ca-ES" sz="1600" dirty="0">
                <a:latin typeface="Calibri" panose="020F0502020204030204" pitchFamily="34" charset="0"/>
                <a:cs typeface="Calibri" panose="020F0502020204030204" pitchFamily="34" charset="0"/>
              </a:rPr>
              <a:t> 	L'art.113.1.b del ROF imposa a més que </a:t>
            </a:r>
            <a:r>
              <a:rPr lang="ca-ES" sz="2400" dirty="0">
                <a:solidFill>
                  <a:srgbClr val="0000FF"/>
                </a:solidFill>
                <a:latin typeface="Calibri" panose="020F0502020204030204" pitchFamily="34" charset="0"/>
                <a:cs typeface="Calibri" panose="020F0502020204030204" pitchFamily="34" charset="0"/>
              </a:rPr>
              <a:t>en el termini de 10 dies </a:t>
            </a:r>
            <a:r>
              <a:rPr lang="ca-ES" sz="1600" dirty="0">
                <a:solidFill>
                  <a:srgbClr val="0000FF"/>
                </a:solidFill>
                <a:latin typeface="Calibri" panose="020F0502020204030204" pitchFamily="34" charset="0"/>
                <a:cs typeface="Calibri" panose="020F0502020204030204" pitchFamily="34" charset="0"/>
              </a:rPr>
              <a:t>s'haurà</a:t>
            </a:r>
            <a:r>
              <a:rPr lang="ca-ES" sz="2400" dirty="0">
                <a:solidFill>
                  <a:srgbClr val="0000FF"/>
                </a:solidFill>
                <a:latin typeface="Calibri" panose="020F0502020204030204" pitchFamily="34" charset="0"/>
                <a:cs typeface="Calibri" panose="020F0502020204030204" pitchFamily="34" charset="0"/>
              </a:rPr>
              <a:t> </a:t>
            </a:r>
            <a:r>
              <a:rPr lang="ca-ES" sz="1600" dirty="0">
                <a:solidFill>
                  <a:srgbClr val="0000FF"/>
                </a:solidFill>
                <a:latin typeface="Calibri" panose="020F0502020204030204" pitchFamily="34" charset="0"/>
                <a:cs typeface="Calibri" panose="020F0502020204030204" pitchFamily="34" charset="0"/>
              </a:rPr>
              <a:t>d'enviar </a:t>
            </a:r>
            <a:r>
              <a:rPr lang="ca-ES" sz="1600" b="1" dirty="0">
                <a:solidFill>
                  <a:srgbClr val="0000FF"/>
                </a:solidFill>
                <a:latin typeface="Calibri" panose="020F0502020204030204" pitchFamily="34" charset="0"/>
                <a:cs typeface="Calibri" panose="020F0502020204030204" pitchFamily="34" charset="0"/>
              </a:rPr>
              <a:t>a tots els membres</a:t>
            </a:r>
            <a:r>
              <a:rPr lang="ca-ES" sz="1600" dirty="0">
                <a:solidFill>
                  <a:srgbClr val="0000FF"/>
                </a:solidFill>
                <a:latin typeface="Calibri" panose="020F0502020204030204" pitchFamily="34" charset="0"/>
                <a:cs typeface="Calibri" panose="020F0502020204030204" pitchFamily="34" charset="0"/>
              </a:rPr>
              <a:t> de la Corporació còpia de l'acta de la Junta de Govern. </a:t>
            </a:r>
          </a:p>
          <a:p>
            <a:pPr marL="274320" indent="-274320">
              <a:buClr>
                <a:schemeClr val="accent3"/>
              </a:buClr>
              <a:buFont typeface="Arial" pitchFamily="34" charset="0"/>
              <a:buChar char="•"/>
              <a:defRPr/>
            </a:pPr>
            <a:endParaRPr lang="ca-ES" sz="1600" dirty="0">
              <a:solidFill>
                <a:srgbClr val="0000FF"/>
              </a:solidFill>
              <a:latin typeface="Calibri" panose="020F0502020204030204" pitchFamily="34" charset="0"/>
              <a:cs typeface="Calibri" panose="020F0502020204030204" pitchFamily="34" charset="0"/>
            </a:endParaRPr>
          </a:p>
          <a:p>
            <a:pPr marL="274320" indent="-274320">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Es celebraran a la casa consistorial, palau provincial o edifici que sigui seu de l'entitat, llevat dels supòsits de força major (art.112.6 ROF). </a:t>
            </a:r>
          </a:p>
        </p:txBody>
      </p:sp>
      <p:sp>
        <p:nvSpPr>
          <p:cNvPr id="199685" name="4 Marcador de pie de página"/>
          <p:cNvSpPr>
            <a:spLocks noGrp="1"/>
          </p:cNvSpPr>
          <p:nvPr>
            <p:ph type="ftr" sz="quarter" idx="11"/>
          </p:nvPr>
        </p:nvSpPr>
        <p:spPr/>
        <p:txBody>
          <a:bodyPr/>
          <a:lstStyle/>
          <a:p>
            <a:pPr>
              <a:defRPr/>
            </a:pPr>
            <a:r>
              <a:rPr lang="pt-BR"/>
              <a:t>Curs de regim juridic </a:t>
            </a:r>
            <a:endParaRPr lang="es-ES"/>
          </a:p>
        </p:txBody>
      </p:sp>
      <p:sp>
        <p:nvSpPr>
          <p:cNvPr id="199684" name="3 Marcador de número de diapositiva"/>
          <p:cNvSpPr>
            <a:spLocks noGrp="1"/>
          </p:cNvSpPr>
          <p:nvPr>
            <p:ph type="sldNum" sz="quarter" idx="12"/>
          </p:nvPr>
        </p:nvSpPr>
        <p:spPr/>
        <p:txBody>
          <a:bodyPr/>
          <a:lstStyle/>
          <a:p>
            <a:pPr>
              <a:defRPr/>
            </a:pPr>
            <a:fld id="{B8A95A99-6B0A-4956-8901-762AF841DFA8}" type="slidenum">
              <a:rPr lang="es-ES"/>
              <a:pPr>
                <a:defRPr/>
              </a:pPr>
              <a:t>142</a:t>
            </a:fld>
            <a:endParaRPr lang="es-ES"/>
          </a:p>
        </p:txBody>
      </p:sp>
      <p:sp>
        <p:nvSpPr>
          <p:cNvPr id="393220" name="Text Box 4"/>
          <p:cNvSpPr txBox="1">
            <a:spLocks noChangeArrowheads="1"/>
          </p:cNvSpPr>
          <p:nvPr/>
        </p:nvSpPr>
        <p:spPr bwMode="auto">
          <a:xfrm>
            <a:off x="4079168" y="340829"/>
            <a:ext cx="5257800" cy="825500"/>
          </a:xfrm>
          <a:prstGeom prst="rect">
            <a:avLst/>
          </a:prstGeom>
          <a:solidFill>
            <a:srgbClr val="CC3300"/>
          </a:solidFill>
          <a:ln>
            <a:noFill/>
          </a:ln>
          <a:effectLst>
            <a:outerShdw dist="107763" dir="135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ca-ES" altLang="ca-ES" sz="1600" b="1">
                <a:solidFill>
                  <a:schemeClr val="bg1"/>
                </a:solidFill>
                <a:latin typeface="Comic Sans MS" pitchFamily="66" charset="0"/>
              </a:rPr>
              <a:t>IMPORTANT: En el termini de 10 dies s'haurà d'enviar a tots els membres de la Corporació còpia de l'acta de la Junta de Govern. </a:t>
            </a:r>
            <a:endParaRPr lang="ca-ES" altLang="ca-ES" sz="1600">
              <a:solidFill>
                <a:schemeClr val="bg1"/>
              </a:solidFill>
              <a:latin typeface="Comic Sans MS" pitchFamily="66" charset="0"/>
            </a:endParaRPr>
          </a:p>
        </p:txBody>
      </p:sp>
    </p:spTree>
    <p:extLst>
      <p:ext uri="{BB962C8B-B14F-4D97-AF65-F5344CB8AC3E}">
        <p14:creationId xmlns:p14="http://schemas.microsoft.com/office/powerpoint/2010/main" val="2197520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93220"/>
                                        </p:tgtEl>
                                        <p:attrNameLst>
                                          <p:attrName>style.visibility</p:attrName>
                                        </p:attrNameLst>
                                      </p:cBhvr>
                                      <p:to>
                                        <p:strVal val="visible"/>
                                      </p:to>
                                    </p:set>
                                    <p:animEffect transition="in" filter="checkerboard(across)">
                                      <p:cBhvr>
                                        <p:cTn id="7" dur="500"/>
                                        <p:tgtEl>
                                          <p:spTgt spid="393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noChangeArrowheads="1"/>
          </p:cNvSpPr>
          <p:nvPr>
            <p:ph idx="1"/>
          </p:nvPr>
        </p:nvSpPr>
        <p:spPr>
          <a:xfrm>
            <a:off x="2193228" y="2053495"/>
            <a:ext cx="9231364" cy="2736304"/>
          </a:xfrm>
          <a:solidFill>
            <a:schemeClr val="bg1"/>
          </a:solidFill>
          <a:ln w="38100">
            <a:solidFill>
              <a:schemeClr val="tx1"/>
            </a:solidFill>
            <a:miter lim="800000"/>
            <a:headEnd/>
            <a:tailEnd/>
          </a:ln>
        </p:spPr>
        <p:txBody>
          <a:bodyPr>
            <a:normAutofit/>
          </a:bodyPr>
          <a:lstStyle/>
          <a:p>
            <a:pPr algn="just" eaLnBrk="1" hangingPunct="1"/>
            <a:r>
              <a:rPr lang="ca-ES" altLang="ca-ES" sz="1700" dirty="0">
                <a:latin typeface="Calibri" panose="020F0502020204030204" pitchFamily="34" charset="0"/>
                <a:cs typeface="Calibri" panose="020F0502020204030204" pitchFamily="34" charset="0"/>
              </a:rPr>
              <a:t>Les actes de les sessions de la Junta de Govern Local es transcriuran en llibre diferent del de les sessions del Ple.</a:t>
            </a:r>
          </a:p>
          <a:p>
            <a:pPr algn="just" eaLnBrk="1" hangingPunct="1"/>
            <a:r>
              <a:rPr lang="ca-ES" altLang="ca-ES" sz="1700" dirty="0">
                <a:latin typeface="Calibri" panose="020F0502020204030204" pitchFamily="34" charset="0"/>
                <a:cs typeface="Calibri" panose="020F0502020204030204" pitchFamily="34" charset="0"/>
              </a:rPr>
              <a:t>En les reunions </a:t>
            </a:r>
            <a:r>
              <a:rPr lang="ca-ES" altLang="ca-ES" sz="1700" dirty="0">
                <a:solidFill>
                  <a:srgbClr val="0000FF"/>
                </a:solidFill>
                <a:latin typeface="Calibri" panose="020F0502020204030204" pitchFamily="34" charset="0"/>
                <a:cs typeface="Calibri" panose="020F0502020204030204" pitchFamily="34" charset="0"/>
              </a:rPr>
              <a:t>deliberant</a:t>
            </a:r>
            <a:r>
              <a:rPr lang="ca-ES" altLang="ca-ES" sz="1700" dirty="0">
                <a:latin typeface="Calibri" panose="020F0502020204030204" pitchFamily="34" charset="0"/>
                <a:cs typeface="Calibri" panose="020F0502020204030204" pitchFamily="34" charset="0"/>
              </a:rPr>
              <a:t> la Junta de Govern Local no podrà adoptar cap acord, formalitzant el resultat de les deliberacions, si escau, en forma de dictàmens.</a:t>
            </a:r>
          </a:p>
          <a:p>
            <a:pPr algn="just" eaLnBrk="1" hangingPunct="1"/>
            <a:r>
              <a:rPr lang="ca-ES" altLang="ca-ES" sz="1700" dirty="0">
                <a:latin typeface="Calibri" panose="020F0502020204030204" pitchFamily="34" charset="0"/>
                <a:cs typeface="Calibri" panose="020F0502020204030204" pitchFamily="34" charset="0"/>
              </a:rPr>
              <a:t>En aquestes reunions de la Junta de Govern Local, l'Alcalde o President també poden requerir la presència de membres de la Corporació no pertanyents a la Junta de Govern, o de personal al servei de l'entitat, per tal d'informar en allò relatiu a l'àmbit de les seves activitats.</a:t>
            </a:r>
            <a:endParaRPr lang="ca-ES" altLang="ca-ES" sz="1700" b="1" u="sng" dirty="0">
              <a:solidFill>
                <a:srgbClr val="0000FF"/>
              </a:solidFill>
              <a:latin typeface="Calibri" panose="020F0502020204030204" pitchFamily="34" charset="0"/>
              <a:cs typeface="Calibri" panose="020F0502020204030204" pitchFamily="34" charset="0"/>
            </a:endParaRPr>
          </a:p>
        </p:txBody>
      </p:sp>
      <p:sp>
        <p:nvSpPr>
          <p:cNvPr id="201735" name="6 Marcador de pie de página"/>
          <p:cNvSpPr>
            <a:spLocks noGrp="1"/>
          </p:cNvSpPr>
          <p:nvPr>
            <p:ph type="ftr" sz="quarter" idx="11"/>
          </p:nvPr>
        </p:nvSpPr>
        <p:spPr/>
        <p:txBody>
          <a:bodyPr/>
          <a:lstStyle/>
          <a:p>
            <a:pPr>
              <a:defRPr/>
            </a:pPr>
            <a:r>
              <a:rPr lang="pt-BR"/>
              <a:t>Curs de regim juridic </a:t>
            </a:r>
            <a:endParaRPr lang="es-ES"/>
          </a:p>
        </p:txBody>
      </p:sp>
      <p:sp>
        <p:nvSpPr>
          <p:cNvPr id="201734" name="5 Marcador de número de diapositiva"/>
          <p:cNvSpPr>
            <a:spLocks noGrp="1"/>
          </p:cNvSpPr>
          <p:nvPr>
            <p:ph type="sldNum" sz="quarter" idx="12"/>
          </p:nvPr>
        </p:nvSpPr>
        <p:spPr/>
        <p:txBody>
          <a:bodyPr/>
          <a:lstStyle/>
          <a:p>
            <a:pPr>
              <a:defRPr/>
            </a:pPr>
            <a:fld id="{27D3FFFE-9368-47D7-892E-6B321EDF21F6}" type="slidenum">
              <a:rPr lang="es-ES"/>
              <a:pPr>
                <a:defRPr/>
              </a:pPr>
              <a:t>143</a:t>
            </a:fld>
            <a:endParaRPr lang="es-ES"/>
          </a:p>
        </p:txBody>
      </p:sp>
      <p:sp>
        <p:nvSpPr>
          <p:cNvPr id="215045" name="Text Box 4"/>
          <p:cNvSpPr txBox="1">
            <a:spLocks noChangeArrowheads="1"/>
          </p:cNvSpPr>
          <p:nvPr/>
        </p:nvSpPr>
        <p:spPr bwMode="auto">
          <a:xfrm>
            <a:off x="2193228" y="5042453"/>
            <a:ext cx="9231364" cy="877163"/>
          </a:xfrm>
          <a:prstGeom prst="rect">
            <a:avLst/>
          </a:prstGeom>
          <a:solidFill>
            <a:srgbClr val="FDDDF8"/>
          </a:solidFill>
          <a:ln w="381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50000"/>
              </a:spcBef>
              <a:buFontTx/>
              <a:buNone/>
            </a:pPr>
            <a:r>
              <a:rPr lang="ca-ES" altLang="ca-ES" sz="1700">
                <a:cs typeface="Calibri" panose="020F0502020204030204" pitchFamily="34" charset="0"/>
              </a:rPr>
              <a:t>Per últim recordar, que respecte a la interposició de recursos contra els acords de la Junta de Govern Local, el TS ha declarat que els regidors que no són membres de Junta de Govern </a:t>
            </a:r>
            <a:r>
              <a:rPr lang="ca-ES" altLang="ca-ES" sz="1700" b="1" u="sng">
                <a:cs typeface="Calibri" panose="020F0502020204030204" pitchFamily="34" charset="0"/>
              </a:rPr>
              <a:t>estan legitimats per recórrer els acords d'aquesta Comissió.</a:t>
            </a:r>
          </a:p>
        </p:txBody>
      </p:sp>
      <p:sp>
        <p:nvSpPr>
          <p:cNvPr id="215046" name="Text Box 5"/>
          <p:cNvSpPr txBox="1">
            <a:spLocks noChangeArrowheads="1"/>
          </p:cNvSpPr>
          <p:nvPr/>
        </p:nvSpPr>
        <p:spPr bwMode="auto">
          <a:xfrm>
            <a:off x="2193228" y="253043"/>
            <a:ext cx="9231364" cy="1400383"/>
          </a:xfrm>
          <a:prstGeom prst="rect">
            <a:avLst/>
          </a:prstGeom>
          <a:solidFill>
            <a:srgbClr val="E3FFFE"/>
          </a:solidFill>
          <a:ln w="381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ca-ES" altLang="ca-ES" sz="1700" dirty="0">
                <a:cs typeface="Calibri" panose="020F0502020204030204" pitchFamily="34" charset="0"/>
              </a:rPr>
              <a:t>- L'Alcalde o President dirigeix i ordena al seu prudent arbitri els debats.</a:t>
            </a:r>
          </a:p>
          <a:p>
            <a:pPr>
              <a:spcBef>
                <a:spcPct val="0"/>
              </a:spcBef>
              <a:buFontTx/>
              <a:buChar char="-"/>
            </a:pPr>
            <a:r>
              <a:rPr lang="ca-ES" altLang="ca-ES" sz="1700" dirty="0">
                <a:solidFill>
                  <a:srgbClr val="0000FF"/>
                </a:solidFill>
                <a:cs typeface="Calibri" panose="020F0502020204030204" pitchFamily="34" charset="0"/>
              </a:rPr>
              <a:t>Quan la Junta de Govern exerceixi competències delegades pel Ple, serà preceptiu </a:t>
            </a:r>
            <a:r>
              <a:rPr lang="ca-ES" altLang="ca-ES" sz="1700" u="sng" dirty="0">
                <a:solidFill>
                  <a:srgbClr val="0000FF"/>
                </a:solidFill>
                <a:cs typeface="Calibri" panose="020F0502020204030204" pitchFamily="34" charset="0"/>
              </a:rPr>
              <a:t>el previ informe de la Comissió Informativa corresponent</a:t>
            </a:r>
            <a:r>
              <a:rPr lang="ca-ES" altLang="ca-ES" sz="1700" dirty="0">
                <a:cs typeface="Calibri" panose="020F0502020204030204" pitchFamily="34" charset="0"/>
              </a:rPr>
              <a:t>. </a:t>
            </a:r>
            <a:br>
              <a:rPr lang="ca-ES" altLang="ca-ES" sz="1700" dirty="0">
                <a:cs typeface="Calibri" panose="020F0502020204030204" pitchFamily="34" charset="0"/>
              </a:rPr>
            </a:br>
            <a:r>
              <a:rPr lang="ca-ES" altLang="ca-ES" sz="1700" dirty="0">
                <a:cs typeface="Calibri" panose="020F0502020204030204" pitchFamily="34" charset="0"/>
              </a:rPr>
              <a:t>En aquest cas i en el qual les competències li hagin estat assignades per les lleis, adoptarà els seus acords mitjançant votació formal, en defecte de reglament orgànic.</a:t>
            </a:r>
          </a:p>
        </p:txBody>
      </p:sp>
      <p:sp>
        <p:nvSpPr>
          <p:cNvPr id="215047" name="Text Box 6"/>
          <p:cNvSpPr txBox="1">
            <a:spLocks noChangeArrowheads="1"/>
          </p:cNvSpPr>
          <p:nvPr/>
        </p:nvSpPr>
        <p:spPr bwMode="auto">
          <a:xfrm rot="-5400000">
            <a:off x="-962262" y="2900531"/>
            <a:ext cx="5514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2800" b="1" dirty="0" smtClean="0">
                <a:solidFill>
                  <a:srgbClr val="0070C0"/>
                </a:solidFill>
                <a:cs typeface="Calibri" panose="020F0502020204030204" pitchFamily="34" charset="0"/>
              </a:rPr>
              <a:t>REGLES DE FUNCIONAMENT:</a:t>
            </a:r>
            <a:endParaRPr lang="ca-ES" altLang="ca-ES" sz="2800" b="1" dirty="0">
              <a:solidFill>
                <a:srgbClr val="0070C0"/>
              </a:solidFill>
              <a:cs typeface="Calibri" panose="020F0502020204030204" pitchFamily="34" charset="0"/>
            </a:endParaRPr>
          </a:p>
        </p:txBody>
      </p:sp>
    </p:spTree>
    <p:extLst>
      <p:ext uri="{BB962C8B-B14F-4D97-AF65-F5344CB8AC3E}">
        <p14:creationId xmlns:p14="http://schemas.microsoft.com/office/powerpoint/2010/main" val="11925938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idx="1"/>
          </p:nvPr>
        </p:nvSpPr>
        <p:spPr>
          <a:xfrm>
            <a:off x="3057525" y="3163889"/>
            <a:ext cx="6935788" cy="1836737"/>
          </a:xfrm>
          <a:noFill/>
        </p:spPr>
        <p:txBody>
          <a:bodyPr rtlCol="0">
            <a:normAutofit/>
          </a:bodyPr>
          <a:lstStyle/>
          <a:p>
            <a:pPr marL="274320" indent="-274320" algn="ctr">
              <a:buClr>
                <a:schemeClr val="accent3"/>
              </a:buClr>
              <a:buNone/>
              <a:defRPr/>
            </a:pPr>
            <a:r>
              <a:rPr lang="ca-ES" sz="4000" b="1" dirty="0">
                <a:solidFill>
                  <a:srgbClr val="0070C0"/>
                </a:solidFill>
                <a:latin typeface="Calibri" panose="020F0502020204030204" pitchFamily="34" charset="0"/>
                <a:cs typeface="Calibri" panose="020F0502020204030204" pitchFamily="34" charset="0"/>
              </a:rPr>
              <a:t>ÒRGANS D'INFORME I/O CONSULTA I CONTROL.</a:t>
            </a:r>
          </a:p>
        </p:txBody>
      </p:sp>
      <p:sp>
        <p:nvSpPr>
          <p:cNvPr id="246788" name="3 Marcador de pie de página"/>
          <p:cNvSpPr>
            <a:spLocks noGrp="1"/>
          </p:cNvSpPr>
          <p:nvPr>
            <p:ph type="ftr" sz="quarter" idx="11"/>
          </p:nvPr>
        </p:nvSpPr>
        <p:spPr/>
        <p:txBody>
          <a:bodyPr/>
          <a:lstStyle/>
          <a:p>
            <a:pPr>
              <a:defRPr/>
            </a:pPr>
            <a:r>
              <a:rPr lang="pt-BR"/>
              <a:t>Curs de regim juridic </a:t>
            </a:r>
            <a:endParaRPr lang="es-ES"/>
          </a:p>
        </p:txBody>
      </p:sp>
      <p:sp>
        <p:nvSpPr>
          <p:cNvPr id="246787" name="2 Marcador de número de diapositiva"/>
          <p:cNvSpPr>
            <a:spLocks noGrp="1"/>
          </p:cNvSpPr>
          <p:nvPr>
            <p:ph type="sldNum" sz="quarter" idx="12"/>
          </p:nvPr>
        </p:nvSpPr>
        <p:spPr/>
        <p:txBody>
          <a:bodyPr/>
          <a:lstStyle/>
          <a:p>
            <a:pPr>
              <a:defRPr/>
            </a:pPr>
            <a:fld id="{C305A206-4312-46FB-A8BC-46CCEDA9C3E1}" type="slidenum">
              <a:rPr lang="es-ES"/>
              <a:pPr>
                <a:defRPr/>
              </a:pPr>
              <a:t>144</a:t>
            </a:fld>
            <a:endParaRPr lang="es-ES"/>
          </a:p>
        </p:txBody>
      </p:sp>
    </p:spTree>
    <p:extLst>
      <p:ext uri="{BB962C8B-B14F-4D97-AF65-F5344CB8AC3E}">
        <p14:creationId xmlns:p14="http://schemas.microsoft.com/office/powerpoint/2010/main" val="4247539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62850">
                                            <p:txEl>
                                              <p:pRg st="0" end="0"/>
                                            </p:txEl>
                                          </p:spTgt>
                                        </p:tgtEl>
                                        <p:attrNameLst>
                                          <p:attrName>style.visibility</p:attrName>
                                        </p:attrNameLst>
                                      </p:cBhvr>
                                      <p:to>
                                        <p:strVal val="visible"/>
                                      </p:to>
                                    </p:set>
                                    <p:animEffect transition="in" filter="fade">
                                      <p:cBhvr>
                                        <p:cTn id="7" dur="770" decel="100000"/>
                                        <p:tgtEl>
                                          <p:spTgt spid="462850">
                                            <p:txEl>
                                              <p:pRg st="0" end="0"/>
                                            </p:txEl>
                                          </p:spTgt>
                                        </p:tgtEl>
                                      </p:cBhvr>
                                    </p:animEffect>
                                    <p:animScale>
                                      <p:cBhvr>
                                        <p:cTn id="8" dur="770" decel="100000"/>
                                        <p:tgtEl>
                                          <p:spTgt spid="462850">
                                            <p:txEl>
                                              <p:pRg st="0" end="0"/>
                                            </p:txEl>
                                          </p:spTgt>
                                        </p:tgtEl>
                                      </p:cBhvr>
                                      <p:from x="10000" y="10000"/>
                                      <p:to x="200000" y="450000"/>
                                    </p:animScale>
                                    <p:animScale>
                                      <p:cBhvr>
                                        <p:cTn id="9" dur="1230" accel="100000" fill="hold">
                                          <p:stCondLst>
                                            <p:cond delay="770"/>
                                          </p:stCondLst>
                                        </p:cTn>
                                        <p:tgtEl>
                                          <p:spTgt spid="462850">
                                            <p:txEl>
                                              <p:pRg st="0" end="0"/>
                                            </p:txEl>
                                          </p:spTgt>
                                        </p:tgtEl>
                                      </p:cBhvr>
                                      <p:from x="200000" y="450000"/>
                                      <p:to x="100000" y="100000"/>
                                    </p:animScale>
                                    <p:set>
                                      <p:cBhvr>
                                        <p:cTn id="10" dur="770" fill="hold"/>
                                        <p:tgtEl>
                                          <p:spTgt spid="462850">
                                            <p:txEl>
                                              <p:pRg st="0" end="0"/>
                                            </p:txEl>
                                          </p:spTgt>
                                        </p:tgtEl>
                                        <p:attrNameLst>
                                          <p:attrName>ppt_x</p:attrName>
                                        </p:attrNameLst>
                                      </p:cBhvr>
                                      <p:to>
                                        <p:strVal val="(0.5)"/>
                                      </p:to>
                                    </p:set>
                                    <p:anim from="(0.5)" to="(#ppt_x)" calcmode="lin" valueType="num">
                                      <p:cBhvr>
                                        <p:cTn id="11" dur="1230" accel="100000" fill="hold">
                                          <p:stCondLst>
                                            <p:cond delay="770"/>
                                          </p:stCondLst>
                                        </p:cTn>
                                        <p:tgtEl>
                                          <p:spTgt spid="462850">
                                            <p:txEl>
                                              <p:pRg st="0" end="0"/>
                                            </p:txEl>
                                          </p:spTgt>
                                        </p:tgtEl>
                                        <p:attrNameLst>
                                          <p:attrName>ppt_x</p:attrName>
                                        </p:attrNameLst>
                                      </p:cBhvr>
                                    </p:anim>
                                    <p:set>
                                      <p:cBhvr>
                                        <p:cTn id="12" dur="770" fill="hold"/>
                                        <p:tgtEl>
                                          <p:spTgt spid="46285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62850">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0"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524001" y="0"/>
            <a:ext cx="3635375" cy="1143000"/>
          </a:xfrm>
        </p:spPr>
        <p:txBody>
          <a:bodyPr/>
          <a:lstStyle/>
          <a:p>
            <a:pPr eaLnBrk="1" hangingPunct="1"/>
            <a:r>
              <a:rPr lang="es-ES" altLang="ca-ES" sz="3000" b="1">
                <a:solidFill>
                  <a:srgbClr val="3333CC"/>
                </a:solidFill>
                <a:cs typeface="Courier New" pitchFamily="49" charset="0"/>
              </a:rPr>
              <a:t/>
            </a:r>
            <a:br>
              <a:rPr lang="es-ES" altLang="ca-ES" sz="3000" b="1">
                <a:solidFill>
                  <a:srgbClr val="3333CC"/>
                </a:solidFill>
                <a:cs typeface="Courier New" pitchFamily="49" charset="0"/>
              </a:rPr>
            </a:br>
            <a:endParaRPr lang="ca-ES" altLang="ca-ES" sz="3000">
              <a:solidFill>
                <a:srgbClr val="3333CC"/>
              </a:solidFill>
              <a:latin typeface="Courier New" pitchFamily="49" charset="0"/>
              <a:cs typeface="Courier New" pitchFamily="49" charset="0"/>
            </a:endParaRPr>
          </a:p>
        </p:txBody>
      </p:sp>
      <p:sp>
        <p:nvSpPr>
          <p:cNvPr id="464899" name="Rectangle 3"/>
          <p:cNvSpPr>
            <a:spLocks noGrp="1" noChangeArrowheads="1"/>
          </p:cNvSpPr>
          <p:nvPr>
            <p:ph idx="1"/>
          </p:nvPr>
        </p:nvSpPr>
        <p:spPr>
          <a:xfrm>
            <a:off x="1474948" y="1628801"/>
            <a:ext cx="10453700" cy="4507008"/>
          </a:xfrm>
          <a:noFill/>
          <a:effectLst>
            <a:prstShdw prst="shdw17" dist="17961" dir="2700000">
              <a:schemeClr val="bg1">
                <a:gamma/>
                <a:shade val="60000"/>
                <a:invGamma/>
              </a:schemeClr>
            </a:prstShdw>
          </a:effectLst>
        </p:spPr>
        <p:txBody>
          <a:bodyPr rtlCol="0">
            <a:noAutofit/>
          </a:bodyPr>
          <a:lstStyle/>
          <a:p>
            <a:pPr marL="274320" indent="-274320" algn="just">
              <a:lnSpc>
                <a:spcPct val="11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En els municipis </a:t>
            </a:r>
            <a:r>
              <a:rPr lang="ca-ES" sz="1700" b="1" dirty="0">
                <a:latin typeface="Calibri" panose="020F0502020204030204" pitchFamily="34" charset="0"/>
                <a:cs typeface="Calibri" panose="020F0502020204030204" pitchFamily="34" charset="0"/>
              </a:rPr>
              <a:t>de més de 5.000 habitants</a:t>
            </a:r>
            <a:r>
              <a:rPr lang="ca-ES" sz="1700" dirty="0">
                <a:latin typeface="Calibri" panose="020F0502020204030204" pitchFamily="34" charset="0"/>
                <a:cs typeface="Calibri" panose="020F0502020204030204" pitchFamily="34" charset="0"/>
              </a:rPr>
              <a:t>, i en els de menys en què així ho disposi el seu Reglament orgànic o ho acordi el Ple, </a:t>
            </a:r>
            <a:r>
              <a:rPr lang="ca-ES" sz="1700" b="1" dirty="0">
                <a:latin typeface="Calibri" panose="020F0502020204030204" pitchFamily="34" charset="0"/>
                <a:cs typeface="Calibri" panose="020F0502020204030204" pitchFamily="34" charset="0"/>
              </a:rPr>
              <a:t>existiran,</a:t>
            </a:r>
            <a:r>
              <a:rPr lang="ca-ES" sz="1700" dirty="0">
                <a:latin typeface="Calibri" panose="020F0502020204030204" pitchFamily="34" charset="0"/>
                <a:cs typeface="Calibri" panose="020F0502020204030204" pitchFamily="34" charset="0"/>
              </a:rPr>
              <a:t> (si la seva legislació autonòmica no preveu en aquest àmbit una altra forma organitzativa), </a:t>
            </a:r>
            <a:r>
              <a:rPr lang="ca-ES" sz="1700" b="1" dirty="0">
                <a:latin typeface="Calibri" panose="020F0502020204030204" pitchFamily="34" charset="0"/>
                <a:cs typeface="Calibri" panose="020F0502020204030204" pitchFamily="34" charset="0"/>
              </a:rPr>
              <a:t>òrgans que:</a:t>
            </a:r>
          </a:p>
          <a:p>
            <a:pPr marL="640080" lvl="1" indent="-246888" algn="just">
              <a:lnSpc>
                <a:spcPct val="110000"/>
              </a:lnSpc>
              <a:buFont typeface="Arial" pitchFamily="34" charset="0"/>
              <a:buChar char="–"/>
              <a:defRPr/>
            </a:pPr>
            <a:r>
              <a:rPr lang="ca-ES" sz="1700" dirty="0">
                <a:solidFill>
                  <a:srgbClr val="FF3300"/>
                </a:solidFill>
                <a:latin typeface="Calibri" panose="020F0502020204030204" pitchFamily="34" charset="0"/>
                <a:cs typeface="Calibri" panose="020F0502020204030204" pitchFamily="34" charset="0"/>
              </a:rPr>
              <a:t>Tinguin per objecte l'estudi, informe o consulta dels assumptes </a:t>
            </a:r>
            <a:r>
              <a:rPr lang="ca-ES" sz="1700" b="1" u="sng" dirty="0">
                <a:solidFill>
                  <a:srgbClr val="0000FF"/>
                </a:solidFill>
                <a:latin typeface="Calibri" panose="020F0502020204030204" pitchFamily="34" charset="0"/>
                <a:cs typeface="Calibri" panose="020F0502020204030204" pitchFamily="34" charset="0"/>
              </a:rPr>
              <a:t>que han de ser sotmesos</a:t>
            </a:r>
            <a:r>
              <a:rPr lang="ca-ES" sz="1700" dirty="0">
                <a:solidFill>
                  <a:srgbClr val="FF3300"/>
                </a:solidFill>
                <a:latin typeface="Calibri" panose="020F0502020204030204" pitchFamily="34" charset="0"/>
                <a:cs typeface="Calibri" panose="020F0502020204030204" pitchFamily="34" charset="0"/>
              </a:rPr>
              <a:t> a la decisió del Ple.</a:t>
            </a:r>
          </a:p>
          <a:p>
            <a:pPr marL="640080" lvl="1" indent="-246888" algn="just">
              <a:lnSpc>
                <a:spcPct val="110000"/>
              </a:lnSpc>
              <a:buFont typeface="Arial" pitchFamily="34" charset="0"/>
              <a:buChar char="–"/>
              <a:defRPr/>
            </a:pPr>
            <a:r>
              <a:rPr lang="ca-ES" sz="1700" dirty="0">
                <a:solidFill>
                  <a:srgbClr val="FF3300"/>
                </a:solidFill>
                <a:latin typeface="Calibri" panose="020F0502020204030204" pitchFamily="34" charset="0"/>
                <a:cs typeface="Calibri" panose="020F0502020204030204" pitchFamily="34" charset="0"/>
              </a:rPr>
              <a:t>Així </a:t>
            </a:r>
            <a:r>
              <a:rPr lang="ca-ES" sz="1700" b="1" u="sng" dirty="0">
                <a:solidFill>
                  <a:srgbClr val="0000FF"/>
                </a:solidFill>
                <a:latin typeface="Calibri" panose="020F0502020204030204" pitchFamily="34" charset="0"/>
                <a:cs typeface="Calibri" panose="020F0502020204030204" pitchFamily="34" charset="0"/>
              </a:rPr>
              <a:t>com el</a:t>
            </a:r>
            <a:r>
              <a:rPr lang="es-ES" sz="1700" b="1" u="sng" dirty="0">
                <a:solidFill>
                  <a:srgbClr val="0000FF"/>
                </a:solidFill>
                <a:latin typeface="Calibri" panose="020F0502020204030204" pitchFamily="34" charset="0"/>
                <a:cs typeface="Calibri" panose="020F0502020204030204" pitchFamily="34" charset="0"/>
              </a:rPr>
              <a:t> control i</a:t>
            </a:r>
            <a:r>
              <a:rPr lang="ca-ES" sz="1700" b="1" u="sng" dirty="0">
                <a:solidFill>
                  <a:srgbClr val="0000FF"/>
                </a:solidFill>
                <a:latin typeface="Calibri" panose="020F0502020204030204" pitchFamily="34" charset="0"/>
                <a:cs typeface="Calibri" panose="020F0502020204030204" pitchFamily="34" charset="0"/>
              </a:rPr>
              <a:t> seguiment de la gestió</a:t>
            </a:r>
            <a:r>
              <a:rPr lang="ca-ES" sz="1700" dirty="0">
                <a:solidFill>
                  <a:srgbClr val="FF3300"/>
                </a:solidFill>
                <a:latin typeface="Calibri" panose="020F0502020204030204" pitchFamily="34" charset="0"/>
                <a:cs typeface="Calibri" panose="020F0502020204030204" pitchFamily="34" charset="0"/>
              </a:rPr>
              <a:t> de l'alcalde, la Junta de Govern Local i els regidors que ostentin delegacions</a:t>
            </a:r>
            <a:r>
              <a:rPr lang="ca-ES" sz="1700" dirty="0">
                <a:latin typeface="Calibri" panose="020F0502020204030204" pitchFamily="34" charset="0"/>
                <a:cs typeface="Calibri" panose="020F0502020204030204" pitchFamily="34" charset="0"/>
              </a:rPr>
              <a:t>, sense perjudici de les competències de control que corresponen al Ple</a:t>
            </a:r>
            <a:r>
              <a:rPr lang="ca-ES" sz="1700" dirty="0" smtClean="0">
                <a:latin typeface="Calibri" panose="020F0502020204030204" pitchFamily="34" charset="0"/>
                <a:cs typeface="Calibri" panose="020F0502020204030204" pitchFamily="34" charset="0"/>
              </a:rPr>
              <a:t>.</a:t>
            </a:r>
          </a:p>
          <a:p>
            <a:pPr marL="640080" lvl="1" indent="-246888" algn="just">
              <a:lnSpc>
                <a:spcPct val="110000"/>
              </a:lnSpc>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Aquest article és degut a la redacció donada per la Llei 11/ 1999 a partir de la qual s'imposa la creació obligatòria en els municipis de més de 5.000 habitants a tret de la legislació autonòmica.</a:t>
            </a:r>
          </a:p>
          <a:p>
            <a:pPr marL="274320" indent="-274320" algn="just">
              <a:lnSpc>
                <a:spcPct val="110000"/>
              </a:lnSpc>
              <a:buClr>
                <a:schemeClr val="accent3"/>
              </a:buClr>
              <a:buNone/>
              <a:defRPr/>
            </a:pPr>
            <a:endParaRPr lang="ca-ES" sz="1700" dirty="0">
              <a:solidFill>
                <a:schemeClr val="tx2"/>
              </a:solidFill>
              <a:latin typeface="Calibri" panose="020F0502020204030204" pitchFamily="34" charset="0"/>
              <a:cs typeface="Calibri" panose="020F0502020204030204" pitchFamily="34" charset="0"/>
            </a:endParaRPr>
          </a:p>
        </p:txBody>
      </p:sp>
      <p:sp>
        <p:nvSpPr>
          <p:cNvPr id="8" name="Contenidor de peu de pàgina 7"/>
          <p:cNvSpPr>
            <a:spLocks noGrp="1"/>
          </p:cNvSpPr>
          <p:nvPr>
            <p:ph type="ftr" sz="quarter" idx="11"/>
          </p:nvPr>
        </p:nvSpPr>
        <p:spPr/>
        <p:txBody>
          <a:bodyPr/>
          <a:lstStyle/>
          <a:p>
            <a:pPr>
              <a:defRPr/>
            </a:pPr>
            <a:r>
              <a:rPr lang="pt-BR"/>
              <a:t>Curs de regim juridic </a:t>
            </a:r>
            <a:endParaRPr lang="es-ES"/>
          </a:p>
        </p:txBody>
      </p:sp>
      <p:sp>
        <p:nvSpPr>
          <p:cNvPr id="247815" name="6 Marcador de número de diapositiva"/>
          <p:cNvSpPr>
            <a:spLocks noGrp="1"/>
          </p:cNvSpPr>
          <p:nvPr>
            <p:ph type="sldNum" sz="quarter" idx="12"/>
          </p:nvPr>
        </p:nvSpPr>
        <p:spPr/>
        <p:txBody>
          <a:bodyPr/>
          <a:lstStyle/>
          <a:p>
            <a:pPr>
              <a:defRPr/>
            </a:pPr>
            <a:fld id="{82D639CC-8A60-49FC-B043-2465FD841330}" type="slidenum">
              <a:rPr lang="es-ES"/>
              <a:pPr>
                <a:defRPr/>
              </a:pPr>
              <a:t>145</a:t>
            </a:fld>
            <a:endParaRPr lang="es-ES"/>
          </a:p>
        </p:txBody>
      </p:sp>
      <p:sp>
        <p:nvSpPr>
          <p:cNvPr id="264198" name="Text Box 5"/>
          <p:cNvSpPr txBox="1">
            <a:spLocks noChangeArrowheads="1"/>
          </p:cNvSpPr>
          <p:nvPr/>
        </p:nvSpPr>
        <p:spPr bwMode="auto">
          <a:xfrm>
            <a:off x="1343720" y="431779"/>
            <a:ext cx="3995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b="1" dirty="0">
                <a:solidFill>
                  <a:srgbClr val="0070C0"/>
                </a:solidFill>
                <a:cs typeface="Calibri" panose="020F0502020204030204" pitchFamily="34" charset="0"/>
                <a:sym typeface="Wingdings" pitchFamily="2" charset="2"/>
              </a:rPr>
              <a:t>Característiques. </a:t>
            </a:r>
          </a:p>
        </p:txBody>
      </p:sp>
      <p:sp>
        <p:nvSpPr>
          <p:cNvPr id="264199" name="Text Box 6"/>
          <p:cNvSpPr txBox="1">
            <a:spLocks noChangeArrowheads="1"/>
          </p:cNvSpPr>
          <p:nvPr/>
        </p:nvSpPr>
        <p:spPr bwMode="auto">
          <a:xfrm>
            <a:off x="3495763" y="5128568"/>
            <a:ext cx="6408738" cy="461665"/>
          </a:xfrm>
          <a:prstGeom prst="rect">
            <a:avLst/>
          </a:prstGeom>
          <a:solidFill>
            <a:schemeClr val="accent4">
              <a:lumMod val="60000"/>
              <a:lumOff val="40000"/>
            </a:schemeClr>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2400" b="1">
                <a:solidFill>
                  <a:srgbClr val="0070C0"/>
                </a:solidFill>
                <a:cs typeface="Calibri" panose="020F0502020204030204" pitchFamily="34" charset="0"/>
              </a:rPr>
              <a:t>ÒRGANS COMPLEMENTARIS</a:t>
            </a:r>
          </a:p>
        </p:txBody>
      </p:sp>
      <p:sp>
        <p:nvSpPr>
          <p:cNvPr id="464903" name="Text Box 7"/>
          <p:cNvSpPr txBox="1">
            <a:spLocks noChangeArrowheads="1"/>
          </p:cNvSpPr>
          <p:nvPr/>
        </p:nvSpPr>
        <p:spPr bwMode="auto">
          <a:xfrm>
            <a:off x="5470884" y="112832"/>
            <a:ext cx="6457764" cy="1269578"/>
          </a:xfrm>
          <a:prstGeom prst="rect">
            <a:avLst/>
          </a:prstGeom>
          <a:solidFill>
            <a:srgbClr val="FFCCFF"/>
          </a:solidFill>
          <a:ln w="38100">
            <a:solidFill>
              <a:schemeClr val="tx2"/>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700" dirty="0">
                <a:cs typeface="Calibri" panose="020F0502020204030204" pitchFamily="34" charset="0"/>
              </a:rPr>
              <a:t>Estudi , informe o consulta dels assumptes </a:t>
            </a:r>
            <a:r>
              <a:rPr lang="ca-ES" altLang="ca-ES" sz="1700" b="1" u="sng" dirty="0">
                <a:cs typeface="Calibri" panose="020F0502020204030204" pitchFamily="34" charset="0"/>
              </a:rPr>
              <a:t>que han de ser sotmesos</a:t>
            </a:r>
            <a:r>
              <a:rPr lang="ca-ES" altLang="ca-ES" sz="1700" dirty="0">
                <a:cs typeface="Calibri" panose="020F0502020204030204" pitchFamily="34" charset="0"/>
              </a:rPr>
              <a:t> a la decisió del Ple.</a:t>
            </a:r>
          </a:p>
          <a:p>
            <a:pPr eaLnBrk="1" hangingPunct="1">
              <a:spcBef>
                <a:spcPct val="50000"/>
              </a:spcBef>
              <a:buFontTx/>
              <a:buNone/>
            </a:pPr>
            <a:r>
              <a:rPr lang="ca-ES" altLang="ca-ES" sz="1700" b="1" u="sng" dirty="0">
                <a:cs typeface="Calibri" panose="020F0502020204030204" pitchFamily="34" charset="0"/>
              </a:rPr>
              <a:t>Control i seguiment de la gestió</a:t>
            </a:r>
            <a:r>
              <a:rPr lang="ca-ES" altLang="ca-ES" sz="1700" dirty="0">
                <a:cs typeface="Calibri" panose="020F0502020204030204" pitchFamily="34" charset="0"/>
              </a:rPr>
              <a:t> de l'alcalde, la Junta de Govern Local i els regidors que ostentin delegacions.</a:t>
            </a:r>
          </a:p>
        </p:txBody>
      </p:sp>
    </p:spTree>
    <p:extLst>
      <p:ext uri="{BB962C8B-B14F-4D97-AF65-F5344CB8AC3E}">
        <p14:creationId xmlns:p14="http://schemas.microsoft.com/office/powerpoint/2010/main" val="581390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64903"/>
                                        </p:tgtEl>
                                        <p:attrNameLst>
                                          <p:attrName>style.visibility</p:attrName>
                                        </p:attrNameLst>
                                      </p:cBhvr>
                                      <p:to>
                                        <p:strVal val="visible"/>
                                      </p:to>
                                    </p:set>
                                    <p:anim calcmode="lin" valueType="num">
                                      <p:cBhvr>
                                        <p:cTn id="7" dur="500" fill="hold"/>
                                        <p:tgtEl>
                                          <p:spTgt spid="464903"/>
                                        </p:tgtEl>
                                        <p:attrNameLst>
                                          <p:attrName>ppt_x</p:attrName>
                                        </p:attrNameLst>
                                      </p:cBhvr>
                                      <p:tavLst>
                                        <p:tav tm="0">
                                          <p:val>
                                            <p:strVal val="#ppt_x-#ppt_w/2"/>
                                          </p:val>
                                        </p:tav>
                                        <p:tav tm="100000">
                                          <p:val>
                                            <p:strVal val="#ppt_x"/>
                                          </p:val>
                                        </p:tav>
                                      </p:tavLst>
                                    </p:anim>
                                    <p:anim calcmode="lin" valueType="num">
                                      <p:cBhvr>
                                        <p:cTn id="8" dur="500" fill="hold"/>
                                        <p:tgtEl>
                                          <p:spTgt spid="464903"/>
                                        </p:tgtEl>
                                        <p:attrNameLst>
                                          <p:attrName>ppt_y</p:attrName>
                                        </p:attrNameLst>
                                      </p:cBhvr>
                                      <p:tavLst>
                                        <p:tav tm="0">
                                          <p:val>
                                            <p:strVal val="#ppt_y"/>
                                          </p:val>
                                        </p:tav>
                                        <p:tav tm="100000">
                                          <p:val>
                                            <p:strVal val="#ppt_y"/>
                                          </p:val>
                                        </p:tav>
                                      </p:tavLst>
                                    </p:anim>
                                    <p:anim calcmode="lin" valueType="num">
                                      <p:cBhvr>
                                        <p:cTn id="9" dur="500" fill="hold"/>
                                        <p:tgtEl>
                                          <p:spTgt spid="464903"/>
                                        </p:tgtEl>
                                        <p:attrNameLst>
                                          <p:attrName>ppt_w</p:attrName>
                                        </p:attrNameLst>
                                      </p:cBhvr>
                                      <p:tavLst>
                                        <p:tav tm="0">
                                          <p:val>
                                            <p:fltVal val="0"/>
                                          </p:val>
                                        </p:tav>
                                        <p:tav tm="100000">
                                          <p:val>
                                            <p:strVal val="#ppt_w"/>
                                          </p:val>
                                        </p:tav>
                                      </p:tavLst>
                                    </p:anim>
                                    <p:anim calcmode="lin" valueType="num">
                                      <p:cBhvr>
                                        <p:cTn id="10" dur="500" fill="hold"/>
                                        <p:tgtEl>
                                          <p:spTgt spid="4649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3" grpId="0" animBg="1"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524001" y="285750"/>
            <a:ext cx="8964613" cy="622970"/>
          </a:xfrm>
        </p:spPr>
        <p:txBody>
          <a:bodyPr rtlCol="0">
            <a:normAutofit fontScale="90000"/>
          </a:bodyPr>
          <a:lstStyle/>
          <a:p>
            <a:pPr>
              <a:defRPr/>
            </a:pPr>
            <a:r>
              <a:rPr lang="ca-ES" b="1" dirty="0">
                <a:solidFill>
                  <a:srgbClr val="0070C0"/>
                </a:solidFill>
                <a:latin typeface="Calibri" panose="020F0502020204030204" pitchFamily="34" charset="0"/>
                <a:cs typeface="Calibri" panose="020F0502020204030204" pitchFamily="34" charset="0"/>
                <a:sym typeface="Wingdings" pitchFamily="2" charset="2"/>
              </a:rPr>
              <a:t> COMISSIONS INFORMATIVES.</a:t>
            </a:r>
            <a:endParaRPr lang="ca-ES" b="1" dirty="0">
              <a:solidFill>
                <a:srgbClr val="0070C0"/>
              </a:solidFill>
              <a:latin typeface="Calibri" panose="020F0502020204030204" pitchFamily="34" charset="0"/>
              <a:cs typeface="Calibri" panose="020F0502020204030204" pitchFamily="34" charset="0"/>
            </a:endParaRPr>
          </a:p>
        </p:txBody>
      </p:sp>
      <p:sp>
        <p:nvSpPr>
          <p:cNvPr id="473091" name="Rectangle 3"/>
          <p:cNvSpPr>
            <a:spLocks noGrp="1" noChangeArrowheads="1"/>
          </p:cNvSpPr>
          <p:nvPr>
            <p:ph idx="1"/>
          </p:nvPr>
        </p:nvSpPr>
        <p:spPr>
          <a:xfrm>
            <a:off x="1631505" y="1048088"/>
            <a:ext cx="10225136" cy="3443262"/>
          </a:xfrm>
          <a:solidFill>
            <a:schemeClr val="bg1"/>
          </a:solidFill>
          <a:effectLst>
            <a:prstShdw prst="shdw18" dist="17961" dir="13500000">
              <a:schemeClr val="bg1">
                <a:gamma/>
                <a:shade val="60000"/>
                <a:invGamma/>
              </a:schemeClr>
            </a:prstShdw>
          </a:effectLst>
        </p:spPr>
        <p:txBody>
          <a:bodyPr rtlCol="0">
            <a:normAutofit fontScale="92500"/>
          </a:bodyPr>
          <a:lstStyle/>
          <a:p>
            <a:pPr marL="274320" indent="-274320" algn="just">
              <a:lnSpc>
                <a:spcPct val="110000"/>
              </a:lnSpc>
              <a:buClr>
                <a:schemeClr val="accent3"/>
              </a:buClr>
              <a:buFont typeface="Wingdings 2"/>
              <a:buChar char=""/>
              <a:defRPr/>
            </a:pPr>
            <a:r>
              <a:rPr lang="ca-ES" sz="1600" dirty="0">
                <a:latin typeface="Calibri" panose="020F0502020204030204" pitchFamily="34" charset="0"/>
                <a:cs typeface="Calibri" panose="020F0502020204030204" pitchFamily="34" charset="0"/>
              </a:rPr>
              <a:t>També </a:t>
            </a:r>
            <a:r>
              <a:rPr lang="ca-ES" sz="1600" b="1" dirty="0">
                <a:latin typeface="Calibri" panose="020F0502020204030204" pitchFamily="34" charset="0"/>
                <a:cs typeface="Calibri" panose="020F0502020204030204" pitchFamily="34" charset="0"/>
              </a:rPr>
              <a:t>correspon al PLE</a:t>
            </a:r>
            <a:r>
              <a:rPr lang="ca-ES" sz="1600" dirty="0">
                <a:latin typeface="Calibri" panose="020F0502020204030204" pitchFamily="34" charset="0"/>
                <a:cs typeface="Calibri" panose="020F0502020204030204" pitchFamily="34" charset="0"/>
              </a:rPr>
              <a:t> determinar la periodicitat de les reunions ordinàries de les comissions informatives, en el moment de constituir-les.</a:t>
            </a:r>
            <a:endParaRPr lang="ca-ES" sz="1600" b="1" dirty="0">
              <a:latin typeface="Calibri" panose="020F0502020204030204" pitchFamily="34" charset="0"/>
              <a:cs typeface="Calibri" panose="020F0502020204030204" pitchFamily="34" charset="0"/>
            </a:endParaRPr>
          </a:p>
          <a:p>
            <a:pPr marL="274320" indent="-274320" algn="just">
              <a:lnSpc>
                <a:spcPct val="110000"/>
              </a:lnSpc>
              <a:buClr>
                <a:schemeClr val="accent3"/>
              </a:buClr>
              <a:buFont typeface="Wingdings 2"/>
              <a:buChar char=""/>
              <a:defRPr/>
            </a:pPr>
            <a:r>
              <a:rPr lang="ca-ES" sz="1600" dirty="0">
                <a:latin typeface="Calibri" panose="020F0502020204030204" pitchFamily="34" charset="0"/>
                <a:cs typeface="Calibri" panose="020F0502020204030204" pitchFamily="34" charset="0"/>
              </a:rPr>
              <a:t>Les Comissions Informatives obligatòriament </a:t>
            </a:r>
            <a:r>
              <a:rPr lang="ca-ES" sz="1600" b="1" dirty="0">
                <a:latin typeface="Calibri" panose="020F0502020204030204" pitchFamily="34" charset="0"/>
                <a:cs typeface="Calibri" panose="020F0502020204030204" pitchFamily="34" charset="0"/>
              </a:rPr>
              <a:t>han de comptar amb un secretari</a:t>
            </a:r>
            <a:r>
              <a:rPr lang="ca-ES" sz="1600" dirty="0">
                <a:latin typeface="Calibri" panose="020F0502020204030204" pitchFamily="34" charset="0"/>
                <a:cs typeface="Calibri" panose="020F0502020204030204" pitchFamily="34" charset="0"/>
              </a:rPr>
              <a:t>, que </a:t>
            </a:r>
            <a:r>
              <a:rPr lang="ca-ES" sz="1600" dirty="0">
                <a:solidFill>
                  <a:srgbClr val="000099"/>
                </a:solidFill>
                <a:latin typeface="Calibri" panose="020F0502020204030204" pitchFamily="34" charset="0"/>
                <a:cs typeface="Calibri" panose="020F0502020204030204" pitchFamily="34" charset="0"/>
              </a:rPr>
              <a:t>no necessàriament ha de ser el de la Corporació</a:t>
            </a:r>
            <a:r>
              <a:rPr lang="ca-ES" sz="1600" dirty="0">
                <a:latin typeface="Calibri" panose="020F0502020204030204" pitchFamily="34" charset="0"/>
                <a:cs typeface="Calibri" panose="020F0502020204030204" pitchFamily="34" charset="0"/>
              </a:rPr>
              <a:t>, ja que aquest pot delegar, complint les formalitats legals. </a:t>
            </a:r>
          </a:p>
          <a:p>
            <a:pPr marL="274320" indent="-274320" algn="just">
              <a:lnSpc>
                <a:spcPct val="110000"/>
              </a:lnSpc>
              <a:buClr>
                <a:schemeClr val="accent3"/>
              </a:buClr>
              <a:buFont typeface="Wingdings 2"/>
              <a:buChar char=""/>
              <a:defRPr/>
            </a:pPr>
            <a:r>
              <a:rPr lang="ca-ES" sz="1600" dirty="0">
                <a:latin typeface="Calibri" panose="020F0502020204030204" pitchFamily="34" charset="0"/>
                <a:cs typeface="Calibri" panose="020F0502020204030204" pitchFamily="34" charset="0"/>
              </a:rPr>
              <a:t>-És</a:t>
            </a:r>
            <a:r>
              <a:rPr lang="ca-ES" sz="1600" dirty="0">
                <a:solidFill>
                  <a:srgbClr val="00007A"/>
                </a:solidFill>
                <a:latin typeface="Calibri" panose="020F0502020204030204" pitchFamily="34" charset="0"/>
                <a:cs typeface="Calibri" panose="020F0502020204030204" pitchFamily="34" charset="0"/>
              </a:rPr>
              <a:t> </a:t>
            </a:r>
            <a:r>
              <a:rPr lang="ca-ES" sz="1600" dirty="0">
                <a:latin typeface="Calibri" panose="020F0502020204030204" pitchFamily="34" charset="0"/>
                <a:cs typeface="Calibri" panose="020F0502020204030204" pitchFamily="34" charset="0"/>
              </a:rPr>
              <a:t>obligat </a:t>
            </a:r>
            <a:r>
              <a:rPr lang="ca-ES" sz="1600" b="1" dirty="0">
                <a:latin typeface="Calibri" panose="020F0502020204030204" pitchFamily="34" charset="0"/>
                <a:cs typeface="Calibri" panose="020F0502020204030204" pitchFamily="34" charset="0"/>
              </a:rPr>
              <a:t>aixecar acta</a:t>
            </a:r>
            <a:r>
              <a:rPr lang="ca-ES" sz="1600" dirty="0">
                <a:latin typeface="Calibri" panose="020F0502020204030204" pitchFamily="34" charset="0"/>
                <a:cs typeface="Calibri" panose="020F0502020204030204" pitchFamily="34" charset="0"/>
              </a:rPr>
              <a:t> de les seves sessions </a:t>
            </a:r>
            <a:r>
              <a:rPr lang="ca-ES" sz="1600" b="1" dirty="0">
                <a:latin typeface="Calibri" panose="020F0502020204030204" pitchFamily="34" charset="0"/>
                <a:cs typeface="Calibri" panose="020F0502020204030204" pitchFamily="34" charset="0"/>
              </a:rPr>
              <a:t>i portar un llibre</a:t>
            </a:r>
            <a:r>
              <a:rPr lang="ca-ES" sz="1600" dirty="0">
                <a:latin typeface="Calibri" panose="020F0502020204030204" pitchFamily="34" charset="0"/>
                <a:cs typeface="Calibri" panose="020F0502020204030204" pitchFamily="34" charset="0"/>
              </a:rPr>
              <a:t> de cada una d'elles, enquadernats a fi d'any. </a:t>
            </a:r>
          </a:p>
          <a:p>
            <a:pPr marL="274320" indent="-274320" algn="just">
              <a:lnSpc>
                <a:spcPct val="110000"/>
              </a:lnSpc>
              <a:buClr>
                <a:schemeClr val="accent3"/>
              </a:buClr>
              <a:buFont typeface="Wingdings 2"/>
              <a:buChar char=""/>
              <a:defRPr/>
            </a:pPr>
            <a:r>
              <a:rPr lang="ca-ES" sz="1600" dirty="0">
                <a:latin typeface="Calibri" panose="020F0502020204030204" pitchFamily="34" charset="0"/>
                <a:cs typeface="Calibri" panose="020F0502020204030204" pitchFamily="34" charset="0"/>
              </a:rPr>
              <a:t>-</a:t>
            </a:r>
            <a:r>
              <a:rPr lang="ca-ES" sz="1600" b="1" dirty="0">
                <a:latin typeface="Calibri" panose="020F0502020204030204" pitchFamily="34" charset="0"/>
                <a:cs typeface="Calibri" panose="020F0502020204030204" pitchFamily="34" charset="0"/>
              </a:rPr>
              <a:t>Els debats</a:t>
            </a:r>
            <a:r>
              <a:rPr lang="ca-ES" sz="1600" dirty="0">
                <a:latin typeface="Calibri" panose="020F0502020204030204" pitchFamily="34" charset="0"/>
                <a:cs typeface="Calibri" panose="020F0502020204030204" pitchFamily="34" charset="0"/>
              </a:rPr>
              <a:t> en el si de les Comissions Informatives, (fins i tot sense tenir les solemnitats i rigideses de les sessions plenàries), </a:t>
            </a:r>
            <a:r>
              <a:rPr lang="ca-ES" sz="1600" b="1" dirty="0">
                <a:latin typeface="Calibri" panose="020F0502020204030204" pitchFamily="34" charset="0"/>
                <a:cs typeface="Calibri" panose="020F0502020204030204" pitchFamily="34" charset="0"/>
              </a:rPr>
              <a:t>s'han d'adaptar a regles que garanteixin la llibertat expositiva dels seus membres</a:t>
            </a:r>
            <a:r>
              <a:rPr lang="ca-ES" sz="1600" dirty="0">
                <a:latin typeface="Calibri" panose="020F0502020204030204" pitchFamily="34" charset="0"/>
                <a:cs typeface="Calibri" panose="020F0502020204030204" pitchFamily="34" charset="0"/>
              </a:rPr>
              <a:t>. Al respecte els dictàmens </a:t>
            </a:r>
            <a:r>
              <a:rPr lang="ca-ES" sz="1600" dirty="0">
                <a:solidFill>
                  <a:srgbClr val="000099"/>
                </a:solidFill>
                <a:latin typeface="Calibri" panose="020F0502020204030204" pitchFamily="34" charset="0"/>
                <a:cs typeface="Calibri" panose="020F0502020204030204" pitchFamily="34" charset="0"/>
              </a:rPr>
              <a:t>s'aprovaran </a:t>
            </a:r>
            <a:r>
              <a:rPr lang="ca-ES" sz="1600" b="1" dirty="0">
                <a:solidFill>
                  <a:srgbClr val="000099"/>
                </a:solidFill>
                <a:latin typeface="Calibri" panose="020F0502020204030204" pitchFamily="34" charset="0"/>
                <a:cs typeface="Calibri" panose="020F0502020204030204" pitchFamily="34" charset="0"/>
              </a:rPr>
              <a:t>PER MAJORIA SIMPLE </a:t>
            </a:r>
            <a:r>
              <a:rPr lang="ca-ES" sz="1600" dirty="0">
                <a:solidFill>
                  <a:srgbClr val="000099"/>
                </a:solidFill>
                <a:latin typeface="Calibri" panose="020F0502020204030204" pitchFamily="34" charset="0"/>
                <a:cs typeface="Calibri" panose="020F0502020204030204" pitchFamily="34" charset="0"/>
              </a:rPr>
              <a:t>dels membres</a:t>
            </a:r>
            <a:r>
              <a:rPr lang="ca-ES" sz="1600" dirty="0">
                <a:latin typeface="Calibri" panose="020F0502020204030204" pitchFamily="34" charset="0"/>
                <a:cs typeface="Calibri" panose="020F0502020204030204" pitchFamily="34" charset="0"/>
              </a:rPr>
              <a:t> (art.135.3 ROF) s'admetrà el vot en contra o l'abstenció i el vot particular. </a:t>
            </a:r>
            <a:endParaRPr lang="ca-ES" sz="1600" dirty="0" smtClean="0">
              <a:latin typeface="Calibri" panose="020F0502020204030204" pitchFamily="34" charset="0"/>
              <a:cs typeface="Calibri" panose="020F0502020204030204" pitchFamily="34" charset="0"/>
            </a:endParaRPr>
          </a:p>
          <a:p>
            <a:pPr algn="just"/>
            <a:r>
              <a:rPr lang="ca-ES" altLang="ca-ES" sz="1600" dirty="0">
                <a:latin typeface="Calibri" panose="020F0502020204030204" pitchFamily="34" charset="0"/>
                <a:cs typeface="Calibri" panose="020F0502020204030204" pitchFamily="34" charset="0"/>
              </a:rPr>
              <a:t>A les sessions de </a:t>
            </a:r>
            <a:r>
              <a:rPr lang="ca-ES" altLang="ca-ES" sz="1600" dirty="0">
                <a:solidFill>
                  <a:srgbClr val="FF3300"/>
                </a:solidFill>
                <a:latin typeface="Calibri" panose="020F0502020204030204" pitchFamily="34" charset="0"/>
                <a:cs typeface="Calibri" panose="020F0502020204030204" pitchFamily="34" charset="0"/>
              </a:rPr>
              <a:t>la Comissió d'Hisenda </a:t>
            </a:r>
            <a:r>
              <a:rPr lang="ca-ES" altLang="ca-ES" sz="1600" dirty="0">
                <a:solidFill>
                  <a:srgbClr val="0033CC"/>
                </a:solidFill>
                <a:latin typeface="Calibri" panose="020F0502020204030204" pitchFamily="34" charset="0"/>
                <a:cs typeface="Calibri" panose="020F0502020204030204" pitchFamily="34" charset="0"/>
              </a:rPr>
              <a:t>assistirà, en tot cas, el funcionari responsable de la Intervenció. </a:t>
            </a:r>
          </a:p>
          <a:p>
            <a:pPr algn="just"/>
            <a:r>
              <a:rPr lang="ca-ES" altLang="ca-ES" sz="1600" dirty="0">
                <a:latin typeface="Calibri" panose="020F0502020204030204" pitchFamily="34" charset="0"/>
                <a:cs typeface="Calibri" panose="020F0502020204030204" pitchFamily="34" charset="0"/>
              </a:rPr>
              <a:t>De cada sessió de les Comissions informatives s'aixecarà acta a la que s'acompanyaran els dictàmens que hagin estat aprovats i els vots particulars que hagin estat formulats a aquells.</a:t>
            </a:r>
            <a:endParaRPr lang="es-ES" altLang="ca-ES" sz="16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Font typeface="Wingdings 2"/>
              <a:buChar char=""/>
              <a:defRPr/>
            </a:pPr>
            <a:endParaRPr lang="ca-ES" sz="1600" dirty="0">
              <a:latin typeface="Calibri" panose="020F0502020204030204" pitchFamily="34" charset="0"/>
              <a:cs typeface="Calibri" panose="020F0502020204030204" pitchFamily="34" charset="0"/>
            </a:endParaRPr>
          </a:p>
        </p:txBody>
      </p:sp>
      <p:sp>
        <p:nvSpPr>
          <p:cNvPr id="249863" name="6 Marcador de pie de página"/>
          <p:cNvSpPr>
            <a:spLocks noGrp="1"/>
          </p:cNvSpPr>
          <p:nvPr>
            <p:ph type="ftr" sz="quarter" idx="11"/>
          </p:nvPr>
        </p:nvSpPr>
        <p:spPr/>
        <p:txBody>
          <a:bodyPr/>
          <a:lstStyle/>
          <a:p>
            <a:pPr>
              <a:defRPr/>
            </a:pPr>
            <a:r>
              <a:rPr lang="pt-BR"/>
              <a:t>Curs de regim juridic </a:t>
            </a:r>
            <a:endParaRPr lang="es-ES"/>
          </a:p>
        </p:txBody>
      </p:sp>
      <p:sp>
        <p:nvSpPr>
          <p:cNvPr id="249862" name="5 Marcador de número de diapositiva"/>
          <p:cNvSpPr>
            <a:spLocks noGrp="1"/>
          </p:cNvSpPr>
          <p:nvPr>
            <p:ph type="sldNum" sz="quarter" idx="12"/>
          </p:nvPr>
        </p:nvSpPr>
        <p:spPr/>
        <p:txBody>
          <a:bodyPr/>
          <a:lstStyle/>
          <a:p>
            <a:pPr>
              <a:defRPr/>
            </a:pPr>
            <a:fld id="{503D9BD5-D3CE-4A84-8E51-4FF861B42AB6}" type="slidenum">
              <a:rPr lang="es-ES"/>
              <a:pPr>
                <a:defRPr/>
              </a:pPr>
              <a:t>146</a:t>
            </a:fld>
            <a:endParaRPr lang="es-ES"/>
          </a:p>
        </p:txBody>
      </p:sp>
      <p:sp>
        <p:nvSpPr>
          <p:cNvPr id="266246" name="Text Box 4"/>
          <p:cNvSpPr txBox="1">
            <a:spLocks noChangeArrowheads="1"/>
          </p:cNvSpPr>
          <p:nvPr/>
        </p:nvSpPr>
        <p:spPr bwMode="auto">
          <a:xfrm>
            <a:off x="2351089" y="2060576"/>
            <a:ext cx="4249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ca-ES" altLang="ca-ES" sz="1800">
              <a:latin typeface="Arial" charset="0"/>
            </a:endParaRPr>
          </a:p>
        </p:txBody>
      </p:sp>
      <p:sp>
        <p:nvSpPr>
          <p:cNvPr id="8" name="Rectangle 2"/>
          <p:cNvSpPr txBox="1">
            <a:spLocks noChangeArrowheads="1"/>
          </p:cNvSpPr>
          <p:nvPr/>
        </p:nvSpPr>
        <p:spPr>
          <a:xfrm>
            <a:off x="1631506" y="4653136"/>
            <a:ext cx="10225134" cy="1794695"/>
          </a:xfrm>
          <a:prstGeom prst="rect">
            <a:avLst/>
          </a:prstGeom>
          <a:solidFill>
            <a:schemeClr val="accent5">
              <a:lumMod val="20000"/>
              <a:lumOff val="80000"/>
            </a:schemeClr>
          </a:solidFill>
          <a:effectLst>
            <a:outerShdw dist="35921" dir="2700000" algn="ctr" rotWithShape="0">
              <a:schemeClr val="bg2"/>
            </a:outerShdw>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lgn="just">
              <a:lnSpc>
                <a:spcPct val="120000"/>
              </a:lnSpc>
              <a:buClr>
                <a:schemeClr val="accent3"/>
              </a:buClr>
              <a:defRPr/>
            </a:pPr>
            <a:r>
              <a:rPr lang="ca-ES" sz="1600" dirty="0">
                <a:latin typeface="Calibri" panose="020F0502020204030204" pitchFamily="34" charset="0"/>
                <a:cs typeface="Calibri" panose="020F0502020204030204" pitchFamily="34" charset="0"/>
              </a:rPr>
              <a:t>L’Alcalde o President de la Corporació: </a:t>
            </a:r>
            <a:r>
              <a:rPr lang="ca-ES" sz="1600" b="1" dirty="0">
                <a:latin typeface="Calibri" panose="020F0502020204030204" pitchFamily="34" charset="0"/>
                <a:cs typeface="Calibri" panose="020F0502020204030204" pitchFamily="34" charset="0"/>
              </a:rPr>
              <a:t>és el president nat</a:t>
            </a:r>
            <a:r>
              <a:rPr lang="ca-ES" sz="1600" dirty="0">
                <a:latin typeface="Calibri" panose="020F0502020204030204" pitchFamily="34" charset="0"/>
                <a:cs typeface="Calibri" panose="020F0502020204030204" pitchFamily="34" charset="0"/>
              </a:rPr>
              <a:t>, i la presidència d'aquests òrgans </a:t>
            </a:r>
            <a:r>
              <a:rPr lang="ca-ES" sz="1600" b="1" u="sng" dirty="0">
                <a:solidFill>
                  <a:schemeClr val="tx2"/>
                </a:solidFill>
                <a:latin typeface="Calibri" panose="020F0502020204030204" pitchFamily="34" charset="0"/>
                <a:cs typeface="Calibri" panose="020F0502020204030204" pitchFamily="34" charset="0"/>
              </a:rPr>
              <a:t>és delegable</a:t>
            </a:r>
            <a:r>
              <a:rPr lang="ca-ES" sz="1600" u="sng" dirty="0">
                <a:latin typeface="Calibri" panose="020F0502020204030204" pitchFamily="34" charset="0"/>
                <a:cs typeface="Calibri" panose="020F0502020204030204" pitchFamily="34" charset="0"/>
              </a:rPr>
              <a:t> </a:t>
            </a:r>
            <a:r>
              <a:rPr lang="ca-ES" sz="1600" dirty="0">
                <a:latin typeface="Calibri" panose="020F0502020204030204" pitchFamily="34" charset="0"/>
                <a:cs typeface="Calibri" panose="020F0502020204030204" pitchFamily="34" charset="0"/>
              </a:rPr>
              <a:t>(art.21.1.c en relació a l’art.21.3 LBRL i art.34.1.c en relació art.34.2).</a:t>
            </a:r>
          </a:p>
          <a:p>
            <a:pPr marL="274320" indent="-274320" algn="just">
              <a:lnSpc>
                <a:spcPct val="120000"/>
              </a:lnSpc>
              <a:buClr>
                <a:schemeClr val="accent3"/>
              </a:buClr>
              <a:defRPr/>
            </a:pPr>
            <a:endParaRPr lang="ca-ES" sz="1600" dirty="0">
              <a:latin typeface="Calibri" panose="020F0502020204030204" pitchFamily="34" charset="0"/>
              <a:cs typeface="Calibri" panose="020F0502020204030204" pitchFamily="34" charset="0"/>
            </a:endParaRPr>
          </a:p>
          <a:p>
            <a:pPr marL="274320" indent="-274320" algn="just">
              <a:buClr>
                <a:schemeClr val="accent3"/>
              </a:buClr>
              <a:defRPr/>
            </a:pPr>
            <a:r>
              <a:rPr lang="ca-ES" sz="1600" dirty="0">
                <a:latin typeface="Calibri" panose="020F0502020204030204" pitchFamily="34" charset="0"/>
                <a:cs typeface="Calibri" panose="020F0502020204030204" pitchFamily="34" charset="0"/>
              </a:rPr>
              <a:t>No obstant això, l'art.125.a ROF disposa que </a:t>
            </a:r>
            <a:r>
              <a:rPr lang="ca-ES" sz="1600" b="1" dirty="0">
                <a:latin typeface="Calibri" panose="020F0502020204030204" pitchFamily="34" charset="0"/>
                <a:cs typeface="Calibri" panose="020F0502020204030204" pitchFamily="34" charset="0"/>
              </a:rPr>
              <a:t>la presidència efectiva podrà delegar en qualsevol membre de la Corporació</a:t>
            </a:r>
            <a:r>
              <a:rPr lang="ca-ES" sz="1600" dirty="0">
                <a:latin typeface="Calibri" panose="020F0502020204030204" pitchFamily="34" charset="0"/>
                <a:cs typeface="Calibri" panose="020F0502020204030204" pitchFamily="34" charset="0"/>
              </a:rPr>
              <a:t>, </a:t>
            </a:r>
            <a:r>
              <a:rPr lang="ca-ES" sz="1600" b="1" dirty="0">
                <a:solidFill>
                  <a:schemeClr val="accent1">
                    <a:lumMod val="75000"/>
                  </a:schemeClr>
                </a:solidFill>
                <a:latin typeface="Calibri" panose="020F0502020204030204" pitchFamily="34" charset="0"/>
                <a:cs typeface="Calibri" panose="020F0502020204030204" pitchFamily="34" charset="0"/>
              </a:rPr>
              <a:t>a proposta de la pròpia </a:t>
            </a:r>
            <a:r>
              <a:rPr lang="ca-ES" sz="1600" b="1" dirty="0">
                <a:solidFill>
                  <a:srgbClr val="FF0000"/>
                </a:solidFill>
                <a:latin typeface="Calibri" panose="020F0502020204030204" pitchFamily="34" charset="0"/>
                <a:cs typeface="Calibri" panose="020F0502020204030204" pitchFamily="34" charset="0"/>
              </a:rPr>
              <a:t>Comissió, després de la corresponent elecció efectuada en el seu si.</a:t>
            </a:r>
            <a:endParaRPr lang="es-ES"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352268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idx="1"/>
          </p:nvPr>
        </p:nvSpPr>
        <p:spPr>
          <a:xfrm>
            <a:off x="1456509" y="109847"/>
            <a:ext cx="10616155" cy="6391085"/>
          </a:xfrm>
          <a:noFill/>
          <a:ln w="38100"/>
          <a:effectLst>
            <a:outerShdw dist="107763" dir="2700000" algn="ctr" rotWithShape="0">
              <a:schemeClr val="bg2">
                <a:alpha val="50000"/>
              </a:schemeClr>
            </a:outerShdw>
          </a:effectLst>
        </p:spPr>
        <p:txBody>
          <a:bodyPr rtlCol="0">
            <a:noAutofit/>
          </a:bodyPr>
          <a:lstStyle/>
          <a:p>
            <a:pPr marL="0" indent="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Els òrgans que tinguin per objecte l'estudi, informe o consulta dels assumptes que han de ser </a:t>
            </a:r>
            <a:r>
              <a:rPr lang="ca-ES" sz="1700" b="1" dirty="0">
                <a:solidFill>
                  <a:srgbClr val="C00000"/>
                </a:solidFill>
                <a:latin typeface="Calibri" panose="020F0502020204030204" pitchFamily="34" charset="0"/>
                <a:cs typeface="Calibri" panose="020F0502020204030204" pitchFamily="34" charset="0"/>
              </a:rPr>
              <a:t>sotmesos a la decisió del Ple</a:t>
            </a:r>
            <a:r>
              <a:rPr lang="ca-ES" sz="1700" dirty="0">
                <a:solidFill>
                  <a:srgbClr val="C00000"/>
                </a:solidFill>
                <a:latin typeface="Calibri" panose="020F0502020204030204" pitchFamily="34" charset="0"/>
                <a:cs typeface="Calibri" panose="020F0502020204030204" pitchFamily="34" charset="0"/>
              </a:rPr>
              <a:t>, i assumptes de la Junta de Govern Local </a:t>
            </a:r>
            <a:r>
              <a:rPr lang="ca-ES" sz="1700" b="1" dirty="0">
                <a:solidFill>
                  <a:srgbClr val="C00000"/>
                </a:solidFill>
                <a:latin typeface="Calibri" panose="020F0502020204030204" pitchFamily="34" charset="0"/>
                <a:cs typeface="Calibri" panose="020F0502020204030204" pitchFamily="34" charset="0"/>
              </a:rPr>
              <a:t>quan aquesta actua per delegació del Ple.</a:t>
            </a:r>
          </a:p>
          <a:p>
            <a:pPr marL="0" indent="0" algn="just">
              <a:lnSpc>
                <a:spcPct val="80000"/>
              </a:lnSpc>
              <a:buClr>
                <a:schemeClr val="accent3"/>
              </a:buClr>
              <a:buNone/>
              <a:defRPr/>
            </a:pPr>
            <a:r>
              <a:rPr lang="ca-ES" sz="1700" dirty="0" smtClean="0">
                <a:latin typeface="Calibri" panose="020F0502020204030204" pitchFamily="34" charset="0"/>
                <a:cs typeface="Calibri" panose="020F0502020204030204" pitchFamily="34" charset="0"/>
              </a:rPr>
              <a:t>Els </a:t>
            </a:r>
            <a:r>
              <a:rPr lang="ca-ES" sz="1700" dirty="0">
                <a:latin typeface="Calibri" panose="020F0502020204030204" pitchFamily="34" charset="0"/>
                <a:cs typeface="Calibri" panose="020F0502020204030204" pitchFamily="34" charset="0"/>
              </a:rPr>
              <a:t>seus dictàmens </a:t>
            </a:r>
            <a:r>
              <a:rPr lang="ca-ES" sz="1700" b="1" u="sng" dirty="0">
                <a:solidFill>
                  <a:schemeClr val="tx2">
                    <a:lumMod val="75000"/>
                  </a:schemeClr>
                </a:solidFill>
                <a:latin typeface="Calibri" panose="020F0502020204030204" pitchFamily="34" charset="0"/>
                <a:cs typeface="Calibri" panose="020F0502020204030204" pitchFamily="34" charset="0"/>
              </a:rPr>
              <a:t>són preceptius però no vinculants</a:t>
            </a:r>
            <a:r>
              <a:rPr lang="ca-ES" sz="1700" dirty="0">
                <a:solidFill>
                  <a:schemeClr val="tx2">
                    <a:lumMod val="75000"/>
                  </a:schemeClr>
                </a:solidFill>
                <a:latin typeface="Calibri" panose="020F0502020204030204" pitchFamily="34" charset="0"/>
                <a:cs typeface="Calibri" panose="020F0502020204030204" pitchFamily="34" charset="0"/>
              </a:rPr>
              <a:t>.</a:t>
            </a:r>
          </a:p>
          <a:p>
            <a:pPr marL="0" indent="0" algn="just">
              <a:lnSpc>
                <a:spcPct val="80000"/>
              </a:lnSpc>
              <a:buClr>
                <a:schemeClr val="accent3"/>
              </a:buClr>
              <a:buNone/>
              <a:defRPr/>
            </a:pPr>
            <a:r>
              <a:rPr lang="ca-ES" sz="1700" dirty="0">
                <a:solidFill>
                  <a:schemeClr val="tx2">
                    <a:lumMod val="75000"/>
                  </a:schemeClr>
                </a:solidFill>
                <a:latin typeface="Calibri" panose="020F0502020204030204" pitchFamily="34" charset="0"/>
                <a:cs typeface="Calibri" panose="020F0502020204030204" pitchFamily="34" charset="0"/>
              </a:rPr>
              <a:t> </a:t>
            </a:r>
          </a:p>
          <a:p>
            <a:pPr marL="0" indent="0" algn="just">
              <a:lnSpc>
                <a:spcPct val="80000"/>
              </a:lnSpc>
              <a:buClr>
                <a:schemeClr val="accent3"/>
              </a:buClr>
              <a:buNone/>
              <a:defRPr/>
            </a:pPr>
            <a:endParaRPr lang="ca-ES" sz="1700" dirty="0">
              <a:solidFill>
                <a:schemeClr val="hlink"/>
              </a:solidFill>
              <a:latin typeface="Calibri" panose="020F0502020204030204" pitchFamily="34" charset="0"/>
              <a:cs typeface="Calibri" panose="020F0502020204030204" pitchFamily="34" charset="0"/>
            </a:endParaRPr>
          </a:p>
          <a:p>
            <a:pPr marL="0" indent="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0" indent="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0" indent="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0" indent="0" algn="just">
              <a:lnSpc>
                <a:spcPct val="110000"/>
              </a:lnSpc>
              <a:buClr>
                <a:schemeClr val="accent3"/>
              </a:buClr>
              <a:buNone/>
              <a:defRPr/>
            </a:pPr>
            <a:r>
              <a:rPr lang="ca-ES" sz="1700" dirty="0" smtClean="0">
                <a:latin typeface="Calibri" panose="020F0502020204030204" pitchFamily="34" charset="0"/>
                <a:cs typeface="Calibri" panose="020F0502020204030204" pitchFamily="34" charset="0"/>
              </a:rPr>
              <a:t>En </a:t>
            </a:r>
            <a:r>
              <a:rPr lang="ca-ES" sz="1700" dirty="0">
                <a:latin typeface="Calibri" panose="020F0502020204030204" pitchFamily="34" charset="0"/>
                <a:cs typeface="Calibri" panose="020F0502020204030204" pitchFamily="34" charset="0"/>
              </a:rPr>
              <a:t>convertir les Comissions Informatives en </a:t>
            </a:r>
            <a:r>
              <a:rPr lang="ca-ES" sz="1700" b="1" dirty="0">
                <a:latin typeface="Calibri" panose="020F0502020204030204" pitchFamily="34" charset="0"/>
                <a:cs typeface="Calibri" panose="020F0502020204030204" pitchFamily="34" charset="0"/>
              </a:rPr>
              <a:t>òrgans de seguiment i control</a:t>
            </a:r>
            <a:r>
              <a:rPr lang="ca-ES" sz="1700" dirty="0">
                <a:latin typeface="Calibri" panose="020F0502020204030204" pitchFamily="34" charset="0"/>
                <a:cs typeface="Calibri" panose="020F0502020204030204" pitchFamily="34" charset="0"/>
              </a:rPr>
              <a:t> també poden portar a terme instruments o mitjans </a:t>
            </a:r>
            <a:r>
              <a:rPr lang="ca-ES" sz="1700" b="1" dirty="0">
                <a:latin typeface="Calibri" panose="020F0502020204030204" pitchFamily="34" charset="0"/>
                <a:cs typeface="Calibri" panose="020F0502020204030204" pitchFamily="34" charset="0"/>
              </a:rPr>
              <a:t>de control i fiscalització</a:t>
            </a:r>
            <a:r>
              <a:rPr lang="ca-ES" sz="1700" dirty="0">
                <a:latin typeface="Calibri" panose="020F0502020204030204" pitchFamily="34" charset="0"/>
                <a:cs typeface="Calibri" panose="020F0502020204030204" pitchFamily="34" charset="0"/>
              </a:rPr>
              <a:t> que la llei estableix (precs, preguntes, mocions, etcètera). </a:t>
            </a:r>
          </a:p>
          <a:p>
            <a:pPr marL="0" indent="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En qualsevol cas </a:t>
            </a:r>
            <a:r>
              <a:rPr lang="ca-ES" sz="1700" b="1" dirty="0">
                <a:latin typeface="Calibri" panose="020F0502020204030204" pitchFamily="34" charset="0"/>
                <a:cs typeface="Calibri" panose="020F0502020204030204" pitchFamily="34" charset="0"/>
              </a:rPr>
              <a:t>l'Alcalde no pot convertir les Comissions Informatives en òrgans de govern</a:t>
            </a:r>
            <a:r>
              <a:rPr lang="ca-ES" sz="1700" dirty="0">
                <a:latin typeface="Calibri" panose="020F0502020204030204" pitchFamily="34" charset="0"/>
                <a:cs typeface="Calibri" panose="020F0502020204030204" pitchFamily="34" charset="0"/>
              </a:rPr>
              <a:t> assumint el paper de la Junta de Govern allà on no existeixin, ja que el govern li correspon a ell i al seu Grup Polític</a:t>
            </a:r>
            <a:r>
              <a:rPr lang="ca-ES" sz="1700" dirty="0" smtClean="0">
                <a:latin typeface="Calibri" panose="020F0502020204030204" pitchFamily="34" charset="0"/>
                <a:cs typeface="Calibri" panose="020F0502020204030204" pitchFamily="34" charset="0"/>
              </a:rPr>
              <a:t>.</a:t>
            </a:r>
          </a:p>
          <a:p>
            <a:r>
              <a:rPr lang="ca-ES" sz="1700" dirty="0">
                <a:latin typeface="Calibri" panose="020F0502020204030204" pitchFamily="34" charset="0"/>
                <a:cs typeface="Calibri" panose="020F0502020204030204" pitchFamily="34" charset="0"/>
              </a:rPr>
              <a:t>L'art. 38 del ROF diu que "Dins dels trenta dies següents al de la sessió constitutiva, l'Alcalde convocarà la sessió o sessions extraordinàries del Ple de la Corporació que siguin precises, a fi de resoldre (entre d'altres qüestions) sobre la creació i composició de les Comissions informatives permanents". </a:t>
            </a:r>
            <a:endParaRPr lang="ca-ES" sz="1700" dirty="0" smtClean="0">
              <a:latin typeface="Calibri" panose="020F0502020204030204" pitchFamily="34" charset="0"/>
              <a:cs typeface="Calibri" panose="020F0502020204030204" pitchFamily="34" charset="0"/>
            </a:endParaRPr>
          </a:p>
          <a:p>
            <a:r>
              <a:rPr lang="ca-ES" sz="1700" dirty="0" smtClean="0">
                <a:latin typeface="Calibri" panose="020F0502020204030204" pitchFamily="34" charset="0"/>
                <a:cs typeface="Calibri" panose="020F0502020204030204" pitchFamily="34" charset="0"/>
              </a:rPr>
              <a:t>La </a:t>
            </a:r>
            <a:r>
              <a:rPr lang="ca-ES" sz="1700" dirty="0">
                <a:latin typeface="Calibri" panose="020F0502020204030204" pitchFamily="34" charset="0"/>
                <a:cs typeface="Calibri" panose="020F0502020204030204" pitchFamily="34" charset="0"/>
              </a:rPr>
              <a:t>vàlida celebració de sessions de </a:t>
            </a:r>
            <a:r>
              <a:rPr lang="ca-ES" sz="1700" b="1" dirty="0">
                <a:latin typeface="Calibri" panose="020F0502020204030204" pitchFamily="34" charset="0"/>
                <a:cs typeface="Calibri" panose="020F0502020204030204" pitchFamily="34" charset="0"/>
              </a:rPr>
              <a:t>les Comissions Informatives requereix que hi sigui present la majoria absoluta dels seus components, titulars o suplents, en primera convocatòria i un mínim de 3 membres en segona convocatòria, una hora més tard. </a:t>
            </a:r>
          </a:p>
          <a:p>
            <a:pPr marL="0" indent="0" algn="just">
              <a:lnSpc>
                <a:spcPct val="110000"/>
              </a:lnSpc>
              <a:buClr>
                <a:schemeClr val="accent3"/>
              </a:buClr>
              <a:buNone/>
              <a:defRPr/>
            </a:pPr>
            <a:endParaRPr lang="es-ES" sz="1700" dirty="0">
              <a:solidFill>
                <a:schemeClr val="hlink"/>
              </a:solidFill>
              <a:latin typeface="Calibri" panose="020F0502020204030204" pitchFamily="34" charset="0"/>
              <a:cs typeface="Calibri" panose="020F0502020204030204" pitchFamily="34" charset="0"/>
            </a:endParaRPr>
          </a:p>
        </p:txBody>
      </p:sp>
      <p:sp>
        <p:nvSpPr>
          <p:cNvPr id="8" name="Contenidor de peu de pàgina 7"/>
          <p:cNvSpPr>
            <a:spLocks noGrp="1"/>
          </p:cNvSpPr>
          <p:nvPr>
            <p:ph type="ftr" sz="quarter" idx="11"/>
          </p:nvPr>
        </p:nvSpPr>
        <p:spPr/>
        <p:txBody>
          <a:bodyPr/>
          <a:lstStyle/>
          <a:p>
            <a:pPr>
              <a:defRPr/>
            </a:pPr>
            <a:r>
              <a:rPr lang="pt-BR"/>
              <a:t>Curs de regim juridic </a:t>
            </a:r>
            <a:endParaRPr lang="es-ES"/>
          </a:p>
        </p:txBody>
      </p:sp>
      <p:sp>
        <p:nvSpPr>
          <p:cNvPr id="248839" name="6 Marcador de número de diapositiva"/>
          <p:cNvSpPr>
            <a:spLocks noGrp="1"/>
          </p:cNvSpPr>
          <p:nvPr>
            <p:ph type="sldNum" sz="quarter" idx="12"/>
          </p:nvPr>
        </p:nvSpPr>
        <p:spPr/>
        <p:txBody>
          <a:bodyPr/>
          <a:lstStyle/>
          <a:p>
            <a:pPr>
              <a:defRPr/>
            </a:pPr>
            <a:fld id="{A7791F8C-3E64-4EB6-AD68-B289D3B32D51}" type="slidenum">
              <a:rPr lang="es-ES"/>
              <a:pPr>
                <a:defRPr/>
              </a:pPr>
              <a:t>147</a:t>
            </a:fld>
            <a:endParaRPr lang="es-ES"/>
          </a:p>
        </p:txBody>
      </p:sp>
      <p:sp>
        <p:nvSpPr>
          <p:cNvPr id="265221" name="Text Box 4"/>
          <p:cNvSpPr txBox="1">
            <a:spLocks noChangeArrowheads="1"/>
          </p:cNvSpPr>
          <p:nvPr/>
        </p:nvSpPr>
        <p:spPr bwMode="auto">
          <a:xfrm>
            <a:off x="3279260" y="1152907"/>
            <a:ext cx="8793404" cy="646331"/>
          </a:xfrm>
          <a:prstGeom prst="rect">
            <a:avLst/>
          </a:prstGeom>
          <a:solidFill>
            <a:srgbClr val="FDDDF8"/>
          </a:solidFill>
          <a:ln w="381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50000"/>
              </a:spcBef>
              <a:buFontTx/>
              <a:buNone/>
            </a:pPr>
            <a:r>
              <a:rPr lang="ca-ES" altLang="ca-ES" sz="1800" b="1">
                <a:cs typeface="Calibri" panose="020F0502020204030204" pitchFamily="34" charset="0"/>
              </a:rPr>
              <a:t>Han de dictaminar tots aquells assumptes que siguin competència del Ple, hagin estat o no delegats per aquest.</a:t>
            </a:r>
          </a:p>
        </p:txBody>
      </p:sp>
      <p:sp>
        <p:nvSpPr>
          <p:cNvPr id="265222" name="Text Box 5"/>
          <p:cNvSpPr txBox="1">
            <a:spLocks noChangeArrowheads="1"/>
          </p:cNvSpPr>
          <p:nvPr/>
        </p:nvSpPr>
        <p:spPr bwMode="auto">
          <a:xfrm>
            <a:off x="3289209" y="1943429"/>
            <a:ext cx="8793404" cy="535531"/>
          </a:xfrm>
          <a:prstGeom prst="rect">
            <a:avLst/>
          </a:prstGeom>
          <a:solidFill>
            <a:srgbClr val="FEFEC2"/>
          </a:solidFill>
          <a:ln w="381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80000"/>
              </a:lnSpc>
              <a:buClr>
                <a:schemeClr val="accent1"/>
              </a:buClr>
              <a:buFont typeface="Wingdings" pitchFamily="2" charset="2"/>
              <a:buNone/>
            </a:pPr>
            <a:r>
              <a:rPr lang="ca-ES" altLang="ca-ES" sz="1800" b="1">
                <a:cs typeface="Calibri" panose="020F0502020204030204" pitchFamily="34" charset="0"/>
              </a:rPr>
              <a:t>També poden dictaminar tots aquells assumptes la resolució correspongui a l'Alcalde o a la Junta de Govern </a:t>
            </a:r>
            <a:r>
              <a:rPr lang="ca-ES" altLang="ca-ES" sz="1800" b="1" u="sng">
                <a:cs typeface="Calibri" panose="020F0502020204030204" pitchFamily="34" charset="0"/>
              </a:rPr>
              <a:t>si aquests voluntàriament  decideixen així fer-ho.</a:t>
            </a:r>
          </a:p>
        </p:txBody>
      </p:sp>
      <p:sp>
        <p:nvSpPr>
          <p:cNvPr id="265223" name="AutoShape 8"/>
          <p:cNvSpPr>
            <a:spLocks noChangeArrowheads="1"/>
          </p:cNvSpPr>
          <p:nvPr/>
        </p:nvSpPr>
        <p:spPr bwMode="auto">
          <a:xfrm>
            <a:off x="2496579" y="1701070"/>
            <a:ext cx="647700" cy="288925"/>
          </a:xfrm>
          <a:prstGeom prst="rightArrow">
            <a:avLst>
              <a:gd name="adj1" fmla="val 50000"/>
              <a:gd name="adj2" fmla="val 56044"/>
            </a:avLst>
          </a:prstGeom>
          <a:solidFill>
            <a:srgbClr val="FFCCFF"/>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ca-ES" altLang="ca-ES" sz="1800">
              <a:latin typeface="Arial" charset="0"/>
            </a:endParaRPr>
          </a:p>
        </p:txBody>
      </p:sp>
      <p:sp>
        <p:nvSpPr>
          <p:cNvPr id="265224" name="Text Box 9"/>
          <p:cNvSpPr txBox="1">
            <a:spLocks noChangeArrowheads="1"/>
          </p:cNvSpPr>
          <p:nvPr/>
        </p:nvSpPr>
        <p:spPr bwMode="auto">
          <a:xfrm rot="-4512195">
            <a:off x="1565098" y="1385386"/>
            <a:ext cx="164122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2000" dirty="0">
                <a:latin typeface="Comic Sans MS" pitchFamily="66" charset="0"/>
              </a:rPr>
              <a:t>obligatori</a:t>
            </a:r>
          </a:p>
        </p:txBody>
      </p:sp>
    </p:spTree>
    <p:extLst>
      <p:ext uri="{BB962C8B-B14F-4D97-AF65-F5344CB8AC3E}">
        <p14:creationId xmlns:p14="http://schemas.microsoft.com/office/powerpoint/2010/main" val="138114029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53309" y="184727"/>
            <a:ext cx="10203331" cy="6268609"/>
          </a:xfrm>
        </p:spPr>
        <p:txBody>
          <a:bodyPr>
            <a:noAutofit/>
          </a:bodyPr>
          <a:lstStyle/>
          <a:p>
            <a:pPr marL="0" indent="0">
              <a:buNone/>
            </a:pPr>
            <a:endParaRPr lang="ca-ES" sz="1700" dirty="0">
              <a:latin typeface="Calibri" panose="020F0502020204030204" pitchFamily="34" charset="0"/>
              <a:cs typeface="Calibri" panose="020F0502020204030204" pitchFamily="34" charset="0"/>
            </a:endParaRPr>
          </a:p>
          <a:p>
            <a:r>
              <a:rPr lang="ca-ES" sz="1700" dirty="0">
                <a:latin typeface="Calibri" panose="020F0502020204030204" pitchFamily="34" charset="0"/>
                <a:cs typeface="Calibri" panose="020F0502020204030204" pitchFamily="34" charset="0"/>
              </a:rPr>
              <a:t>Les Comissions són integrades </a:t>
            </a:r>
            <a:r>
              <a:rPr lang="ca-ES" sz="1700" b="1" dirty="0">
                <a:latin typeface="Calibri" panose="020F0502020204030204" pitchFamily="34" charset="0"/>
                <a:cs typeface="Calibri" panose="020F0502020204030204" pitchFamily="34" charset="0"/>
              </a:rPr>
              <a:t>pels membres que designin els diferents grups polítics que formen part de la Corporació</a:t>
            </a:r>
            <a:r>
              <a:rPr lang="ca-ES" sz="1700" dirty="0">
                <a:latin typeface="Calibri" panose="020F0502020204030204" pitchFamily="34" charset="0"/>
                <a:cs typeface="Calibri" panose="020F0502020204030204" pitchFamily="34" charset="0"/>
              </a:rPr>
              <a:t>, amb els criteris següents: Eleccions municipals - La Comissió ha d’estar integrada per membres de tots els grups polítics integrants de la Corporació. - El nombre de membres ha de ser: </a:t>
            </a:r>
          </a:p>
          <a:p>
            <a:r>
              <a:rPr lang="ca-ES" sz="1700" dirty="0">
                <a:latin typeface="Calibri" panose="020F0502020204030204" pitchFamily="34" charset="0"/>
                <a:cs typeface="Calibri" panose="020F0502020204030204" pitchFamily="34" charset="0"/>
              </a:rPr>
              <a:t>a) Proporcional a la seva representativitat a l’Ajuntament, o bé</a:t>
            </a:r>
          </a:p>
          <a:p>
            <a:r>
              <a:rPr lang="ca-ES" sz="1700" dirty="0">
                <a:latin typeface="Calibri" panose="020F0502020204030204" pitchFamily="34" charset="0"/>
                <a:cs typeface="Calibri" panose="020F0502020204030204" pitchFamily="34" charset="0"/>
              </a:rPr>
              <a:t> b) Igual per cada grup, cas en que s’aplica el sistema de vot ponderat (només previst al Decret legislatiu 2/2003), cosa que comporta que cada grup polític té un representant a la Comissió i aquest representant té un nombre de vots equivalent al de regidors adscrits al seu grup. Tenint en compte aquest sistema i el requisit del mínim de 3 membres per a la vàlida constitució de la Comissió, en un municipi que tingui, per exemple, 7 regidors i 2 grups polítics (4 del grup polític A i 3 del B) hi hauria les opcions següents, pel que fa a la composició de les Comissions Informatives: </a:t>
            </a:r>
          </a:p>
          <a:p>
            <a:pPr lvl="1"/>
            <a:r>
              <a:rPr lang="ca-ES" sz="1700" dirty="0">
                <a:latin typeface="Calibri" panose="020F0502020204030204" pitchFamily="34" charset="0"/>
                <a:cs typeface="Calibri" panose="020F0502020204030204" pitchFamily="34" charset="0"/>
              </a:rPr>
              <a:t>1a opció: 2 regidors/ores del grup A i 1 regidor/a del grup B. Tot i que és una opció correcta, es desaconsella per la raó que si falta un membre de la Comissió, aquesta ja no podria constituir-se. </a:t>
            </a:r>
          </a:p>
          <a:p>
            <a:pPr lvl="1"/>
            <a:r>
              <a:rPr lang="ca-ES" sz="1700" dirty="0">
                <a:latin typeface="Calibri" panose="020F0502020204030204" pitchFamily="34" charset="0"/>
                <a:cs typeface="Calibri" panose="020F0502020204030204" pitchFamily="34" charset="0"/>
              </a:rPr>
              <a:t>2a opció (el criteri de proporcionalitat): 3 regidors/ores del grup A i 2 del grup B.</a:t>
            </a:r>
          </a:p>
          <a:p>
            <a:pPr lvl="1"/>
            <a:r>
              <a:rPr lang="ca-ES" sz="1700" dirty="0">
                <a:latin typeface="Calibri" panose="020F0502020204030204" pitchFamily="34" charset="0"/>
                <a:cs typeface="Calibri" panose="020F0502020204030204" pitchFamily="34" charset="0"/>
              </a:rPr>
              <a:t> 3a opció (el sistema de vot ponderat): en aquest cas caldria determinar bé qui té el vot ponderat, ja que podrien formar la Comissió 2 regidors/ores del grup A i 2 del grup B, però només un/a regidor/a del grup A tindria el vot ponderat dels 4 membres del seu grup i només un/a regidor/a del grup B tindria el vot ponderat dels 3 membres del seu grup.</a:t>
            </a:r>
          </a:p>
          <a:p>
            <a:pPr lvl="1"/>
            <a:endParaRPr lang="ca-ES" sz="17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smtClean="0"/>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148</a:t>
            </a:fld>
            <a:endParaRPr lang="es-ES"/>
          </a:p>
        </p:txBody>
      </p:sp>
    </p:spTree>
    <p:extLst>
      <p:ext uri="{BB962C8B-B14F-4D97-AF65-F5344CB8AC3E}">
        <p14:creationId xmlns:p14="http://schemas.microsoft.com/office/powerpoint/2010/main" val="36964140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idx="1"/>
          </p:nvPr>
        </p:nvSpPr>
        <p:spPr>
          <a:xfrm>
            <a:off x="1911352" y="980729"/>
            <a:ext cx="9873280" cy="4603924"/>
          </a:xfrm>
          <a:solidFill>
            <a:schemeClr val="bg1"/>
          </a:solidFill>
          <a:effectLst>
            <a:prstShdw prst="shdw13" dist="53882" dir="13500000">
              <a:schemeClr val="bg2">
                <a:alpha val="50000"/>
              </a:schemeClr>
            </a:prstShdw>
          </a:effectLst>
        </p:spPr>
        <p:txBody>
          <a:bodyPr rtlCol="0">
            <a:normAutofit/>
          </a:bodyPr>
          <a:lstStyle/>
          <a:p>
            <a:pPr marL="274320" indent="-274320" algn="just">
              <a:buClr>
                <a:schemeClr val="accent3"/>
              </a:buClr>
              <a:buNone/>
              <a:defRPr/>
            </a:pPr>
            <a:r>
              <a:rPr lang="ca-ES" sz="1400" dirty="0">
                <a:latin typeface="Calibri" panose="020F0502020204030204" pitchFamily="34" charset="0"/>
                <a:cs typeface="Calibri" panose="020F0502020204030204" pitchFamily="34" charset="0"/>
              </a:rPr>
              <a:t>	</a:t>
            </a:r>
          </a:p>
          <a:p>
            <a:pPr marL="274320" indent="-274320" algn="just">
              <a:buClr>
                <a:schemeClr val="accent3"/>
              </a:buClr>
              <a:buNone/>
              <a:defRPr/>
            </a:pPr>
            <a:r>
              <a:rPr lang="ca-ES" sz="1400" dirty="0">
                <a:latin typeface="Calibri" panose="020F0502020204030204" pitchFamily="34" charset="0"/>
                <a:cs typeface="Calibri" panose="020F0502020204030204" pitchFamily="34" charset="0"/>
              </a:rPr>
              <a:t>	</a:t>
            </a:r>
          </a:p>
          <a:p>
            <a:pPr marL="274320" indent="-274320" algn="just">
              <a:buClr>
                <a:schemeClr val="accent3"/>
              </a:buClr>
              <a:buNone/>
              <a:defRPr/>
            </a:pPr>
            <a:r>
              <a:rPr lang="ca-ES" sz="1400" dirty="0">
                <a:latin typeface="Calibri" panose="020F0502020204030204" pitchFamily="34" charset="0"/>
                <a:cs typeface="Calibri" panose="020F0502020204030204" pitchFamily="34" charset="0"/>
              </a:rPr>
              <a:t>	Poden ser permanents i especials (Art.124.2 i 124.3 ROF).</a:t>
            </a:r>
          </a:p>
          <a:p>
            <a:pPr marL="274320" indent="-274320" algn="just">
              <a:buClr>
                <a:schemeClr val="accent3"/>
              </a:buClr>
              <a:buNone/>
              <a:defRPr/>
            </a:pPr>
            <a:r>
              <a:rPr lang="ca-ES" sz="1400" dirty="0">
                <a:latin typeface="Calibri" panose="020F0502020204030204" pitchFamily="34" charset="0"/>
                <a:cs typeface="Calibri" panose="020F0502020204030204" pitchFamily="34" charset="0"/>
              </a:rPr>
              <a:t> </a:t>
            </a:r>
            <a:br>
              <a:rPr lang="ca-ES" sz="1400" dirty="0">
                <a:latin typeface="Calibri" panose="020F0502020204030204" pitchFamily="34" charset="0"/>
                <a:cs typeface="Calibri" panose="020F0502020204030204" pitchFamily="34" charset="0"/>
              </a:rPr>
            </a:br>
            <a:r>
              <a:rPr lang="ca-ES" sz="1400" b="1" dirty="0">
                <a:solidFill>
                  <a:schemeClr val="tx2">
                    <a:lumMod val="75000"/>
                  </a:schemeClr>
                </a:solidFill>
                <a:latin typeface="Calibri" panose="020F0502020204030204" pitchFamily="34" charset="0"/>
                <a:cs typeface="Calibri" panose="020F0502020204030204" pitchFamily="34" charset="0"/>
              </a:rPr>
              <a:t>a) COMISSIONS INFORMATIVES PERMANENTS:</a:t>
            </a:r>
            <a:r>
              <a:rPr lang="ca-ES" sz="1400" dirty="0">
                <a:solidFill>
                  <a:schemeClr val="tx2">
                    <a:lumMod val="75000"/>
                  </a:schemeClr>
                </a:solidFill>
                <a:latin typeface="Calibri" panose="020F0502020204030204" pitchFamily="34" charset="0"/>
                <a:cs typeface="Calibri" panose="020F0502020204030204" pitchFamily="34" charset="0"/>
              </a:rPr>
              <a:t> </a:t>
            </a:r>
          </a:p>
          <a:p>
            <a:pPr marL="274320" indent="-274320" algn="just">
              <a:buClr>
                <a:schemeClr val="accent3"/>
              </a:buClr>
              <a:buNone/>
              <a:defRPr/>
            </a:pPr>
            <a:r>
              <a:rPr lang="ca-ES" sz="1400" dirty="0">
                <a:latin typeface="Calibri" panose="020F0502020204030204" pitchFamily="34" charset="0"/>
                <a:cs typeface="Calibri" panose="020F0502020204030204" pitchFamily="34" charset="0"/>
              </a:rPr>
              <a:t>	-Es constitueixen amb caràcter general, distribuint entre elles les matèries que han de sotmetre's al Ple.</a:t>
            </a:r>
          </a:p>
          <a:p>
            <a:pPr marL="274320" indent="-274320" algn="just">
              <a:buClr>
                <a:schemeClr val="accent3"/>
              </a:buClr>
              <a:buNone/>
              <a:defRPr/>
            </a:pPr>
            <a:r>
              <a:rPr lang="ca-ES" sz="1400" dirty="0">
                <a:latin typeface="Calibri" panose="020F0502020204030204" pitchFamily="34" charset="0"/>
                <a:cs typeface="Calibri" panose="020F0502020204030204" pitchFamily="34" charset="0"/>
              </a:rPr>
              <a:t>	-El seu nombre i denominació inicial, així com qualsevol variació de les mateixes durant el mandat corporatiu, es decidirà mitjançant acord adoptat pel Ple a proposta de l'Alcalde o President, procurant, en la mesura del possible, la seva correspondència amb el nombre i denominació de les grans àrees en què s'estructuren els serveis corporatius.</a:t>
            </a:r>
          </a:p>
          <a:p>
            <a:pPr marL="274320" indent="-274320" algn="just">
              <a:buClr>
                <a:schemeClr val="accent3"/>
              </a:buClr>
              <a:buNone/>
              <a:defRPr/>
            </a:pPr>
            <a:endParaRPr lang="ca-ES" sz="1400" dirty="0">
              <a:latin typeface="Calibri" panose="020F0502020204030204" pitchFamily="34" charset="0"/>
              <a:cs typeface="Calibri" panose="020F0502020204030204" pitchFamily="34" charset="0"/>
            </a:endParaRPr>
          </a:p>
          <a:p>
            <a:pPr marL="274320" indent="-274320" algn="just">
              <a:buClr>
                <a:schemeClr val="accent3"/>
              </a:buClr>
              <a:buNone/>
              <a:defRPr/>
            </a:pPr>
            <a:r>
              <a:rPr lang="ca-ES" sz="1400" b="1" dirty="0">
                <a:solidFill>
                  <a:srgbClr val="0000FF"/>
                </a:solidFill>
                <a:latin typeface="Calibri" panose="020F0502020204030204" pitchFamily="34" charset="0"/>
                <a:cs typeface="Calibri" panose="020F0502020204030204" pitchFamily="34" charset="0"/>
              </a:rPr>
              <a:t>	</a:t>
            </a:r>
            <a:r>
              <a:rPr lang="ca-ES" sz="1400" b="1" dirty="0">
                <a:solidFill>
                  <a:schemeClr val="tx2">
                    <a:lumMod val="75000"/>
                  </a:schemeClr>
                </a:solidFill>
                <a:latin typeface="Calibri" panose="020F0502020204030204" pitchFamily="34" charset="0"/>
                <a:cs typeface="Calibri" panose="020F0502020204030204" pitchFamily="34" charset="0"/>
              </a:rPr>
              <a:t>b) COMISSIONS INFORMATIVES ESPECIALS:</a:t>
            </a:r>
            <a:r>
              <a:rPr lang="ca-ES" sz="1400" dirty="0">
                <a:solidFill>
                  <a:schemeClr val="tx2">
                    <a:lumMod val="75000"/>
                  </a:schemeClr>
                </a:solidFill>
                <a:latin typeface="Calibri" panose="020F0502020204030204" pitchFamily="34" charset="0"/>
                <a:cs typeface="Calibri" panose="020F0502020204030204" pitchFamily="34" charset="0"/>
              </a:rPr>
              <a:t>	</a:t>
            </a:r>
          </a:p>
          <a:p>
            <a:pPr marL="274320" indent="-274320" algn="just">
              <a:buClr>
                <a:schemeClr val="accent3"/>
              </a:buClr>
              <a:buNone/>
              <a:defRPr/>
            </a:pPr>
            <a:r>
              <a:rPr lang="ca-ES" sz="1400" dirty="0">
                <a:latin typeface="Calibri" panose="020F0502020204030204" pitchFamily="34" charset="0"/>
                <a:cs typeface="Calibri" panose="020F0502020204030204" pitchFamily="34" charset="0"/>
              </a:rPr>
              <a:t>	-Ho són les que </a:t>
            </a:r>
            <a:r>
              <a:rPr lang="ca-ES" sz="1400" dirty="0">
                <a:solidFill>
                  <a:srgbClr val="FF3300"/>
                </a:solidFill>
                <a:latin typeface="Calibri" panose="020F0502020204030204" pitchFamily="34" charset="0"/>
                <a:cs typeface="Calibri" panose="020F0502020204030204" pitchFamily="34" charset="0"/>
              </a:rPr>
              <a:t>el Ple</a:t>
            </a:r>
            <a:r>
              <a:rPr lang="ca-ES" sz="1400" dirty="0">
                <a:latin typeface="Calibri" panose="020F0502020204030204" pitchFamily="34" charset="0"/>
                <a:cs typeface="Calibri" panose="020F0502020204030204" pitchFamily="34" charset="0"/>
              </a:rPr>
              <a:t> acordi constituir per un assumpte concret, en consideració a les seves característiques especials de qualsevol tipus.</a:t>
            </a:r>
          </a:p>
          <a:p>
            <a:pPr marL="274320" indent="-274320" algn="just">
              <a:buClr>
                <a:schemeClr val="accent3"/>
              </a:buClr>
              <a:buNone/>
              <a:defRPr/>
            </a:pPr>
            <a:r>
              <a:rPr lang="ca-ES" sz="1400" dirty="0">
                <a:latin typeface="Calibri" panose="020F0502020204030204" pitchFamily="34" charset="0"/>
                <a:cs typeface="Calibri" panose="020F0502020204030204" pitchFamily="34" charset="0"/>
              </a:rPr>
              <a:t>	-Aquestes Comissions s'extingeixen automàticament una vegada que hagin dictaminat o informat sobre l'assumpte que constitueix el seu objecte, llevat que l'acord plenari que les va crear disposés una altra cosa.</a:t>
            </a:r>
          </a:p>
          <a:p>
            <a:pPr marL="274320" indent="-274320" algn="just">
              <a:buClr>
                <a:schemeClr val="accent3"/>
              </a:buClr>
              <a:buNone/>
              <a:defRPr/>
            </a:pPr>
            <a:endParaRPr lang="es-ES" sz="1400" dirty="0">
              <a:latin typeface="Calibri" panose="020F0502020204030204" pitchFamily="34" charset="0"/>
              <a:cs typeface="Calibri" panose="020F0502020204030204" pitchFamily="34" charset="0"/>
            </a:endParaRPr>
          </a:p>
        </p:txBody>
      </p:sp>
      <p:sp>
        <p:nvSpPr>
          <p:cNvPr id="250885" name="4 Marcador de pie de página"/>
          <p:cNvSpPr>
            <a:spLocks noGrp="1"/>
          </p:cNvSpPr>
          <p:nvPr>
            <p:ph type="ftr" sz="quarter" idx="11"/>
          </p:nvPr>
        </p:nvSpPr>
        <p:spPr/>
        <p:txBody>
          <a:bodyPr/>
          <a:lstStyle/>
          <a:p>
            <a:pPr>
              <a:defRPr/>
            </a:pPr>
            <a:r>
              <a:rPr lang="pt-BR"/>
              <a:t>Curs de regim juridic </a:t>
            </a:r>
            <a:endParaRPr lang="es-ES"/>
          </a:p>
        </p:txBody>
      </p:sp>
      <p:sp>
        <p:nvSpPr>
          <p:cNvPr id="250884" name="3 Marcador de número de diapositiva"/>
          <p:cNvSpPr>
            <a:spLocks noGrp="1"/>
          </p:cNvSpPr>
          <p:nvPr>
            <p:ph type="sldNum" sz="quarter" idx="12"/>
          </p:nvPr>
        </p:nvSpPr>
        <p:spPr/>
        <p:txBody>
          <a:bodyPr/>
          <a:lstStyle/>
          <a:p>
            <a:pPr>
              <a:defRPr/>
            </a:pPr>
            <a:fld id="{2CB4BB0F-5F02-4DCD-86B4-9D6083480132}" type="slidenum">
              <a:rPr lang="es-ES"/>
              <a:pPr>
                <a:defRPr/>
              </a:pPr>
              <a:t>149</a:t>
            </a:fld>
            <a:endParaRPr lang="es-ES"/>
          </a:p>
        </p:txBody>
      </p:sp>
      <p:sp>
        <p:nvSpPr>
          <p:cNvPr id="267269" name="Text Box 4"/>
          <p:cNvSpPr txBox="1">
            <a:spLocks noChangeArrowheads="1"/>
          </p:cNvSpPr>
          <p:nvPr/>
        </p:nvSpPr>
        <p:spPr bwMode="auto">
          <a:xfrm>
            <a:off x="1911352" y="508382"/>
            <a:ext cx="4857750" cy="523220"/>
          </a:xfrm>
          <a:prstGeom prst="rect">
            <a:avLst/>
          </a:prstGeom>
          <a:no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s-ES" altLang="ca-ES" sz="2800" b="1">
                <a:solidFill>
                  <a:srgbClr val="0070C0"/>
                </a:solidFill>
                <a:cs typeface="Calibri" panose="020F0502020204030204" pitchFamily="34" charset="0"/>
              </a:rPr>
              <a:t>CLASSES DE COMISSIONS:</a:t>
            </a:r>
          </a:p>
        </p:txBody>
      </p:sp>
      <p:sp>
        <p:nvSpPr>
          <p:cNvPr id="6" name="Text Box 3"/>
          <p:cNvSpPr txBox="1">
            <a:spLocks noChangeArrowheads="1"/>
          </p:cNvSpPr>
          <p:nvPr/>
        </p:nvSpPr>
        <p:spPr bwMode="auto">
          <a:xfrm>
            <a:off x="1911352" y="5662539"/>
            <a:ext cx="9873280" cy="738664"/>
          </a:xfrm>
          <a:prstGeom prst="rect">
            <a:avLst/>
          </a:prstGeom>
          <a:solidFill>
            <a:srgbClr val="4D42E2"/>
          </a:solidFill>
          <a:ln w="57150">
            <a:solidFill>
              <a:schemeClr val="tx2"/>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ca-ES" altLang="ca-ES" sz="1400" b="1" dirty="0">
                <a:solidFill>
                  <a:schemeClr val="bg1"/>
                </a:solidFill>
                <a:latin typeface="Comic Sans MS" pitchFamily="66" charset="0"/>
              </a:rPr>
              <a:t>IMPORTANT: El dictamen de la comissió informativa </a:t>
            </a:r>
            <a:r>
              <a:rPr lang="ca-ES" altLang="ca-ES" sz="1400" b="1" u="sng" dirty="0">
                <a:solidFill>
                  <a:schemeClr val="bg1"/>
                </a:solidFill>
                <a:latin typeface="Comic Sans MS" pitchFamily="66" charset="0"/>
              </a:rPr>
              <a:t>és preceptiu</a:t>
            </a:r>
            <a:r>
              <a:rPr lang="ca-ES" altLang="ca-ES" sz="1400" b="1" dirty="0">
                <a:solidFill>
                  <a:schemeClr val="bg1"/>
                </a:solidFill>
                <a:latin typeface="Comic Sans MS" pitchFamily="66" charset="0"/>
              </a:rPr>
              <a:t> per incloure un assumpte en l'ordre del dia, llevat que per </a:t>
            </a:r>
            <a:r>
              <a:rPr lang="ca-ES" altLang="ca-ES" sz="1400" b="1" u="sng" dirty="0">
                <a:solidFill>
                  <a:schemeClr val="bg1"/>
                </a:solidFill>
                <a:latin typeface="Comic Sans MS" pitchFamily="66" charset="0"/>
              </a:rPr>
              <a:t>raons d'urgència</a:t>
            </a:r>
            <a:r>
              <a:rPr lang="ca-ES" altLang="ca-ES" sz="1400" b="1" dirty="0">
                <a:solidFill>
                  <a:schemeClr val="bg1"/>
                </a:solidFill>
                <a:latin typeface="Comic Sans MS" pitchFamily="66" charset="0"/>
              </a:rPr>
              <a:t> l'Alcalde pot proposar al Ple que s'acordi deliberar en el ple sense previ informe.  </a:t>
            </a:r>
          </a:p>
        </p:txBody>
      </p:sp>
    </p:spTree>
    <p:extLst>
      <p:ext uri="{BB962C8B-B14F-4D97-AF65-F5344CB8AC3E}">
        <p14:creationId xmlns:p14="http://schemas.microsoft.com/office/powerpoint/2010/main" val="191096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1026"/>
          <p:cNvSpPr>
            <a:spLocks noGrp="1" noChangeArrowheads="1"/>
          </p:cNvSpPr>
          <p:nvPr>
            <p:ph type="title"/>
          </p:nvPr>
        </p:nvSpPr>
        <p:spPr>
          <a:xfrm>
            <a:off x="1127448" y="0"/>
            <a:ext cx="9161140" cy="1143000"/>
          </a:xfrm>
        </p:spPr>
        <p:txBody>
          <a:bodyPr>
            <a:normAutofit/>
          </a:bodyPr>
          <a:lstStyle/>
          <a:p>
            <a:pPr eaLnBrk="1" hangingPunct="1"/>
            <a:r>
              <a:rPr lang="es-ES" altLang="ca-ES" sz="4000" b="1" dirty="0">
                <a:solidFill>
                  <a:srgbClr val="000099"/>
                </a:solidFill>
                <a:latin typeface="Calibri" panose="020F0502020204030204" pitchFamily="34" charset="0"/>
                <a:cs typeface="Calibri" panose="020F0502020204030204" pitchFamily="34" charset="0"/>
              </a:rPr>
              <a:t>ESTRUCTURA ORGÀNICA LOCAL</a:t>
            </a:r>
            <a:endParaRPr lang="ca-ES" altLang="ca-ES" sz="4000" b="1" dirty="0">
              <a:solidFill>
                <a:srgbClr val="000099"/>
              </a:solidFill>
              <a:latin typeface="Calibri" panose="020F0502020204030204" pitchFamily="34" charset="0"/>
              <a:cs typeface="Calibri" panose="020F0502020204030204" pitchFamily="34" charset="0"/>
            </a:endParaRPr>
          </a:p>
        </p:txBody>
      </p:sp>
      <p:sp>
        <p:nvSpPr>
          <p:cNvPr id="18" name="17 Marcador de pie de página"/>
          <p:cNvSpPr>
            <a:spLocks noGrp="1"/>
          </p:cNvSpPr>
          <p:nvPr>
            <p:ph type="ftr" sz="quarter" idx="11"/>
          </p:nvPr>
        </p:nvSpPr>
        <p:spPr/>
        <p:txBody>
          <a:bodyPr/>
          <a:lstStyle/>
          <a:p>
            <a:pPr>
              <a:defRPr/>
            </a:pPr>
            <a:r>
              <a:rPr lang="pt-BR"/>
              <a:t>Curs de regim juridic </a:t>
            </a:r>
            <a:endParaRPr lang="es-ES"/>
          </a:p>
        </p:txBody>
      </p:sp>
      <p:graphicFrame>
        <p:nvGraphicFramePr>
          <p:cNvPr id="527400" name="Group 1064"/>
          <p:cNvGraphicFramePr>
            <a:graphicFrameLocks noGrp="1"/>
          </p:cNvGraphicFramePr>
          <p:nvPr>
            <p:extLst>
              <p:ext uri="{D42A27DB-BD31-4B8C-83A1-F6EECF244321}">
                <p14:modId xmlns:p14="http://schemas.microsoft.com/office/powerpoint/2010/main" val="3009145810"/>
              </p:ext>
            </p:extLst>
          </p:nvPr>
        </p:nvGraphicFramePr>
        <p:xfrm>
          <a:off x="1343472" y="1176241"/>
          <a:ext cx="9072563" cy="592137"/>
        </p:xfrm>
        <a:graphic>
          <a:graphicData uri="http://schemas.openxmlformats.org/drawingml/2006/table">
            <a:tbl>
              <a:tblPr/>
              <a:tblGrid>
                <a:gridCol w="1346652">
                  <a:extLst>
                    <a:ext uri="{9D8B030D-6E8A-4147-A177-3AD203B41FA5}">
                      <a16:colId xmlns:a16="http://schemas.microsoft.com/office/drawing/2014/main" val="20000"/>
                    </a:ext>
                  </a:extLst>
                </a:gridCol>
                <a:gridCol w="1725203">
                  <a:extLst>
                    <a:ext uri="{9D8B030D-6E8A-4147-A177-3AD203B41FA5}">
                      <a16:colId xmlns:a16="http://schemas.microsoft.com/office/drawing/2014/main" val="20001"/>
                    </a:ext>
                  </a:extLst>
                </a:gridCol>
                <a:gridCol w="2025239">
                  <a:extLst>
                    <a:ext uri="{9D8B030D-6E8A-4147-A177-3AD203B41FA5}">
                      <a16:colId xmlns:a16="http://schemas.microsoft.com/office/drawing/2014/main" val="20002"/>
                    </a:ext>
                  </a:extLst>
                </a:gridCol>
                <a:gridCol w="1950230">
                  <a:extLst>
                    <a:ext uri="{9D8B030D-6E8A-4147-A177-3AD203B41FA5}">
                      <a16:colId xmlns:a16="http://schemas.microsoft.com/office/drawing/2014/main" val="20003"/>
                    </a:ext>
                  </a:extLst>
                </a:gridCol>
                <a:gridCol w="2025239">
                  <a:extLst>
                    <a:ext uri="{9D8B030D-6E8A-4147-A177-3AD203B41FA5}">
                      <a16:colId xmlns:a16="http://schemas.microsoft.com/office/drawing/2014/main" val="20004"/>
                    </a:ext>
                  </a:extLst>
                </a:gridCol>
              </a:tblGrid>
              <a:tr h="592137">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ORGANS</a:t>
                      </a:r>
                      <a:endParaRPr kumimoji="0" lang="ca-ES" sz="1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T="45719" marB="4571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CLASSE</a:t>
                      </a:r>
                      <a:endParaRPr kumimoji="0" lang="ca-ES" sz="1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smtClean="0">
                          <a:ln>
                            <a:noFill/>
                          </a:ln>
                          <a:solidFill>
                            <a:srgbClr val="0000FF"/>
                          </a:solidFill>
                          <a:effectLst/>
                          <a:latin typeface="Calibri" panose="020F0502020204030204" pitchFamily="34" charset="0"/>
                          <a:cs typeface="Calibri" panose="020F0502020204030204" pitchFamily="34" charset="0"/>
                        </a:rPr>
                        <a:t>MUNICIPI</a:t>
                      </a:r>
                      <a:endParaRPr kumimoji="0" lang="ca-ES" sz="1800" b="1" i="0" u="none" strike="noStrike" cap="none" normalizeH="0" baseline="0" smtClean="0">
                        <a:ln>
                          <a:noFill/>
                        </a:ln>
                        <a:solidFill>
                          <a:srgbClr val="0000FF"/>
                        </a:solidFill>
                        <a:effectLst/>
                        <a:latin typeface="Calibri" panose="020F0502020204030204" pitchFamily="34" charset="0"/>
                        <a:cs typeface="Calibri" panose="020F0502020204030204" pitchFamily="34" charset="0"/>
                      </a:endParaRPr>
                    </a:p>
                  </a:txBody>
                  <a:tcPr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smtClean="0">
                          <a:ln>
                            <a:noFill/>
                          </a:ln>
                          <a:solidFill>
                            <a:srgbClr val="0000FF"/>
                          </a:solidFill>
                          <a:effectLst/>
                          <a:latin typeface="Calibri" panose="020F0502020204030204" pitchFamily="34" charset="0"/>
                          <a:cs typeface="Calibri" panose="020F0502020204030204" pitchFamily="34" charset="0"/>
                        </a:rPr>
                        <a:t>PROVINCIA</a:t>
                      </a:r>
                      <a:endParaRPr kumimoji="0" lang="ca-ES" sz="1800" b="1" i="0" u="none" strike="noStrike" cap="none" normalizeH="0" baseline="0" smtClean="0">
                        <a:ln>
                          <a:noFill/>
                        </a:ln>
                        <a:solidFill>
                          <a:srgbClr val="0000FF"/>
                        </a:solidFill>
                        <a:effectLst/>
                        <a:latin typeface="Calibri" panose="020F0502020204030204" pitchFamily="34" charset="0"/>
                        <a:cs typeface="Calibri" panose="020F0502020204030204" pitchFamily="34" charset="0"/>
                      </a:endParaRPr>
                    </a:p>
                  </a:txBody>
                  <a:tcPr marT="45719" marB="45719"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dirty="0" smtClean="0">
                          <a:ln>
                            <a:noFill/>
                          </a:ln>
                          <a:solidFill>
                            <a:srgbClr val="0000FF"/>
                          </a:solidFill>
                          <a:effectLst/>
                          <a:latin typeface="Calibri" panose="020F0502020204030204" pitchFamily="34" charset="0"/>
                          <a:cs typeface="Calibri" panose="020F0502020204030204" pitchFamily="34" charset="0"/>
                        </a:rPr>
                        <a:t>COMARCA</a:t>
                      </a:r>
                      <a:endParaRPr kumimoji="0" lang="ca-ES" sz="1800" b="1" i="0" u="none" strike="noStrike" cap="none" normalizeH="0" baseline="0" dirty="0" smtClean="0">
                        <a:ln>
                          <a:noFill/>
                        </a:ln>
                        <a:solidFill>
                          <a:srgbClr val="0000FF"/>
                        </a:solidFill>
                        <a:effectLst/>
                        <a:latin typeface="Calibri" panose="020F0502020204030204" pitchFamily="34" charset="0"/>
                        <a:cs typeface="Calibri" panose="020F0502020204030204" pitchFamily="34" charset="0"/>
                      </a:endParaRPr>
                    </a:p>
                  </a:txBody>
                  <a:tcPr marT="45719" marB="4571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27377" name="Text Box 1041"/>
          <p:cNvSpPr txBox="1">
            <a:spLocks noChangeArrowheads="1"/>
          </p:cNvSpPr>
          <p:nvPr/>
        </p:nvSpPr>
        <p:spPr bwMode="auto">
          <a:xfrm>
            <a:off x="1343472" y="3361749"/>
            <a:ext cx="1856928" cy="523220"/>
          </a:xfrm>
          <a:prstGeom prst="rect">
            <a:avLst/>
          </a:prstGeom>
          <a:noFill/>
          <a:ln w="9525">
            <a:noFill/>
            <a:miter lim="800000"/>
            <a:headEnd/>
            <a:tailEnd/>
          </a:ln>
          <a:effectLst/>
        </p:spPr>
        <p:txBody>
          <a:bodyPr wrap="square">
            <a:spAutoFit/>
          </a:bodyPr>
          <a:lstStyle/>
          <a:p>
            <a:pPr>
              <a:spcBef>
                <a:spcPct val="50000"/>
              </a:spcBef>
              <a:defRPr/>
            </a:pPr>
            <a:r>
              <a:rPr lang="es-ES" sz="2800" b="1" dirty="0">
                <a:solidFill>
                  <a:srgbClr val="002060"/>
                </a:solidFill>
                <a:effectLst>
                  <a:outerShdw blurRad="38100" dist="38100" dir="2700000" algn="tl">
                    <a:srgbClr val="000000"/>
                  </a:outerShdw>
                </a:effectLst>
                <a:latin typeface="Calibri" panose="020F0502020204030204" pitchFamily="34" charset="0"/>
                <a:cs typeface="Calibri" panose="020F0502020204030204" pitchFamily="34" charset="0"/>
              </a:rPr>
              <a:t>BÀSICS</a:t>
            </a:r>
            <a:endParaRPr lang="ca-ES" sz="2800" b="1" dirty="0">
              <a:solidFill>
                <a:srgbClr val="00206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47123" name="Text Box 1042"/>
          <p:cNvSpPr txBox="1">
            <a:spLocks noChangeArrowheads="1"/>
          </p:cNvSpPr>
          <p:nvPr/>
        </p:nvSpPr>
        <p:spPr bwMode="auto">
          <a:xfrm>
            <a:off x="2185195" y="2016126"/>
            <a:ext cx="22320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s-ES" altLang="ca-ES" sz="2000" b="1">
                <a:solidFill>
                  <a:srgbClr val="0000FF"/>
                </a:solidFill>
                <a:latin typeface="Arial" charset="0"/>
              </a:rPr>
              <a:t>DECISORIS</a:t>
            </a:r>
          </a:p>
          <a:p>
            <a:pPr eaLnBrk="1" hangingPunct="1">
              <a:spcBef>
                <a:spcPct val="50000"/>
              </a:spcBef>
              <a:buFontTx/>
              <a:buNone/>
            </a:pPr>
            <a:endParaRPr lang="es-ES" altLang="ca-ES" sz="2000" b="1">
              <a:solidFill>
                <a:schemeClr val="tx2"/>
              </a:solidFill>
              <a:latin typeface="Arial" charset="0"/>
            </a:endParaRPr>
          </a:p>
          <a:p>
            <a:pPr eaLnBrk="1" hangingPunct="1">
              <a:spcBef>
                <a:spcPct val="50000"/>
              </a:spcBef>
              <a:buFontTx/>
              <a:buNone/>
            </a:pPr>
            <a:endParaRPr lang="es-ES" altLang="ca-ES" sz="2000" b="1">
              <a:solidFill>
                <a:schemeClr val="tx2"/>
              </a:solidFill>
              <a:latin typeface="Arial" charset="0"/>
            </a:endParaRPr>
          </a:p>
          <a:p>
            <a:pPr eaLnBrk="1" hangingPunct="1">
              <a:spcBef>
                <a:spcPct val="50000"/>
              </a:spcBef>
              <a:buFontTx/>
              <a:buNone/>
            </a:pPr>
            <a:endParaRPr lang="es-ES" altLang="ca-ES" sz="2000" b="1">
              <a:solidFill>
                <a:schemeClr val="tx2"/>
              </a:solidFill>
              <a:latin typeface="Arial" charset="0"/>
            </a:endParaRPr>
          </a:p>
          <a:p>
            <a:pPr eaLnBrk="1" hangingPunct="1">
              <a:spcBef>
                <a:spcPct val="50000"/>
              </a:spcBef>
              <a:buFontTx/>
              <a:buNone/>
            </a:pPr>
            <a:endParaRPr lang="es-ES" altLang="ca-ES" sz="2000" b="1">
              <a:solidFill>
                <a:schemeClr val="tx2"/>
              </a:solidFill>
              <a:latin typeface="Arial" charset="0"/>
            </a:endParaRPr>
          </a:p>
          <a:p>
            <a:pPr eaLnBrk="1" hangingPunct="1">
              <a:spcBef>
                <a:spcPct val="50000"/>
              </a:spcBef>
              <a:buFontTx/>
              <a:buNone/>
            </a:pPr>
            <a:endParaRPr lang="es-ES" altLang="ca-ES" sz="2000" b="1">
              <a:solidFill>
                <a:schemeClr val="tx2"/>
              </a:solidFill>
              <a:latin typeface="Arial" charset="0"/>
            </a:endParaRPr>
          </a:p>
          <a:p>
            <a:pPr eaLnBrk="1" hangingPunct="1">
              <a:spcBef>
                <a:spcPct val="50000"/>
              </a:spcBef>
              <a:buFontTx/>
              <a:buNone/>
            </a:pPr>
            <a:r>
              <a:rPr lang="es-ES" altLang="ca-ES" sz="2000" b="1">
                <a:solidFill>
                  <a:srgbClr val="0000FF"/>
                </a:solidFill>
                <a:latin typeface="Arial" charset="0"/>
              </a:rPr>
              <a:t>DELIBERANT</a:t>
            </a:r>
            <a:endParaRPr lang="ca-ES" altLang="ca-ES" sz="2000" b="1">
              <a:solidFill>
                <a:srgbClr val="0000FF"/>
              </a:solidFill>
              <a:latin typeface="Arial" charset="0"/>
            </a:endParaRPr>
          </a:p>
        </p:txBody>
      </p:sp>
      <p:sp>
        <p:nvSpPr>
          <p:cNvPr id="14357" name="Text Box 1043"/>
          <p:cNvSpPr txBox="1">
            <a:spLocks noChangeArrowheads="1"/>
          </p:cNvSpPr>
          <p:nvPr/>
        </p:nvSpPr>
        <p:spPr bwMode="auto">
          <a:xfrm>
            <a:off x="4648200" y="1979516"/>
            <a:ext cx="2097882" cy="1446550"/>
          </a:xfrm>
          <a:prstGeom prst="rect">
            <a:avLst/>
          </a:prstGeom>
          <a:noFill/>
          <a:ln w="9525">
            <a:noFill/>
            <a:miter lim="800000"/>
            <a:headEnd/>
            <a:tailEnd/>
          </a:ln>
        </p:spPr>
        <p:txBody>
          <a:bodyPr wrap="square">
            <a:spAutoFit/>
          </a:bodyPr>
          <a:lstStyle/>
          <a:p>
            <a:pPr>
              <a:spcBef>
                <a:spcPct val="50000"/>
              </a:spcBef>
              <a:defRPr/>
            </a:pPr>
            <a:r>
              <a:rPr lang="ca-ES" sz="1600" dirty="0">
                <a:latin typeface="Calibri" panose="020F0502020204030204" pitchFamily="34" charset="0"/>
                <a:cs typeface="Calibri" panose="020F0502020204030204" pitchFamily="34" charset="0"/>
              </a:rPr>
              <a:t>Alcalde/essa</a:t>
            </a:r>
          </a:p>
          <a:p>
            <a:pPr>
              <a:spcBef>
                <a:spcPct val="50000"/>
              </a:spcBef>
              <a:defRPr/>
            </a:pPr>
            <a:r>
              <a:rPr lang="ca-ES" sz="1600" dirty="0">
                <a:latin typeface="Calibri" panose="020F0502020204030204" pitchFamily="34" charset="0"/>
                <a:cs typeface="Calibri" panose="020F0502020204030204" pitchFamily="34" charset="0"/>
              </a:rPr>
              <a:t>T. d’Alcalde/essa</a:t>
            </a:r>
          </a:p>
          <a:p>
            <a:pPr>
              <a:spcBef>
                <a:spcPct val="50000"/>
              </a:spcBef>
              <a:defRPr/>
            </a:pPr>
            <a:r>
              <a:rPr lang="ca-ES" sz="1600" dirty="0">
                <a:latin typeface="Calibri" panose="020F0502020204030204" pitchFamily="34" charset="0"/>
                <a:cs typeface="Calibri" panose="020F0502020204030204" pitchFamily="34" charset="0"/>
              </a:rPr>
              <a:t>Junta de Govern*</a:t>
            </a:r>
          </a:p>
          <a:p>
            <a:pPr>
              <a:spcBef>
                <a:spcPct val="50000"/>
              </a:spcBef>
              <a:defRPr/>
            </a:pPr>
            <a:r>
              <a:rPr lang="ca-ES" sz="1600" dirty="0">
                <a:latin typeface="Calibri" panose="020F0502020204030204" pitchFamily="34" charset="0"/>
                <a:cs typeface="Calibri" panose="020F0502020204030204" pitchFamily="34" charset="0"/>
              </a:rPr>
              <a:t>Ple</a:t>
            </a:r>
          </a:p>
        </p:txBody>
      </p:sp>
      <p:sp>
        <p:nvSpPr>
          <p:cNvPr id="14358" name="Text Box 1044"/>
          <p:cNvSpPr txBox="1">
            <a:spLocks noChangeArrowheads="1"/>
          </p:cNvSpPr>
          <p:nvPr/>
        </p:nvSpPr>
        <p:spPr bwMode="auto">
          <a:xfrm>
            <a:off x="6650181" y="1921164"/>
            <a:ext cx="1791349" cy="1692771"/>
          </a:xfrm>
          <a:prstGeom prst="rect">
            <a:avLst/>
          </a:prstGeom>
          <a:noFill/>
          <a:ln w="9525">
            <a:noFill/>
            <a:miter lim="800000"/>
            <a:headEnd/>
            <a:tailEnd/>
          </a:ln>
        </p:spPr>
        <p:txBody>
          <a:bodyPr wrap="square">
            <a:spAutoFit/>
          </a:bodyPr>
          <a:lstStyle/>
          <a:p>
            <a:pPr>
              <a:spcBef>
                <a:spcPct val="50000"/>
              </a:spcBef>
              <a:defRPr/>
            </a:pPr>
            <a:r>
              <a:rPr lang="ca-ES" sz="1600" dirty="0">
                <a:latin typeface="Calibri" panose="020F0502020204030204" pitchFamily="34" charset="0"/>
                <a:cs typeface="Calibri" panose="020F0502020204030204" pitchFamily="34" charset="0"/>
              </a:rPr>
              <a:t>President/a</a:t>
            </a:r>
          </a:p>
          <a:p>
            <a:pPr>
              <a:spcBef>
                <a:spcPct val="50000"/>
              </a:spcBef>
              <a:defRPr/>
            </a:pPr>
            <a:r>
              <a:rPr lang="ca-ES" sz="1600" dirty="0">
                <a:latin typeface="Calibri" panose="020F0502020204030204" pitchFamily="34" charset="0"/>
                <a:cs typeface="Calibri" panose="020F0502020204030204" pitchFamily="34" charset="0"/>
              </a:rPr>
              <a:t>Vice- president/essa</a:t>
            </a:r>
          </a:p>
          <a:p>
            <a:pPr>
              <a:spcBef>
                <a:spcPct val="50000"/>
              </a:spcBef>
              <a:defRPr/>
            </a:pPr>
            <a:r>
              <a:rPr lang="ca-ES" sz="1600" dirty="0">
                <a:latin typeface="Calibri" panose="020F0502020204030204" pitchFamily="34" charset="0"/>
                <a:cs typeface="Calibri" panose="020F0502020204030204" pitchFamily="34" charset="0"/>
              </a:rPr>
              <a:t>Junta de Govern</a:t>
            </a:r>
          </a:p>
          <a:p>
            <a:pPr>
              <a:spcBef>
                <a:spcPct val="50000"/>
              </a:spcBef>
              <a:defRPr/>
            </a:pPr>
            <a:r>
              <a:rPr lang="ca-ES" sz="1600" dirty="0">
                <a:latin typeface="Calibri" panose="020F0502020204030204" pitchFamily="34" charset="0"/>
                <a:cs typeface="Calibri" panose="020F0502020204030204" pitchFamily="34" charset="0"/>
              </a:rPr>
              <a:t>Ple</a:t>
            </a:r>
          </a:p>
        </p:txBody>
      </p:sp>
      <p:sp>
        <p:nvSpPr>
          <p:cNvPr id="14359" name="Text Box 1045"/>
          <p:cNvSpPr txBox="1">
            <a:spLocks noChangeArrowheads="1"/>
          </p:cNvSpPr>
          <p:nvPr/>
        </p:nvSpPr>
        <p:spPr bwMode="auto">
          <a:xfrm>
            <a:off x="8718074" y="1859886"/>
            <a:ext cx="2071687" cy="1446550"/>
          </a:xfrm>
          <a:prstGeom prst="rect">
            <a:avLst/>
          </a:prstGeom>
          <a:noFill/>
          <a:ln w="9525">
            <a:noFill/>
            <a:miter lim="800000"/>
            <a:headEnd/>
            <a:tailEnd/>
          </a:ln>
        </p:spPr>
        <p:txBody>
          <a:bodyPr wrap="square">
            <a:spAutoFit/>
          </a:bodyPr>
          <a:lstStyle/>
          <a:p>
            <a:pPr>
              <a:spcBef>
                <a:spcPct val="50000"/>
              </a:spcBef>
              <a:defRPr/>
            </a:pPr>
            <a:r>
              <a:rPr lang="ca-ES" sz="1600" dirty="0">
                <a:latin typeface="Calibri" panose="020F0502020204030204" pitchFamily="34" charset="0"/>
                <a:cs typeface="Calibri" panose="020F0502020204030204" pitchFamily="34" charset="0"/>
              </a:rPr>
              <a:t>President/a</a:t>
            </a:r>
          </a:p>
          <a:p>
            <a:pPr>
              <a:spcBef>
                <a:spcPct val="50000"/>
              </a:spcBef>
              <a:defRPr/>
            </a:pPr>
            <a:r>
              <a:rPr lang="ca-ES" sz="1600" dirty="0">
                <a:latin typeface="Calibri" panose="020F0502020204030204" pitchFamily="34" charset="0"/>
                <a:cs typeface="Calibri" panose="020F0502020204030204" pitchFamily="34" charset="0"/>
              </a:rPr>
              <a:t>Vice- president/essa</a:t>
            </a:r>
          </a:p>
          <a:p>
            <a:pPr>
              <a:spcBef>
                <a:spcPct val="50000"/>
              </a:spcBef>
              <a:defRPr/>
            </a:pPr>
            <a:r>
              <a:rPr lang="ca-ES" sz="1600" dirty="0">
                <a:latin typeface="Calibri" panose="020F0502020204030204" pitchFamily="34" charset="0"/>
                <a:cs typeface="Calibri" panose="020F0502020204030204" pitchFamily="34" charset="0"/>
              </a:rPr>
              <a:t>Ple </a:t>
            </a:r>
          </a:p>
          <a:p>
            <a:pPr>
              <a:spcBef>
                <a:spcPct val="50000"/>
              </a:spcBef>
              <a:defRPr/>
            </a:pPr>
            <a:r>
              <a:rPr lang="ca-ES" sz="1600" dirty="0">
                <a:latin typeface="Calibri" panose="020F0502020204030204" pitchFamily="34" charset="0"/>
                <a:cs typeface="Calibri" panose="020F0502020204030204" pitchFamily="34" charset="0"/>
              </a:rPr>
              <a:t>Gerent/a</a:t>
            </a:r>
          </a:p>
        </p:txBody>
      </p:sp>
      <p:sp>
        <p:nvSpPr>
          <p:cNvPr id="14360" name="Text Box 1046"/>
          <p:cNvSpPr txBox="1">
            <a:spLocks noChangeArrowheads="1"/>
          </p:cNvSpPr>
          <p:nvPr/>
        </p:nvSpPr>
        <p:spPr bwMode="auto">
          <a:xfrm>
            <a:off x="4550932" y="4365625"/>
            <a:ext cx="2544763" cy="1077218"/>
          </a:xfrm>
          <a:prstGeom prst="rect">
            <a:avLst/>
          </a:prstGeom>
          <a:noFill/>
          <a:ln w="9525">
            <a:noFill/>
            <a:miter lim="800000"/>
            <a:headEnd/>
            <a:tailEnd/>
          </a:ln>
        </p:spPr>
        <p:txBody>
          <a:bodyPr>
            <a:spAutoFit/>
          </a:bodyPr>
          <a:lstStyle/>
          <a:p>
            <a:pPr>
              <a:spcBef>
                <a:spcPct val="50000"/>
              </a:spcBef>
              <a:defRPr/>
            </a:pPr>
            <a:r>
              <a:rPr lang="ca-ES" sz="1600" dirty="0">
                <a:latin typeface="Calibri" panose="020F0502020204030204" pitchFamily="34" charset="0"/>
                <a:cs typeface="Calibri" panose="020F0502020204030204" pitchFamily="34" charset="0"/>
              </a:rPr>
              <a:t>Com Informatives **</a:t>
            </a:r>
          </a:p>
          <a:p>
            <a:pPr>
              <a:spcBef>
                <a:spcPct val="50000"/>
              </a:spcBef>
              <a:defRPr/>
            </a:pPr>
            <a:r>
              <a:rPr lang="ca-ES" sz="1600" dirty="0">
                <a:latin typeface="Calibri" panose="020F0502020204030204" pitchFamily="34" charset="0"/>
                <a:cs typeface="Calibri" panose="020F0502020204030204" pitchFamily="34" charset="0"/>
              </a:rPr>
              <a:t>Com. Esp. Comptes</a:t>
            </a:r>
          </a:p>
          <a:p>
            <a:pPr>
              <a:spcBef>
                <a:spcPct val="50000"/>
              </a:spcBef>
              <a:defRPr/>
            </a:pPr>
            <a:r>
              <a:rPr lang="ca-ES" sz="1600" dirty="0">
                <a:latin typeface="Calibri" panose="020F0502020204030204" pitchFamily="34" charset="0"/>
                <a:cs typeface="Calibri" panose="020F0502020204030204" pitchFamily="34" charset="0"/>
              </a:rPr>
              <a:t>Grups Polítics ***</a:t>
            </a:r>
          </a:p>
        </p:txBody>
      </p:sp>
      <p:sp>
        <p:nvSpPr>
          <p:cNvPr id="14361" name="Text Box 1047"/>
          <p:cNvSpPr txBox="1">
            <a:spLocks noChangeArrowheads="1"/>
          </p:cNvSpPr>
          <p:nvPr/>
        </p:nvSpPr>
        <p:spPr bwMode="auto">
          <a:xfrm>
            <a:off x="6447949" y="4365625"/>
            <a:ext cx="2438400" cy="1492716"/>
          </a:xfrm>
          <a:prstGeom prst="rect">
            <a:avLst/>
          </a:prstGeom>
          <a:noFill/>
          <a:ln w="9525">
            <a:noFill/>
            <a:miter lim="800000"/>
            <a:headEnd/>
            <a:tailEnd/>
          </a:ln>
        </p:spPr>
        <p:txBody>
          <a:bodyPr>
            <a:spAutoFit/>
          </a:bodyPr>
          <a:lstStyle/>
          <a:p>
            <a:pPr>
              <a:spcBef>
                <a:spcPct val="50000"/>
              </a:spcBef>
              <a:defRPr/>
            </a:pPr>
            <a:r>
              <a:rPr lang="ca-ES" sz="1600" dirty="0">
                <a:latin typeface="Calibri" panose="020F0502020204030204" pitchFamily="34" charset="0"/>
                <a:cs typeface="Calibri" panose="020F0502020204030204" pitchFamily="34" charset="0"/>
              </a:rPr>
              <a:t>Comissió Informatives</a:t>
            </a:r>
          </a:p>
          <a:p>
            <a:pPr>
              <a:spcBef>
                <a:spcPct val="50000"/>
              </a:spcBef>
              <a:defRPr/>
            </a:pPr>
            <a:r>
              <a:rPr lang="ca-ES" sz="1600" dirty="0">
                <a:latin typeface="Calibri" panose="020F0502020204030204" pitchFamily="34" charset="0"/>
                <a:cs typeface="Calibri" panose="020F0502020204030204" pitchFamily="34" charset="0"/>
              </a:rPr>
              <a:t>Comissió. Esp. Comptes</a:t>
            </a:r>
          </a:p>
          <a:p>
            <a:pPr>
              <a:spcBef>
                <a:spcPct val="50000"/>
              </a:spcBef>
              <a:defRPr/>
            </a:pPr>
            <a:r>
              <a:rPr lang="ca-ES" sz="1600" dirty="0">
                <a:latin typeface="Calibri" panose="020F0502020204030204" pitchFamily="34" charset="0"/>
                <a:cs typeface="Calibri" panose="020F0502020204030204" pitchFamily="34" charset="0"/>
              </a:rPr>
              <a:t>Grups Polítics</a:t>
            </a:r>
          </a:p>
          <a:p>
            <a:pPr>
              <a:spcBef>
                <a:spcPct val="50000"/>
              </a:spcBef>
              <a:defRPr/>
            </a:pPr>
            <a:endParaRPr lang="ca-ES" dirty="0">
              <a:latin typeface="Calibri" panose="020F0502020204030204" pitchFamily="34" charset="0"/>
              <a:cs typeface="Calibri" panose="020F0502020204030204" pitchFamily="34" charset="0"/>
            </a:endParaRPr>
          </a:p>
        </p:txBody>
      </p:sp>
      <p:sp>
        <p:nvSpPr>
          <p:cNvPr id="14362" name="Text Box 1048"/>
          <p:cNvSpPr txBox="1">
            <a:spLocks noChangeArrowheads="1"/>
          </p:cNvSpPr>
          <p:nvPr/>
        </p:nvSpPr>
        <p:spPr bwMode="auto">
          <a:xfrm>
            <a:off x="8740962" y="3917059"/>
            <a:ext cx="2103120" cy="2354491"/>
          </a:xfrm>
          <a:prstGeom prst="rect">
            <a:avLst/>
          </a:prstGeom>
          <a:noFill/>
          <a:ln w="9525">
            <a:noFill/>
            <a:miter lim="800000"/>
            <a:headEnd/>
            <a:tailEnd/>
          </a:ln>
        </p:spPr>
        <p:txBody>
          <a:bodyPr wrap="square">
            <a:spAutoFit/>
          </a:bodyPr>
          <a:lstStyle/>
          <a:p>
            <a:pPr>
              <a:spcBef>
                <a:spcPct val="50000"/>
              </a:spcBef>
              <a:defRPr/>
            </a:pPr>
            <a:r>
              <a:rPr lang="ca-ES" sz="1600" dirty="0">
                <a:latin typeface="Calibri" panose="020F0502020204030204" pitchFamily="34" charset="0"/>
                <a:cs typeface="Calibri" panose="020F0502020204030204" pitchFamily="34" charset="0"/>
              </a:rPr>
              <a:t>Consell d’alcaldes/esses.</a:t>
            </a:r>
          </a:p>
          <a:p>
            <a:pPr>
              <a:spcBef>
                <a:spcPct val="50000"/>
              </a:spcBef>
              <a:defRPr/>
            </a:pPr>
            <a:r>
              <a:rPr lang="ca-ES" sz="1600" dirty="0">
                <a:latin typeface="Calibri" panose="020F0502020204030204" pitchFamily="34" charset="0"/>
                <a:cs typeface="Calibri" panose="020F0502020204030204" pitchFamily="34" charset="0"/>
              </a:rPr>
              <a:t>Comissió Informatives.</a:t>
            </a:r>
          </a:p>
          <a:p>
            <a:pPr>
              <a:spcBef>
                <a:spcPct val="50000"/>
              </a:spcBef>
              <a:defRPr/>
            </a:pPr>
            <a:r>
              <a:rPr lang="ca-ES" sz="1600" dirty="0">
                <a:latin typeface="Calibri" panose="020F0502020204030204" pitchFamily="34" charset="0"/>
                <a:cs typeface="Calibri" panose="020F0502020204030204" pitchFamily="34" charset="0"/>
              </a:rPr>
              <a:t>Comissió Especial Comptes.</a:t>
            </a:r>
          </a:p>
          <a:p>
            <a:pPr>
              <a:spcBef>
                <a:spcPct val="50000"/>
              </a:spcBef>
              <a:defRPr/>
            </a:pPr>
            <a:r>
              <a:rPr lang="ca-ES" sz="1600" dirty="0">
                <a:latin typeface="Calibri" panose="020F0502020204030204" pitchFamily="34" charset="0"/>
                <a:cs typeface="Calibri" panose="020F0502020204030204" pitchFamily="34" charset="0"/>
              </a:rPr>
              <a:t>Grups Polítics.</a:t>
            </a:r>
          </a:p>
          <a:p>
            <a:pPr>
              <a:spcBef>
                <a:spcPct val="50000"/>
              </a:spcBef>
              <a:defRPr/>
            </a:pPr>
            <a:endParaRPr lang="ca-ES" dirty="0">
              <a:latin typeface="Calibri" panose="020F0502020204030204" pitchFamily="34" charset="0"/>
              <a:cs typeface="Calibri" panose="020F0502020204030204" pitchFamily="34" charset="0"/>
            </a:endParaRPr>
          </a:p>
        </p:txBody>
      </p:sp>
      <p:sp>
        <p:nvSpPr>
          <p:cNvPr id="47130" name="Line 1049"/>
          <p:cNvSpPr>
            <a:spLocks noChangeShapeType="1"/>
          </p:cNvSpPr>
          <p:nvPr/>
        </p:nvSpPr>
        <p:spPr bwMode="auto">
          <a:xfrm flipV="1">
            <a:off x="2566988" y="2420938"/>
            <a:ext cx="901700" cy="1008062"/>
          </a:xfrm>
          <a:prstGeom prst="line">
            <a:avLst/>
          </a:prstGeom>
          <a:noFill/>
          <a:ln w="5715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47131" name="Line 1050"/>
          <p:cNvSpPr>
            <a:spLocks noChangeShapeType="1"/>
          </p:cNvSpPr>
          <p:nvPr/>
        </p:nvSpPr>
        <p:spPr bwMode="auto">
          <a:xfrm>
            <a:off x="2566989" y="3789363"/>
            <a:ext cx="966787" cy="1003300"/>
          </a:xfrm>
          <a:prstGeom prst="line">
            <a:avLst/>
          </a:prstGeom>
          <a:noFill/>
          <a:ln w="57150">
            <a:solidFill>
              <a:schemeClr val="tx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47132" name="AutoShape 1051"/>
          <p:cNvSpPr>
            <a:spLocks/>
          </p:cNvSpPr>
          <p:nvPr/>
        </p:nvSpPr>
        <p:spPr bwMode="auto">
          <a:xfrm>
            <a:off x="4176713" y="1878013"/>
            <a:ext cx="381000" cy="1905000"/>
          </a:xfrm>
          <a:prstGeom prst="leftBrace">
            <a:avLst>
              <a:gd name="adj1" fmla="val 41667"/>
              <a:gd name="adj2"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ca-ES" altLang="ca-ES" sz="1800">
              <a:latin typeface="Arial" charset="0"/>
            </a:endParaRPr>
          </a:p>
        </p:txBody>
      </p:sp>
      <p:sp>
        <p:nvSpPr>
          <p:cNvPr id="527388" name="Rectangle 1052"/>
          <p:cNvSpPr>
            <a:spLocks noChangeArrowheads="1"/>
          </p:cNvSpPr>
          <p:nvPr/>
        </p:nvSpPr>
        <p:spPr bwMode="auto">
          <a:xfrm>
            <a:off x="1524000" y="5851852"/>
            <a:ext cx="6084168" cy="857250"/>
          </a:xfrm>
          <a:prstGeom prst="rect">
            <a:avLst/>
          </a:prstGeom>
          <a:solidFill>
            <a:srgbClr val="FF0000"/>
          </a:solidFill>
          <a:ln w="9525">
            <a:noFill/>
            <a:miter lim="800000"/>
            <a:headEnd/>
            <a:tailEnd/>
          </a:ln>
          <a:effectLst>
            <a:outerShdw dist="107763" dir="13500000" algn="ctr" rotWithShape="0">
              <a:schemeClr val="bg2">
                <a:alpha val="50000"/>
              </a:schemeClr>
            </a:outerShdw>
          </a:effectLst>
        </p:spPr>
        <p:txBody>
          <a:bodyPr wrap="none" anchor="ctr"/>
          <a:lstStyle/>
          <a:p>
            <a:pPr>
              <a:defRPr/>
            </a:pPr>
            <a:r>
              <a:rPr lang="ca-ES" sz="1600" b="1">
                <a:solidFill>
                  <a:schemeClr val="bg1"/>
                </a:solidFill>
                <a:latin typeface="Calibri" panose="020F0502020204030204" pitchFamily="34" charset="0"/>
                <a:cs typeface="Calibri" panose="020F0502020204030204" pitchFamily="34" charset="0"/>
              </a:rPr>
              <a:t>* Municipis de m</a:t>
            </a:r>
            <a:r>
              <a:rPr lang="es-ES" sz="1600" b="1">
                <a:solidFill>
                  <a:schemeClr val="bg1"/>
                </a:solidFill>
                <a:latin typeface="Calibri" panose="020F0502020204030204" pitchFamily="34" charset="0"/>
                <a:cs typeface="Calibri" panose="020F0502020204030204" pitchFamily="34" charset="0"/>
              </a:rPr>
              <a:t>é</a:t>
            </a:r>
            <a:r>
              <a:rPr lang="ca-ES" sz="1600" b="1">
                <a:solidFill>
                  <a:schemeClr val="bg1"/>
                </a:solidFill>
                <a:latin typeface="Calibri" panose="020F0502020204030204" pitchFamily="34" charset="0"/>
                <a:cs typeface="Calibri" panose="020F0502020204030204" pitchFamily="34" charset="0"/>
              </a:rPr>
              <a:t>s de 5.000 h </a:t>
            </a:r>
            <a:r>
              <a:rPr lang="es-ES" sz="1600" b="1">
                <a:solidFill>
                  <a:schemeClr val="bg1"/>
                </a:solidFill>
                <a:latin typeface="Calibri" panose="020F0502020204030204" pitchFamily="34" charset="0"/>
                <a:cs typeface="Calibri" panose="020F0502020204030204" pitchFamily="34" charset="0"/>
              </a:rPr>
              <a:t>o </a:t>
            </a:r>
            <a:r>
              <a:rPr lang="ca-ES" sz="1600" b="1">
                <a:solidFill>
                  <a:schemeClr val="bg1"/>
                </a:solidFill>
                <a:latin typeface="Calibri" panose="020F0502020204030204" pitchFamily="34" charset="0"/>
                <a:cs typeface="Calibri" panose="020F0502020204030204" pitchFamily="34" charset="0"/>
              </a:rPr>
              <a:t>cap</a:t>
            </a:r>
            <a:r>
              <a:rPr lang="es-ES" sz="1600" b="1">
                <a:solidFill>
                  <a:schemeClr val="bg1"/>
                </a:solidFill>
                <a:latin typeface="Calibri" panose="020F0502020204030204" pitchFamily="34" charset="0"/>
                <a:cs typeface="Calibri" panose="020F0502020204030204" pitchFamily="34" charset="0"/>
              </a:rPr>
              <a:t>i</a:t>
            </a:r>
            <a:r>
              <a:rPr lang="ca-ES" sz="1600" b="1">
                <a:solidFill>
                  <a:schemeClr val="bg1"/>
                </a:solidFill>
                <a:latin typeface="Calibri" panose="020F0502020204030204" pitchFamily="34" charset="0"/>
                <a:cs typeface="Calibri" panose="020F0502020204030204" pitchFamily="34" charset="0"/>
              </a:rPr>
              <a:t>tal de Comarca.</a:t>
            </a:r>
          </a:p>
          <a:p>
            <a:pPr>
              <a:defRPr/>
            </a:pPr>
            <a:r>
              <a:rPr lang="ca-ES" sz="1600" b="1">
                <a:solidFill>
                  <a:schemeClr val="bg1"/>
                </a:solidFill>
                <a:latin typeface="Calibri" panose="020F0502020204030204" pitchFamily="34" charset="0"/>
                <a:cs typeface="Calibri" panose="020F0502020204030204" pitchFamily="34" charset="0"/>
              </a:rPr>
              <a:t>** Municipis de m</a:t>
            </a:r>
            <a:r>
              <a:rPr lang="es-ES" sz="1600" b="1">
                <a:solidFill>
                  <a:schemeClr val="bg1"/>
                </a:solidFill>
                <a:latin typeface="Calibri" panose="020F0502020204030204" pitchFamily="34" charset="0"/>
                <a:cs typeface="Calibri" panose="020F0502020204030204" pitchFamily="34" charset="0"/>
              </a:rPr>
              <a:t>é</a:t>
            </a:r>
            <a:r>
              <a:rPr lang="ca-ES" sz="1600" b="1">
                <a:solidFill>
                  <a:schemeClr val="bg1"/>
                </a:solidFill>
                <a:latin typeface="Calibri" panose="020F0502020204030204" pitchFamily="34" charset="0"/>
                <a:cs typeface="Calibri" panose="020F0502020204030204" pitchFamily="34" charset="0"/>
              </a:rPr>
              <a:t>s de 5.000 h/</a:t>
            </a:r>
          </a:p>
          <a:p>
            <a:pPr>
              <a:defRPr/>
            </a:pPr>
            <a:r>
              <a:rPr lang="ca-ES" sz="1600" b="1">
                <a:solidFill>
                  <a:schemeClr val="bg1"/>
                </a:solidFill>
                <a:latin typeface="Calibri" panose="020F0502020204030204" pitchFamily="34" charset="0"/>
                <a:cs typeface="Calibri" panose="020F0502020204030204" pitchFamily="34" charset="0"/>
              </a:rPr>
              <a:t>*** Municipis de més 20.000 h</a:t>
            </a:r>
          </a:p>
        </p:txBody>
      </p:sp>
      <p:sp>
        <p:nvSpPr>
          <p:cNvPr id="47134" name="AutoShape 1053"/>
          <p:cNvSpPr>
            <a:spLocks/>
          </p:cNvSpPr>
          <p:nvPr/>
        </p:nvSpPr>
        <p:spPr bwMode="auto">
          <a:xfrm>
            <a:off x="4263593" y="4354513"/>
            <a:ext cx="287338" cy="1223962"/>
          </a:xfrm>
          <a:prstGeom prst="leftBrace">
            <a:avLst>
              <a:gd name="adj1" fmla="val 35497"/>
              <a:gd name="adj2"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ca-ES" altLang="ca-ES" sz="1800">
              <a:latin typeface="Arial" charset="0"/>
            </a:endParaRPr>
          </a:p>
        </p:txBody>
      </p:sp>
    </p:spTree>
    <p:extLst>
      <p:ext uri="{BB962C8B-B14F-4D97-AF65-F5344CB8AC3E}">
        <p14:creationId xmlns:p14="http://schemas.microsoft.com/office/powerpoint/2010/main" val="1133092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27362"/>
                                        </p:tgtEl>
                                        <p:attrNameLst>
                                          <p:attrName>style.visibility</p:attrName>
                                        </p:attrNameLst>
                                      </p:cBhvr>
                                      <p:to>
                                        <p:strVal val="visible"/>
                                      </p:to>
                                    </p:set>
                                    <p:animEffect transition="in" filter="blinds(horizontal)">
                                      <p:cBhvr>
                                        <p:cTn id="7" dur="500"/>
                                        <p:tgtEl>
                                          <p:spTgt spid="52736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27388"/>
                                        </p:tgtEl>
                                        <p:attrNameLst>
                                          <p:attrName>style.visibility</p:attrName>
                                        </p:attrNameLst>
                                      </p:cBhvr>
                                      <p:to>
                                        <p:strVal val="visible"/>
                                      </p:to>
                                    </p:set>
                                    <p:animEffect transition="in" filter="wedge">
                                      <p:cBhvr>
                                        <p:cTn id="10" dur="2000"/>
                                        <p:tgtEl>
                                          <p:spTgt spid="527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2" grpId="0"/>
      <p:bldP spid="527388"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idx="1"/>
          </p:nvPr>
        </p:nvSpPr>
        <p:spPr>
          <a:xfrm>
            <a:off x="2250658" y="1095724"/>
            <a:ext cx="9216950" cy="5022850"/>
          </a:xfrm>
          <a:solidFill>
            <a:schemeClr val="bg1"/>
          </a:solidFill>
          <a:effectLst>
            <a:outerShdw dist="107763" dir="2700000" algn="ctr" rotWithShape="0">
              <a:schemeClr val="bg2">
                <a:alpha val="50000"/>
              </a:schemeClr>
            </a:outerShdw>
          </a:effectLst>
        </p:spPr>
        <p:txBody>
          <a:bodyPr anchor="ctr">
            <a:normAutofit/>
          </a:bodyPr>
          <a:lstStyle/>
          <a:p>
            <a:pPr algn="just" eaLnBrk="1" hangingPunct="1">
              <a:lnSpc>
                <a:spcPct val="90000"/>
              </a:lnSpc>
            </a:pPr>
            <a:r>
              <a:rPr lang="ca-ES" altLang="ca-ES" sz="1600">
                <a:latin typeface="Calibri" panose="020F0502020204030204" pitchFamily="34" charset="0"/>
                <a:cs typeface="Calibri" panose="020F0502020204030204" pitchFamily="34" charset="0"/>
              </a:rPr>
              <a:t>El dictamen de la Comissió podrà mostrar la seva conformitat amb la proposta que li sigui sotmesa pels serveis administratius competents o bé formular una alternativa.</a:t>
            </a:r>
          </a:p>
          <a:p>
            <a:pPr algn="just" eaLnBrk="1" hangingPunct="1">
              <a:lnSpc>
                <a:spcPct val="90000"/>
              </a:lnSpc>
            </a:pPr>
            <a:endParaRPr lang="ca-ES" altLang="ca-ES" sz="1600">
              <a:latin typeface="Calibri" panose="020F0502020204030204" pitchFamily="34" charset="0"/>
              <a:cs typeface="Calibri" panose="020F0502020204030204" pitchFamily="34" charset="0"/>
            </a:endParaRPr>
          </a:p>
          <a:p>
            <a:pPr algn="just" eaLnBrk="1" hangingPunct="1">
              <a:lnSpc>
                <a:spcPct val="90000"/>
              </a:lnSpc>
            </a:pPr>
            <a:r>
              <a:rPr lang="ca-ES" altLang="ca-ES" sz="1600">
                <a:latin typeface="Calibri" panose="020F0502020204030204" pitchFamily="34" charset="0"/>
                <a:cs typeface="Calibri" panose="020F0502020204030204" pitchFamily="34" charset="0"/>
              </a:rPr>
              <a:t>Els dictàmens s'aprovaran </a:t>
            </a:r>
            <a:r>
              <a:rPr lang="ca-ES" altLang="ca-ES" sz="1600">
                <a:solidFill>
                  <a:schemeClr val="tx2"/>
                </a:solidFill>
                <a:latin typeface="Calibri" panose="020F0502020204030204" pitchFamily="34" charset="0"/>
                <a:cs typeface="Calibri" panose="020F0502020204030204" pitchFamily="34" charset="0"/>
              </a:rPr>
              <a:t>sempre </a:t>
            </a:r>
            <a:r>
              <a:rPr lang="ca-ES" altLang="ca-ES" sz="1600" b="1">
                <a:solidFill>
                  <a:srgbClr val="FF3300"/>
                </a:solidFill>
                <a:latin typeface="Calibri" panose="020F0502020204030204" pitchFamily="34" charset="0"/>
                <a:cs typeface="Calibri" panose="020F0502020204030204" pitchFamily="34" charset="0"/>
              </a:rPr>
              <a:t>per majoria simple dels presents</a:t>
            </a:r>
            <a:r>
              <a:rPr lang="ca-ES" altLang="ca-ES" sz="1600">
                <a:latin typeface="Calibri" panose="020F0502020204030204" pitchFamily="34" charset="0"/>
                <a:cs typeface="Calibri" panose="020F0502020204030204" pitchFamily="34" charset="0"/>
              </a:rPr>
              <a:t>, decidint els empats el President amb vot de qualitat.</a:t>
            </a:r>
          </a:p>
          <a:p>
            <a:pPr algn="just" eaLnBrk="1" hangingPunct="1">
              <a:lnSpc>
                <a:spcPct val="90000"/>
              </a:lnSpc>
            </a:pPr>
            <a:endParaRPr lang="ca-ES" altLang="ca-ES" sz="1600">
              <a:latin typeface="Calibri" panose="020F0502020204030204" pitchFamily="34" charset="0"/>
              <a:cs typeface="Calibri" panose="020F0502020204030204" pitchFamily="34" charset="0"/>
            </a:endParaRPr>
          </a:p>
          <a:p>
            <a:pPr algn="just" eaLnBrk="1" hangingPunct="1">
              <a:lnSpc>
                <a:spcPct val="90000"/>
              </a:lnSpc>
            </a:pPr>
            <a:r>
              <a:rPr lang="ca-ES" altLang="ca-ES" sz="1600">
                <a:latin typeface="Calibri" panose="020F0502020204030204" pitchFamily="34" charset="0"/>
                <a:cs typeface="Calibri" panose="020F0502020204030204" pitchFamily="34" charset="0"/>
              </a:rPr>
              <a:t>Els membres de la Comissió que no estiguin d’acord amb el dictamen aprovat per aquesta, </a:t>
            </a:r>
            <a:r>
              <a:rPr lang="ca-ES" altLang="ca-ES" sz="1600" b="1">
                <a:latin typeface="Calibri" panose="020F0502020204030204" pitchFamily="34" charset="0"/>
                <a:cs typeface="Calibri" panose="020F0502020204030204" pitchFamily="34" charset="0"/>
              </a:rPr>
              <a:t>podran demanar que consti el seu vot en contra o</a:t>
            </a:r>
            <a:r>
              <a:rPr lang="ca-ES" altLang="ca-ES" sz="1600">
                <a:latin typeface="Calibri" panose="020F0502020204030204" pitchFamily="34" charset="0"/>
                <a:cs typeface="Calibri" panose="020F0502020204030204" pitchFamily="34" charset="0"/>
              </a:rPr>
              <a:t> </a:t>
            </a:r>
            <a:r>
              <a:rPr lang="ca-ES" altLang="ca-ES" sz="1600">
                <a:solidFill>
                  <a:schemeClr val="tx2"/>
                </a:solidFill>
                <a:latin typeface="Calibri" panose="020F0502020204030204" pitchFamily="34" charset="0"/>
                <a:cs typeface="Calibri" panose="020F0502020204030204" pitchFamily="34" charset="0"/>
              </a:rPr>
              <a:t>formular vot particular</a:t>
            </a:r>
            <a:r>
              <a:rPr lang="ca-ES" altLang="ca-ES" sz="1600">
                <a:latin typeface="Calibri" panose="020F0502020204030204" pitchFamily="34" charset="0"/>
                <a:cs typeface="Calibri" panose="020F0502020204030204" pitchFamily="34" charset="0"/>
              </a:rPr>
              <a:t> per la seva defensa davant el Ple.</a:t>
            </a:r>
          </a:p>
          <a:p>
            <a:pPr algn="just" eaLnBrk="1" hangingPunct="1">
              <a:lnSpc>
                <a:spcPct val="90000"/>
              </a:lnSpc>
            </a:pPr>
            <a:endParaRPr lang="ca-ES" altLang="ca-ES" sz="1600">
              <a:latin typeface="Calibri" panose="020F0502020204030204" pitchFamily="34" charset="0"/>
              <a:cs typeface="Calibri" panose="020F0502020204030204" pitchFamily="34" charset="0"/>
            </a:endParaRPr>
          </a:p>
          <a:p>
            <a:pPr algn="just" eaLnBrk="1" hangingPunct="1">
              <a:lnSpc>
                <a:spcPct val="90000"/>
              </a:lnSpc>
            </a:pPr>
            <a:r>
              <a:rPr lang="ca-ES" altLang="ca-ES" sz="1600">
                <a:latin typeface="Calibri" panose="020F0502020204030204" pitchFamily="34" charset="0"/>
                <a:cs typeface="Calibri" panose="020F0502020204030204" pitchFamily="34" charset="0"/>
              </a:rPr>
              <a:t>El vot particular ha d'acompanyar al dictamen, per unir-se a l'expedient que s'eleva al ple i donar allà lectura del mateix.</a:t>
            </a:r>
          </a:p>
          <a:p>
            <a:pPr algn="just" eaLnBrk="1" hangingPunct="1">
              <a:lnSpc>
                <a:spcPct val="90000"/>
              </a:lnSpc>
            </a:pPr>
            <a:endParaRPr lang="es-ES" altLang="ca-ES" sz="1600">
              <a:latin typeface="Calibri" panose="020F0502020204030204" pitchFamily="34" charset="0"/>
              <a:cs typeface="Calibri" panose="020F0502020204030204" pitchFamily="34" charset="0"/>
            </a:endParaRPr>
          </a:p>
        </p:txBody>
      </p:sp>
      <p:sp>
        <p:nvSpPr>
          <p:cNvPr id="254982" name="5 Marcador de pie de página"/>
          <p:cNvSpPr>
            <a:spLocks noGrp="1"/>
          </p:cNvSpPr>
          <p:nvPr>
            <p:ph type="ftr" sz="quarter" idx="11"/>
          </p:nvPr>
        </p:nvSpPr>
        <p:spPr/>
        <p:txBody>
          <a:bodyPr/>
          <a:lstStyle/>
          <a:p>
            <a:pPr>
              <a:defRPr/>
            </a:pPr>
            <a:r>
              <a:rPr lang="pt-BR"/>
              <a:t>Curs de regim juridic </a:t>
            </a:r>
            <a:endParaRPr lang="es-ES"/>
          </a:p>
        </p:txBody>
      </p:sp>
      <p:sp>
        <p:nvSpPr>
          <p:cNvPr id="254981" name="4 Marcador de número de diapositiva"/>
          <p:cNvSpPr>
            <a:spLocks noGrp="1"/>
          </p:cNvSpPr>
          <p:nvPr>
            <p:ph type="sldNum" sz="quarter" idx="12"/>
          </p:nvPr>
        </p:nvSpPr>
        <p:spPr/>
        <p:txBody>
          <a:bodyPr/>
          <a:lstStyle/>
          <a:p>
            <a:pPr>
              <a:defRPr/>
            </a:pPr>
            <a:fld id="{3642BA00-20D1-4D8C-8033-DF16B583D46D}" type="slidenum">
              <a:rPr lang="es-ES"/>
              <a:pPr>
                <a:defRPr/>
              </a:pPr>
              <a:t>150</a:t>
            </a:fld>
            <a:endParaRPr lang="es-ES"/>
          </a:p>
        </p:txBody>
      </p:sp>
      <p:sp>
        <p:nvSpPr>
          <p:cNvPr id="271365" name="Text Box 6"/>
          <p:cNvSpPr txBox="1">
            <a:spLocks noChangeArrowheads="1"/>
          </p:cNvSpPr>
          <p:nvPr/>
        </p:nvSpPr>
        <p:spPr bwMode="auto">
          <a:xfrm>
            <a:off x="5663952" y="644116"/>
            <a:ext cx="3384376" cy="461665"/>
          </a:xfrm>
          <a:prstGeom prst="rect">
            <a:avLst/>
          </a:prstGeom>
          <a:solidFill>
            <a:schemeClr val="accent2"/>
          </a:solidFill>
          <a:ln w="9525">
            <a:solidFill>
              <a:schemeClr val="tx1"/>
            </a:solidFill>
            <a:miter lim="800000"/>
            <a:headEnd/>
            <a:tailEnd/>
          </a:ln>
          <a:effectLst>
            <a:outerShdw dist="107763" dir="8100000" algn="ctr" rotWithShape="0">
              <a:schemeClr val="bg2">
                <a:alpha val="50000"/>
              </a:schemeClr>
            </a:outerShdw>
          </a:effec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s-ES" altLang="ca-ES" sz="2400" b="1">
                <a:solidFill>
                  <a:schemeClr val="bg1"/>
                </a:solidFill>
                <a:latin typeface="Arial" charset="0"/>
              </a:rPr>
              <a:t>DICTAMEN.</a:t>
            </a:r>
          </a:p>
        </p:txBody>
      </p:sp>
      <p:sp>
        <p:nvSpPr>
          <p:cNvPr id="271366" name="Text Box 7"/>
          <p:cNvSpPr txBox="1">
            <a:spLocks noChangeArrowheads="1"/>
          </p:cNvSpPr>
          <p:nvPr/>
        </p:nvSpPr>
        <p:spPr bwMode="auto">
          <a:xfrm rot="-5400000">
            <a:off x="-535676" y="3345539"/>
            <a:ext cx="5022850" cy="523220"/>
          </a:xfrm>
          <a:prstGeom prst="rect">
            <a:avLst/>
          </a:prstGeom>
          <a:solidFill>
            <a:srgbClr val="FFCCFF"/>
          </a:solidFill>
          <a:ln w="127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chemeClr val="accent1"/>
              </a:buClr>
              <a:buFont typeface="Wingdings" pitchFamily="2" charset="2"/>
              <a:buNone/>
            </a:pPr>
            <a:r>
              <a:rPr lang="ca-ES" altLang="ca-ES" sz="1400">
                <a:latin typeface="Comic Sans MS" pitchFamily="66" charset="0"/>
              </a:rPr>
              <a:t>vot en contra o formular vot particular per la seva defensa davant el Ple.</a:t>
            </a:r>
            <a:endParaRPr lang="ca-ES" altLang="ca-ES" sz="1400" b="1" u="sng">
              <a:latin typeface="Comic Sans MS" pitchFamily="66" charset="0"/>
            </a:endParaRPr>
          </a:p>
        </p:txBody>
      </p:sp>
    </p:spTree>
    <p:extLst>
      <p:ext uri="{BB962C8B-B14F-4D97-AF65-F5344CB8AC3E}">
        <p14:creationId xmlns:p14="http://schemas.microsoft.com/office/powerpoint/2010/main" val="313275019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1864823" y="-27708"/>
            <a:ext cx="8584103" cy="947651"/>
          </a:xfrm>
        </p:spPr>
        <p:txBody>
          <a:bodyPr rtlCol="0">
            <a:normAutofit/>
          </a:bodyPr>
          <a:lstStyle/>
          <a:p>
            <a:pPr>
              <a:defRPr/>
            </a:pPr>
            <a:r>
              <a:rPr lang="ca-ES" sz="3200" b="1" dirty="0">
                <a:solidFill>
                  <a:srgbClr val="0070C0"/>
                </a:solidFill>
                <a:latin typeface="Calibri" panose="020F0502020204030204" pitchFamily="34" charset="0"/>
                <a:cs typeface="Calibri" panose="020F0502020204030204" pitchFamily="34" charset="0"/>
                <a:sym typeface="Wingdings" pitchFamily="2" charset="2"/>
              </a:rPr>
              <a:t> LA COMISSIÓ </a:t>
            </a:r>
            <a:r>
              <a:rPr lang="ca-ES" sz="3200" b="1" dirty="0">
                <a:solidFill>
                  <a:srgbClr val="0070C0"/>
                </a:solidFill>
                <a:latin typeface="Calibri" panose="020F0502020204030204" pitchFamily="34" charset="0"/>
                <a:cs typeface="Calibri" panose="020F0502020204030204" pitchFamily="34" charset="0"/>
              </a:rPr>
              <a:t>ESPECIAL DE COMPTES.</a:t>
            </a:r>
            <a:endParaRPr lang="es-ES" sz="3200" b="1" dirty="0">
              <a:solidFill>
                <a:srgbClr val="0070C0"/>
              </a:solidFill>
              <a:latin typeface="Calibri" panose="020F0502020204030204" pitchFamily="34" charset="0"/>
              <a:cs typeface="Calibri" panose="020F0502020204030204" pitchFamily="34" charset="0"/>
            </a:endParaRPr>
          </a:p>
        </p:txBody>
      </p:sp>
      <p:sp>
        <p:nvSpPr>
          <p:cNvPr id="491523" name="Rectangle 3"/>
          <p:cNvSpPr>
            <a:spLocks noGrp="1" noChangeArrowheads="1"/>
          </p:cNvSpPr>
          <p:nvPr>
            <p:ph idx="1"/>
          </p:nvPr>
        </p:nvSpPr>
        <p:spPr>
          <a:xfrm>
            <a:off x="1559496" y="1165671"/>
            <a:ext cx="10297144" cy="2263329"/>
          </a:xfrm>
          <a:solidFill>
            <a:schemeClr val="bg1"/>
          </a:solidFill>
          <a:effectLst>
            <a:outerShdw dist="35921" dir="2700000" algn="ctr" rotWithShape="0">
              <a:schemeClr val="bg2"/>
            </a:outerShdw>
          </a:effectLst>
        </p:spPr>
        <p:txBody>
          <a:bodyPr rtlCol="0">
            <a:noAutofit/>
          </a:bodyPr>
          <a:lstStyle/>
          <a:p>
            <a:pPr marL="274320" indent="-274320" algn="just">
              <a:lnSpc>
                <a:spcPct val="110000"/>
              </a:lnSpc>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La Comissió Especial de Comptes és un </a:t>
            </a:r>
            <a:r>
              <a:rPr lang="ca-ES" sz="1600" b="1" dirty="0">
                <a:latin typeface="Calibri" panose="020F0502020204030204" pitchFamily="34" charset="0"/>
                <a:cs typeface="Calibri" panose="020F0502020204030204" pitchFamily="34" charset="0"/>
              </a:rPr>
              <a:t>òrgan d'estudi i informe dels comptes</a:t>
            </a:r>
            <a:r>
              <a:rPr lang="ca-ES" sz="1600" dirty="0">
                <a:latin typeface="Calibri" panose="020F0502020204030204" pitchFamily="34" charset="0"/>
                <a:cs typeface="Calibri" panose="020F0502020204030204" pitchFamily="34" charset="0"/>
              </a:rPr>
              <a:t>, d'existència </a:t>
            </a:r>
            <a:r>
              <a:rPr lang="ca-ES" sz="1600" b="1" dirty="0">
                <a:latin typeface="Calibri" panose="020F0502020204030204" pitchFamily="34" charset="0"/>
                <a:cs typeface="Calibri" panose="020F0502020204030204" pitchFamily="34" charset="0"/>
              </a:rPr>
              <a:t>obligatòria en tots els Municipis</a:t>
            </a:r>
            <a:r>
              <a:rPr lang="ca-ES" sz="1600" dirty="0">
                <a:latin typeface="Calibri" panose="020F0502020204030204" pitchFamily="34" charset="0"/>
                <a:cs typeface="Calibri" panose="020F0502020204030204" pitchFamily="34" charset="0"/>
              </a:rPr>
              <a:t> (art.20.1.i LBRL).</a:t>
            </a:r>
            <a:endParaRPr lang="es-ES" sz="16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Pel que fa a la seva composició estarà integrada pels diferents </a:t>
            </a:r>
            <a:r>
              <a:rPr lang="ca-ES" sz="1600" b="1" dirty="0">
                <a:solidFill>
                  <a:schemeClr val="tx2"/>
                </a:solidFill>
                <a:latin typeface="Calibri" panose="020F0502020204030204" pitchFamily="34" charset="0"/>
                <a:cs typeface="Calibri" panose="020F0502020204030204" pitchFamily="34" charset="0"/>
              </a:rPr>
              <a:t>grups polítics</a:t>
            </a:r>
            <a:r>
              <a:rPr lang="ca-ES" sz="1600" dirty="0">
                <a:latin typeface="Calibri" panose="020F0502020204030204" pitchFamily="34" charset="0"/>
                <a:cs typeface="Calibri" panose="020F0502020204030204" pitchFamily="34" charset="0"/>
              </a:rPr>
              <a:t> integrants de la Corporació. </a:t>
            </a:r>
            <a:r>
              <a:rPr lang="ca-ES" sz="1600" dirty="0" err="1">
                <a:latin typeface="Calibri" panose="020F0502020204030204" pitchFamily="34" charset="0"/>
                <a:cs typeface="Calibri" panose="020F0502020204030204" pitchFamily="34" charset="0"/>
              </a:rPr>
              <a:t>Havent-se</a:t>
            </a:r>
            <a:r>
              <a:rPr lang="ca-ES" sz="1600" dirty="0">
                <a:latin typeface="Calibri" panose="020F0502020204030204" pitchFamily="34" charset="0"/>
                <a:cs typeface="Calibri" panose="020F0502020204030204" pitchFamily="34" charset="0"/>
              </a:rPr>
              <a:t> d'aplicar aquí el principi de proporcionalitat exposat en els òrgans d'estudi, informe i consulta dels assumptes que hagin de sotmetre's al Ple, Comissions. </a:t>
            </a:r>
          </a:p>
          <a:p>
            <a:pPr marL="274320" indent="-274320" algn="just">
              <a:lnSpc>
                <a:spcPct val="110000"/>
              </a:lnSpc>
              <a:buClr>
                <a:schemeClr val="accent3"/>
              </a:buClr>
              <a:buFont typeface="Arial" pitchFamily="34" charset="0"/>
              <a:buChar char="•"/>
              <a:defRPr/>
            </a:pPr>
            <a:r>
              <a:rPr lang="ca-ES" sz="1600" dirty="0">
                <a:latin typeface="Calibri" panose="020F0502020204030204" pitchFamily="34" charset="0"/>
                <a:cs typeface="Calibri" panose="020F0502020204030204" pitchFamily="34" charset="0"/>
              </a:rPr>
              <a:t>S'aplica el sistema de vot ponderat.</a:t>
            </a:r>
            <a:endParaRPr lang="es-ES" sz="1600" dirty="0">
              <a:latin typeface="Calibri" panose="020F0502020204030204" pitchFamily="34" charset="0"/>
              <a:cs typeface="Calibri" panose="020F0502020204030204" pitchFamily="34" charset="0"/>
            </a:endParaRPr>
          </a:p>
        </p:txBody>
      </p:sp>
      <p:sp>
        <p:nvSpPr>
          <p:cNvPr id="258054" name="5 Marcador de pie de página"/>
          <p:cNvSpPr>
            <a:spLocks noGrp="1"/>
          </p:cNvSpPr>
          <p:nvPr>
            <p:ph type="ftr" sz="quarter" idx="11"/>
          </p:nvPr>
        </p:nvSpPr>
        <p:spPr/>
        <p:txBody>
          <a:bodyPr/>
          <a:lstStyle/>
          <a:p>
            <a:pPr>
              <a:defRPr/>
            </a:pPr>
            <a:r>
              <a:rPr lang="pt-BR"/>
              <a:t>Curs de regim juridic </a:t>
            </a:r>
            <a:endParaRPr lang="es-ES"/>
          </a:p>
        </p:txBody>
      </p:sp>
      <p:sp>
        <p:nvSpPr>
          <p:cNvPr id="258053" name="4 Marcador de número de diapositiva"/>
          <p:cNvSpPr>
            <a:spLocks noGrp="1"/>
          </p:cNvSpPr>
          <p:nvPr>
            <p:ph type="sldNum" sz="quarter" idx="12"/>
          </p:nvPr>
        </p:nvSpPr>
        <p:spPr/>
        <p:txBody>
          <a:bodyPr/>
          <a:lstStyle/>
          <a:p>
            <a:pPr>
              <a:defRPr/>
            </a:pPr>
            <a:fld id="{65E4002C-16FA-434C-A71A-6B38E2514E51}" type="slidenum">
              <a:rPr lang="es-ES"/>
              <a:pPr>
                <a:defRPr/>
              </a:pPr>
              <a:t>151</a:t>
            </a:fld>
            <a:endParaRPr lang="es-ES"/>
          </a:p>
        </p:txBody>
      </p:sp>
      <p:sp>
        <p:nvSpPr>
          <p:cNvPr id="274438" name="Text Box 4"/>
          <p:cNvSpPr txBox="1">
            <a:spLocks noChangeArrowheads="1"/>
          </p:cNvSpPr>
          <p:nvPr/>
        </p:nvSpPr>
        <p:spPr bwMode="auto">
          <a:xfrm>
            <a:off x="6708068" y="686774"/>
            <a:ext cx="4032250" cy="369887"/>
          </a:xfrm>
          <a:prstGeom prst="rect">
            <a:avLst/>
          </a:prstGeom>
          <a:solidFill>
            <a:schemeClr val="accent2"/>
          </a:solidFill>
          <a:ln w="19050">
            <a:solidFill>
              <a:schemeClr val="tx1"/>
            </a:solidFill>
            <a:miter lim="800000"/>
            <a:headEnd/>
            <a:tailEnd/>
          </a:ln>
          <a:effectLst>
            <a:outerShdw dist="107763" dir="13500000" algn="ctr" rotWithShape="0">
              <a:schemeClr val="bg2">
                <a:alpha val="50000"/>
              </a:schemeClr>
            </a:outer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s-ES" altLang="ca-ES" sz="1800" b="1" dirty="0">
                <a:solidFill>
                  <a:schemeClr val="bg1"/>
                </a:solidFill>
                <a:latin typeface="Arial" charset="0"/>
              </a:rPr>
              <a:t>CARACTERÍSTIQUES.</a:t>
            </a:r>
          </a:p>
        </p:txBody>
      </p:sp>
      <p:sp>
        <p:nvSpPr>
          <p:cNvPr id="7" name="Rectangle 2"/>
          <p:cNvSpPr txBox="1">
            <a:spLocks noChangeArrowheads="1"/>
          </p:cNvSpPr>
          <p:nvPr/>
        </p:nvSpPr>
        <p:spPr>
          <a:xfrm>
            <a:off x="1559496" y="3296740"/>
            <a:ext cx="10297144" cy="3215382"/>
          </a:xfrm>
          <a:prstGeom prst="rect">
            <a:avLst/>
          </a:prstGeom>
          <a:solidFill>
            <a:schemeClr val="accent6">
              <a:lumMod val="20000"/>
              <a:lumOff val="80000"/>
            </a:schemeClr>
          </a:solidFill>
          <a:effectLst>
            <a:outerShdw dist="107763" dir="18900000" algn="ctr" rotWithShape="0">
              <a:schemeClr val="bg2">
                <a:alpha val="50000"/>
              </a:scheme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lgn="just">
              <a:buClr>
                <a:schemeClr val="accent3"/>
              </a:buClr>
              <a:defRPr/>
            </a:pPr>
            <a:r>
              <a:rPr lang="ca-ES" sz="1700" dirty="0">
                <a:latin typeface="Calibri" panose="020F0502020204030204" pitchFamily="34" charset="0"/>
                <a:cs typeface="Calibri" panose="020F0502020204030204" pitchFamily="34" charset="0"/>
              </a:rPr>
              <a:t>D’acord el que disposa la Llei 2/2003 LMRLC, art.58, correspon a la Comissió Especial de Comptes l'examen, l'estudi i l'informe dels </a:t>
            </a:r>
            <a:r>
              <a:rPr lang="ca-ES" sz="1700" b="1" dirty="0">
                <a:latin typeface="Calibri" panose="020F0502020204030204" pitchFamily="34" charset="0"/>
                <a:cs typeface="Calibri" panose="020F0502020204030204" pitchFamily="34" charset="0"/>
              </a:rPr>
              <a:t>comptes anuals de la corporació</a:t>
            </a:r>
            <a:r>
              <a:rPr lang="ca-ES" sz="1700" dirty="0">
                <a:latin typeface="Calibri" panose="020F0502020204030204" pitchFamily="34" charset="0"/>
                <a:cs typeface="Calibri" panose="020F0502020204030204" pitchFamily="34" charset="0"/>
              </a:rPr>
              <a:t>. Aquests queden integrats pel:</a:t>
            </a:r>
            <a:endParaRPr lang="es-ES_tradnl" sz="1700" dirty="0">
              <a:latin typeface="Calibri" panose="020F0502020204030204" pitchFamily="34" charset="0"/>
              <a:cs typeface="Calibri" panose="020F0502020204030204" pitchFamily="34" charset="0"/>
            </a:endParaRPr>
          </a:p>
          <a:p>
            <a:pPr marL="274320" indent="-274320" algn="just">
              <a:buClr>
                <a:schemeClr val="accent3"/>
              </a:buClr>
              <a:defRPr/>
            </a:pPr>
            <a:endParaRPr lang="es-ES_tradnl" sz="1700" dirty="0">
              <a:latin typeface="Calibri" panose="020F0502020204030204" pitchFamily="34" charset="0"/>
              <a:cs typeface="Calibri" panose="020F0502020204030204" pitchFamily="34" charset="0"/>
            </a:endParaRPr>
          </a:p>
          <a:p>
            <a:pPr marL="274320" indent="-274320" algn="just">
              <a:buClr>
                <a:schemeClr val="accent3"/>
              </a:buClr>
              <a:defRPr/>
            </a:pPr>
            <a:endParaRPr lang="ca-ES" sz="1700" dirty="0">
              <a:latin typeface="Calibri" panose="020F0502020204030204" pitchFamily="34" charset="0"/>
              <a:cs typeface="Calibri" panose="020F0502020204030204" pitchFamily="34" charset="0"/>
            </a:endParaRPr>
          </a:p>
          <a:p>
            <a:pPr marL="274320" indent="-274320" algn="just">
              <a:buClr>
                <a:schemeClr val="accent3"/>
              </a:buClr>
              <a:defRPr/>
            </a:pPr>
            <a:endParaRPr lang="ca-ES" sz="1700" dirty="0">
              <a:latin typeface="Calibri" panose="020F0502020204030204" pitchFamily="34" charset="0"/>
              <a:cs typeface="Calibri" panose="020F0502020204030204" pitchFamily="34" charset="0"/>
            </a:endParaRPr>
          </a:p>
          <a:p>
            <a:pPr marL="274320" indent="-274320" algn="just">
              <a:buClr>
                <a:schemeClr val="accent3"/>
              </a:buClr>
              <a:defRPr/>
            </a:pPr>
            <a:endParaRPr lang="ca-ES" sz="1700" dirty="0">
              <a:latin typeface="Calibri" panose="020F0502020204030204" pitchFamily="34" charset="0"/>
              <a:cs typeface="Calibri" panose="020F0502020204030204" pitchFamily="34" charset="0"/>
            </a:endParaRPr>
          </a:p>
          <a:p>
            <a:pPr marL="274320" indent="-274320" algn="just">
              <a:buClr>
                <a:schemeClr val="accent3"/>
              </a:buClr>
              <a:defRPr/>
            </a:pPr>
            <a:r>
              <a:rPr lang="ca-ES" sz="1700" dirty="0" smtClean="0">
                <a:latin typeface="Calibri" panose="020F0502020204030204" pitchFamily="34" charset="0"/>
                <a:cs typeface="Calibri" panose="020F0502020204030204" pitchFamily="34" charset="0"/>
              </a:rPr>
              <a:t>Pel </a:t>
            </a:r>
            <a:r>
              <a:rPr lang="ca-ES" sz="1700" dirty="0">
                <a:latin typeface="Calibri" panose="020F0502020204030204" pitchFamily="34" charset="0"/>
                <a:cs typeface="Calibri" panose="020F0502020204030204" pitchFamily="34" charset="0"/>
              </a:rPr>
              <a:t>que fa als</a:t>
            </a:r>
            <a:r>
              <a:rPr lang="ca-ES" sz="1700" b="1" dirty="0">
                <a:latin typeface="Calibri" panose="020F0502020204030204" pitchFamily="34" charset="0"/>
                <a:cs typeface="Calibri" panose="020F0502020204030204" pitchFamily="34" charset="0"/>
              </a:rPr>
              <a:t> comptes de l'entitat local</a:t>
            </a:r>
            <a:r>
              <a:rPr lang="ca-ES" sz="1700" dirty="0">
                <a:latin typeface="Calibri" panose="020F0502020204030204" pitchFamily="34" charset="0"/>
                <a:cs typeface="Calibri" panose="020F0502020204030204" pitchFamily="34" charset="0"/>
              </a:rPr>
              <a:t>, havent de sotmetre's a seu informe </a:t>
            </a:r>
            <a:r>
              <a:rPr lang="ca-ES" sz="1700" b="1" dirty="0">
                <a:latin typeface="Calibri" panose="020F0502020204030204" pitchFamily="34" charset="0"/>
                <a:cs typeface="Calibri" panose="020F0502020204030204" pitchFamily="34" charset="0"/>
              </a:rPr>
              <a:t>abans d'1 de juny</a:t>
            </a:r>
            <a:r>
              <a:rPr lang="ca-ES" sz="1700" dirty="0">
                <a:latin typeface="Calibri" panose="020F0502020204030204" pitchFamily="34" charset="0"/>
                <a:cs typeface="Calibri" panose="020F0502020204030204" pitchFamily="34" charset="0"/>
              </a:rPr>
              <a:t> per tal que puguin sotmetre a informació pública abans de l'aprovació pel Ple i puguin presentar reclamacions, objeccions o observacions contra les mateixes (art.116 LBRL i art.127.2 ROF).</a:t>
            </a:r>
          </a:p>
          <a:p>
            <a:pPr marL="274320" indent="-274320" algn="just">
              <a:buClr>
                <a:schemeClr val="accent3"/>
              </a:buClr>
              <a:defRPr/>
            </a:pPr>
            <a:r>
              <a:rPr lang="ca-ES" sz="1700" dirty="0">
                <a:latin typeface="Calibri" panose="020F0502020204030204" pitchFamily="34" charset="0"/>
                <a:cs typeface="Calibri" panose="020F0502020204030204" pitchFamily="34" charset="0"/>
              </a:rPr>
              <a:t>La seva competència s'entén, sense perjudici de les que corresponguin al Tribunal de Comptes i Sindicatura de Comptes segons la seva normativa específica.</a:t>
            </a:r>
            <a:endParaRPr lang="es-ES" sz="1700" dirty="0">
              <a:latin typeface="Calibri" panose="020F0502020204030204" pitchFamily="34" charset="0"/>
              <a:cs typeface="Calibri" panose="020F0502020204030204" pitchFamily="34" charset="0"/>
            </a:endParaRPr>
          </a:p>
          <a:p>
            <a:pPr marL="274320" indent="-274320" algn="just">
              <a:buClr>
                <a:schemeClr val="accent3"/>
              </a:buClr>
              <a:defRPr/>
            </a:pPr>
            <a:endParaRPr lang="ca-ES" sz="1700" dirty="0">
              <a:latin typeface="Calibri" panose="020F0502020204030204" pitchFamily="34" charset="0"/>
              <a:cs typeface="Calibri" panose="020F0502020204030204" pitchFamily="34" charset="0"/>
            </a:endParaRPr>
          </a:p>
        </p:txBody>
      </p:sp>
      <p:sp>
        <p:nvSpPr>
          <p:cNvPr id="10" name="Text Box 3"/>
          <p:cNvSpPr txBox="1">
            <a:spLocks noChangeArrowheads="1"/>
          </p:cNvSpPr>
          <p:nvPr/>
        </p:nvSpPr>
        <p:spPr bwMode="auto">
          <a:xfrm>
            <a:off x="3262346" y="3961829"/>
            <a:ext cx="7188742" cy="1106740"/>
          </a:xfrm>
          <a:prstGeom prst="rect">
            <a:avLst/>
          </a:prstGeom>
          <a:solidFill>
            <a:srgbClr val="D1DEFD"/>
          </a:solidFill>
          <a:ln w="9525">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600" b="1" i="1" dirty="0">
                <a:latin typeface="Arial" charset="0"/>
              </a:rPr>
              <a:t> -compte general del pressupost. </a:t>
            </a:r>
          </a:p>
          <a:p>
            <a:pPr eaLnBrk="1" hangingPunct="1">
              <a:spcBef>
                <a:spcPct val="0"/>
              </a:spcBef>
              <a:buFontTx/>
              <a:buNone/>
            </a:pPr>
            <a:r>
              <a:rPr lang="ca-ES" altLang="ca-ES" sz="1600" b="1" i="1" dirty="0">
                <a:latin typeface="Arial" charset="0"/>
              </a:rPr>
              <a:t> -el compte d'administració del patrimoni. </a:t>
            </a:r>
          </a:p>
          <a:p>
            <a:pPr eaLnBrk="1" hangingPunct="1">
              <a:spcBef>
                <a:spcPct val="0"/>
              </a:spcBef>
              <a:buFontTx/>
              <a:buNone/>
            </a:pPr>
            <a:r>
              <a:rPr lang="ca-ES" altLang="ca-ES" sz="1600" b="1" i="1" dirty="0">
                <a:latin typeface="Arial" charset="0"/>
              </a:rPr>
              <a:t> -el compte de valors independents i auxiliars de pressupost. </a:t>
            </a:r>
          </a:p>
          <a:p>
            <a:pPr eaLnBrk="1" hangingPunct="1">
              <a:spcBef>
                <a:spcPct val="0"/>
              </a:spcBef>
              <a:buFontTx/>
              <a:buNone/>
            </a:pPr>
            <a:r>
              <a:rPr lang="ca-ES" altLang="ca-ES" sz="1600" b="1" i="1" dirty="0">
                <a:latin typeface="Arial" charset="0"/>
              </a:rPr>
              <a:t> -els comptes d'entitats o organismes municipals de gestió.</a:t>
            </a:r>
          </a:p>
        </p:txBody>
      </p:sp>
    </p:spTree>
    <p:extLst>
      <p:ext uri="{BB962C8B-B14F-4D97-AF65-F5344CB8AC3E}">
        <p14:creationId xmlns:p14="http://schemas.microsoft.com/office/powerpoint/2010/main" val="109948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966252" y="800008"/>
            <a:ext cx="8584103" cy="947651"/>
          </a:xfrm>
        </p:spPr>
        <p:txBody>
          <a:bodyPr rtlCol="0">
            <a:normAutofit/>
          </a:bodyPr>
          <a:lstStyle/>
          <a:p>
            <a:pPr algn="ctr">
              <a:defRPr/>
            </a:pPr>
            <a:r>
              <a:rPr lang="ca-ES" sz="3200" b="1" dirty="0">
                <a:solidFill>
                  <a:srgbClr val="0070C0"/>
                </a:solidFill>
                <a:latin typeface="Calibri" panose="020F0502020204030204" pitchFamily="34" charset="0"/>
                <a:cs typeface="Calibri" panose="020F0502020204030204" pitchFamily="34" charset="0"/>
                <a:sym typeface="Wingdings" pitchFamily="2" charset="2"/>
              </a:rPr>
              <a:t> LA COMISSIÓ </a:t>
            </a:r>
            <a:r>
              <a:rPr lang="ca-ES" sz="3200" b="1" dirty="0">
                <a:solidFill>
                  <a:srgbClr val="0070C0"/>
                </a:solidFill>
                <a:latin typeface="Calibri" panose="020F0502020204030204" pitchFamily="34" charset="0"/>
                <a:cs typeface="Calibri" panose="020F0502020204030204" pitchFamily="34" charset="0"/>
              </a:rPr>
              <a:t>ESPECIAL DE COMPTES.</a:t>
            </a:r>
            <a:endParaRPr lang="es-ES" sz="3200" b="1" dirty="0">
              <a:solidFill>
                <a:srgbClr val="0070C0"/>
              </a:solidFill>
              <a:latin typeface="Calibri" panose="020F0502020204030204" pitchFamily="34" charset="0"/>
              <a:cs typeface="Calibri" panose="020F0502020204030204" pitchFamily="34" charset="0"/>
            </a:endParaRPr>
          </a:p>
        </p:txBody>
      </p:sp>
      <p:sp>
        <p:nvSpPr>
          <p:cNvPr id="276482" name="Rectangle 3"/>
          <p:cNvSpPr>
            <a:spLocks noGrp="1" noChangeArrowheads="1"/>
          </p:cNvSpPr>
          <p:nvPr>
            <p:ph idx="1"/>
          </p:nvPr>
        </p:nvSpPr>
        <p:spPr>
          <a:xfrm>
            <a:off x="2278442" y="1767245"/>
            <a:ext cx="8271913" cy="3461955"/>
          </a:xfrm>
          <a:solidFill>
            <a:schemeClr val="bg1"/>
          </a:solidFill>
          <a:effectLst>
            <a:outerShdw dist="107763" dir="18900000" algn="ctr" rotWithShape="0">
              <a:schemeClr val="bg2">
                <a:alpha val="50000"/>
              </a:schemeClr>
            </a:outerShdw>
          </a:effectLst>
        </p:spPr>
        <p:txBody>
          <a:bodyPr anchor="ctr">
            <a:normAutofit/>
          </a:bodyPr>
          <a:lstStyle/>
          <a:p>
            <a:pPr algn="just" eaLnBrk="1" hangingPunct="1">
              <a:lnSpc>
                <a:spcPct val="120000"/>
              </a:lnSpc>
            </a:pPr>
            <a:r>
              <a:rPr lang="ca-ES" altLang="ca-ES" sz="1700">
                <a:latin typeface="Calibri" panose="020F0502020204030204" pitchFamily="34" charset="0"/>
                <a:cs typeface="Calibri" panose="020F0502020204030204" pitchFamily="34" charset="0"/>
              </a:rPr>
              <a:t>La Comissió Especial de Comptes </a:t>
            </a:r>
            <a:r>
              <a:rPr lang="ca-ES" altLang="ca-ES" sz="1700">
                <a:solidFill>
                  <a:srgbClr val="0033CC"/>
                </a:solidFill>
                <a:latin typeface="Calibri" panose="020F0502020204030204" pitchFamily="34" charset="0"/>
                <a:cs typeface="Calibri" panose="020F0502020204030204" pitchFamily="34" charset="0"/>
              </a:rPr>
              <a:t>pot actuar també</a:t>
            </a:r>
            <a:r>
              <a:rPr lang="ca-ES" altLang="ca-ES" sz="1700">
                <a:latin typeface="Calibri" panose="020F0502020204030204" pitchFamily="34" charset="0"/>
                <a:cs typeface="Calibri" panose="020F0502020204030204" pitchFamily="34" charset="0"/>
              </a:rPr>
              <a:t>, (d’acord el que disposi el Reglament Orgànic o bé per acord del Ple), </a:t>
            </a:r>
            <a:r>
              <a:rPr lang="ca-ES" altLang="ca-ES" sz="1700">
                <a:solidFill>
                  <a:srgbClr val="0033CC"/>
                </a:solidFill>
                <a:latin typeface="Calibri" panose="020F0502020204030204" pitchFamily="34" charset="0"/>
                <a:cs typeface="Calibri" panose="020F0502020204030204" pitchFamily="34" charset="0"/>
              </a:rPr>
              <a:t>com a comissió per a assumptes relatius a economia i hisenda, és a dir, que en lloc d'una comissió permanent i una altra especial es crea només una amb les matèries d'ambdues</a:t>
            </a:r>
            <a:r>
              <a:rPr lang="es-ES" altLang="ca-ES" sz="1700">
                <a:solidFill>
                  <a:srgbClr val="0033CC"/>
                </a:solidFill>
                <a:latin typeface="Calibri" panose="020F0502020204030204" pitchFamily="34" charset="0"/>
                <a:cs typeface="Calibri" panose="020F0502020204030204" pitchFamily="34" charset="0"/>
              </a:rPr>
              <a:t>.</a:t>
            </a:r>
          </a:p>
          <a:p>
            <a:pPr algn="just" eaLnBrk="1" hangingPunct="1">
              <a:lnSpc>
                <a:spcPct val="120000"/>
              </a:lnSpc>
            </a:pPr>
            <a:r>
              <a:rPr lang="ca-ES" altLang="ca-ES" sz="1700">
                <a:latin typeface="Calibri" panose="020F0502020204030204" pitchFamily="34" charset="0"/>
                <a:cs typeface="Calibri" panose="020F0502020204030204" pitchFamily="34" charset="0"/>
              </a:rPr>
              <a:t>Per a l'exercici adequat de les seves funcions, la comissió pot requerir, per mitjà de l'alcalde o alcaldessa, la documentació complementària que consideri necessària i la presencia dels membres i els funcionaris de la corporació especialment relacionats amb els comptes que s'analitzin.</a:t>
            </a:r>
          </a:p>
          <a:p>
            <a:pPr algn="just" eaLnBrk="1" hangingPunct="1">
              <a:lnSpc>
                <a:spcPct val="120000"/>
              </a:lnSpc>
            </a:pPr>
            <a:endParaRPr lang="es-ES" altLang="ca-ES" sz="1700">
              <a:solidFill>
                <a:srgbClr val="0033CC"/>
              </a:solidFill>
              <a:latin typeface="Calibri" panose="020F0502020204030204" pitchFamily="34" charset="0"/>
              <a:cs typeface="Calibri" panose="020F0502020204030204" pitchFamily="34" charset="0"/>
            </a:endParaRPr>
          </a:p>
        </p:txBody>
      </p:sp>
      <p:sp>
        <p:nvSpPr>
          <p:cNvPr id="259076" name="3 Marcador de pie de página"/>
          <p:cNvSpPr>
            <a:spLocks noGrp="1"/>
          </p:cNvSpPr>
          <p:nvPr>
            <p:ph type="ftr" sz="quarter" idx="11"/>
          </p:nvPr>
        </p:nvSpPr>
        <p:spPr/>
        <p:txBody>
          <a:bodyPr/>
          <a:lstStyle/>
          <a:p>
            <a:pPr>
              <a:defRPr/>
            </a:pPr>
            <a:r>
              <a:rPr lang="pt-BR"/>
              <a:t>Curs de regim juridic </a:t>
            </a:r>
            <a:endParaRPr lang="es-ES"/>
          </a:p>
        </p:txBody>
      </p:sp>
      <p:sp>
        <p:nvSpPr>
          <p:cNvPr id="259075" name="2 Marcador de número de diapositiva"/>
          <p:cNvSpPr>
            <a:spLocks noGrp="1"/>
          </p:cNvSpPr>
          <p:nvPr>
            <p:ph type="sldNum" sz="quarter" idx="12"/>
          </p:nvPr>
        </p:nvSpPr>
        <p:spPr/>
        <p:txBody>
          <a:bodyPr/>
          <a:lstStyle/>
          <a:p>
            <a:pPr>
              <a:defRPr/>
            </a:pPr>
            <a:fld id="{B7CFD69F-EBD9-4460-8CA9-E5FFAC284DFB}" type="slidenum">
              <a:rPr lang="es-ES"/>
              <a:pPr>
                <a:defRPr/>
              </a:pPr>
              <a:t>152</a:t>
            </a:fld>
            <a:endParaRPr lang="es-ES"/>
          </a:p>
        </p:txBody>
      </p:sp>
    </p:spTree>
    <p:extLst>
      <p:ext uri="{BB962C8B-B14F-4D97-AF65-F5344CB8AC3E}">
        <p14:creationId xmlns:p14="http://schemas.microsoft.com/office/powerpoint/2010/main" val="191843734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7" name="Rectangle 3"/>
          <p:cNvSpPr>
            <a:spLocks noGrp="1" noChangeArrowheads="1"/>
          </p:cNvSpPr>
          <p:nvPr>
            <p:ph idx="1"/>
          </p:nvPr>
        </p:nvSpPr>
        <p:spPr>
          <a:xfrm>
            <a:off x="2198255" y="1219200"/>
            <a:ext cx="8794289" cy="4082008"/>
          </a:xfrm>
          <a:noFill/>
          <a:effectLst>
            <a:outerShdw dist="107763" dir="2700000" algn="ctr" rotWithShape="0">
              <a:schemeClr val="bg2">
                <a:alpha val="50000"/>
              </a:schemeClr>
            </a:outerShdw>
          </a:effectLst>
        </p:spPr>
        <p:txBody>
          <a:bodyPr rtlCol="0" anchor="ctr">
            <a:normAutofit/>
          </a:bodyPr>
          <a:lstStyle/>
          <a:p>
            <a:pPr marL="274320" indent="-274320" algn="just">
              <a:lnSpc>
                <a:spcPct val="13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La LMMGL ha introduït entre els òrgans complementaris la Comissió de Suggeriments i Reclamacions (CSR) per a la </a:t>
            </a:r>
            <a:r>
              <a:rPr lang="ca-ES" sz="1700" b="1" dirty="0">
                <a:solidFill>
                  <a:schemeClr val="tx2"/>
                </a:solidFill>
                <a:latin typeface="Calibri" panose="020F0502020204030204" pitchFamily="34" charset="0"/>
                <a:cs typeface="Calibri" panose="020F0502020204030204" pitchFamily="34" charset="0"/>
              </a:rPr>
              <a:t>defensa dels drets dels veïns</a:t>
            </a:r>
            <a:r>
              <a:rPr lang="ca-ES" sz="1700" dirty="0">
                <a:latin typeface="Calibri" panose="020F0502020204030204" pitchFamily="34" charset="0"/>
                <a:cs typeface="Calibri" panose="020F0502020204030204" pitchFamily="34" charset="0"/>
              </a:rPr>
              <a:t> d'existència obligatòria en els municipis de gran població (art.132 LBRL), a diferència dels municipis de règim general on està prevista de manera potestativa (art.20.1.d LBRL). </a:t>
            </a:r>
          </a:p>
          <a:p>
            <a:pPr marL="274320" indent="-274320" algn="just">
              <a:lnSpc>
                <a:spcPct val="13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En no ser obligatòria per als Ajuntaments de règim general deixant a la potestat orgànica de l'Ajuntament, aquest pot optar per crear la </a:t>
            </a:r>
            <a:r>
              <a:rPr lang="ca-ES" sz="1700" dirty="0" err="1">
                <a:latin typeface="Calibri" panose="020F0502020204030204" pitchFamily="34" charset="0"/>
                <a:cs typeface="Calibri" panose="020F0502020204030204" pitchFamily="34" charset="0"/>
              </a:rPr>
              <a:t>CSR</a:t>
            </a:r>
            <a:r>
              <a:rPr lang="ca-ES" sz="1700" dirty="0">
                <a:latin typeface="Calibri" panose="020F0502020204030204" pitchFamily="34" charset="0"/>
                <a:cs typeface="Calibri" panose="020F0502020204030204" pitchFamily="34" charset="0"/>
              </a:rPr>
              <a:t>, o un òrgan unipersonal com per exemple la figura del defensor dins del seu àmbit, o qualsevol figura similar per a la defensa els drets dels ciutadans. </a:t>
            </a:r>
            <a:endParaRPr lang="es-ES" sz="1700" dirty="0">
              <a:latin typeface="Calibri" panose="020F0502020204030204" pitchFamily="34" charset="0"/>
              <a:cs typeface="Calibri" panose="020F0502020204030204" pitchFamily="34" charset="0"/>
            </a:endParaRPr>
          </a:p>
        </p:txBody>
      </p:sp>
      <p:sp>
        <p:nvSpPr>
          <p:cNvPr id="261126" name="5 Marcador de pie de página"/>
          <p:cNvSpPr>
            <a:spLocks noGrp="1"/>
          </p:cNvSpPr>
          <p:nvPr>
            <p:ph type="ftr" sz="quarter" idx="11"/>
          </p:nvPr>
        </p:nvSpPr>
        <p:spPr/>
        <p:txBody>
          <a:bodyPr/>
          <a:lstStyle/>
          <a:p>
            <a:pPr>
              <a:defRPr/>
            </a:pPr>
            <a:r>
              <a:rPr lang="pt-BR"/>
              <a:t>Curs de regim juridic </a:t>
            </a:r>
            <a:endParaRPr lang="es-ES"/>
          </a:p>
        </p:txBody>
      </p:sp>
      <p:sp>
        <p:nvSpPr>
          <p:cNvPr id="261125" name="4 Marcador de número de diapositiva"/>
          <p:cNvSpPr>
            <a:spLocks noGrp="1"/>
          </p:cNvSpPr>
          <p:nvPr>
            <p:ph type="sldNum" sz="quarter" idx="12"/>
          </p:nvPr>
        </p:nvSpPr>
        <p:spPr/>
        <p:txBody>
          <a:bodyPr/>
          <a:lstStyle/>
          <a:p>
            <a:pPr>
              <a:defRPr/>
            </a:pPr>
            <a:fld id="{DA354022-8A02-4EF3-8BC3-0842E4677C9A}" type="slidenum">
              <a:rPr lang="es-ES"/>
              <a:pPr>
                <a:defRPr/>
              </a:pPr>
              <a:t>153</a:t>
            </a:fld>
            <a:endParaRPr lang="es-ES"/>
          </a:p>
        </p:txBody>
      </p:sp>
      <p:sp>
        <p:nvSpPr>
          <p:cNvPr id="497668" name="Text Box 4"/>
          <p:cNvSpPr txBox="1">
            <a:spLocks noChangeArrowheads="1"/>
          </p:cNvSpPr>
          <p:nvPr/>
        </p:nvSpPr>
        <p:spPr bwMode="auto">
          <a:xfrm>
            <a:off x="3575720" y="5089073"/>
            <a:ext cx="6477000" cy="369887"/>
          </a:xfrm>
          <a:prstGeom prst="rect">
            <a:avLst/>
          </a:prstGeom>
          <a:solidFill>
            <a:srgbClr val="C00000"/>
          </a:solidFill>
          <a:ln w="57150">
            <a:solidFill>
              <a:schemeClr val="tx1"/>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a:solidFill>
                  <a:schemeClr val="bg1"/>
                </a:solidFill>
                <a:latin typeface="Comic Sans MS" pitchFamily="66" charset="0"/>
              </a:rPr>
              <a:t>MUNICIPIS EN RÈGIM GENERAL: POTESTATIU</a:t>
            </a:r>
          </a:p>
        </p:txBody>
      </p:sp>
      <p:sp>
        <p:nvSpPr>
          <p:cNvPr id="277510" name="Text Box 6"/>
          <p:cNvSpPr txBox="1">
            <a:spLocks noChangeArrowheads="1"/>
          </p:cNvSpPr>
          <p:nvPr/>
        </p:nvSpPr>
        <p:spPr bwMode="auto">
          <a:xfrm>
            <a:off x="1631504" y="476673"/>
            <a:ext cx="9577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b="1">
                <a:solidFill>
                  <a:srgbClr val="0070C0"/>
                </a:solidFill>
                <a:cs typeface="Calibri" panose="020F0502020204030204" pitchFamily="34" charset="0"/>
                <a:sym typeface="Wingdings" pitchFamily="2" charset="2"/>
              </a:rPr>
              <a:t> LA COMISSIÓ DE SUGGERIMENTS I RECLAMACIONS.</a:t>
            </a:r>
            <a:endParaRPr lang="ca-ES" altLang="ca-ES" b="1">
              <a:solidFill>
                <a:srgbClr val="0070C0"/>
              </a:solidFill>
              <a:cs typeface="Calibri" panose="020F0502020204030204" pitchFamily="34" charset="0"/>
            </a:endParaRPr>
          </a:p>
        </p:txBody>
      </p:sp>
      <p:sp>
        <p:nvSpPr>
          <p:cNvPr id="277511" name="6 CuadroTexto"/>
          <p:cNvSpPr txBox="1">
            <a:spLocks noChangeArrowheads="1"/>
          </p:cNvSpPr>
          <p:nvPr/>
        </p:nvSpPr>
        <p:spPr bwMode="auto">
          <a:xfrm>
            <a:off x="2423592" y="1231457"/>
            <a:ext cx="8496944"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ca-ES" altLang="ca-ES" sz="1700" dirty="0">
                <a:cs typeface="Calibri" panose="020F0502020204030204" pitchFamily="34" charset="0"/>
              </a:rPr>
              <a:t>La  Llei 57/2003, de 16 de desembre, de mesures de modernització del govern local (LMMGL)</a:t>
            </a:r>
          </a:p>
        </p:txBody>
      </p:sp>
    </p:spTree>
    <p:extLst>
      <p:ext uri="{BB962C8B-B14F-4D97-AF65-F5344CB8AC3E}">
        <p14:creationId xmlns:p14="http://schemas.microsoft.com/office/powerpoint/2010/main" val="2849534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97668"/>
                                        </p:tgtEl>
                                        <p:attrNameLst>
                                          <p:attrName>style.visibility</p:attrName>
                                        </p:attrNameLst>
                                      </p:cBhvr>
                                      <p:to>
                                        <p:strVal val="visible"/>
                                      </p:to>
                                    </p:set>
                                    <p:animEffect transition="in" filter="wedge">
                                      <p:cBhvr>
                                        <p:cTn id="7" dur="2000"/>
                                        <p:tgtEl>
                                          <p:spTgt spid="497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8"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idx="1"/>
          </p:nvPr>
        </p:nvSpPr>
        <p:spPr>
          <a:xfrm>
            <a:off x="2167729" y="1422261"/>
            <a:ext cx="8462963" cy="4513113"/>
          </a:xfrm>
          <a:noFill/>
          <a:ln>
            <a:noFill/>
          </a:ln>
          <a:effectLst>
            <a:prstShdw prst="shdw13" dist="53882" dir="13500000">
              <a:schemeClr val="bg2">
                <a:alpha val="50000"/>
              </a:schemeClr>
            </a:prstShdw>
          </a:effectLst>
        </p:spPr>
        <p:txBody>
          <a:bodyPr>
            <a:normAutofit/>
          </a:bodyPr>
          <a:lstStyle/>
          <a:p>
            <a:pPr algn="just" eaLnBrk="1" hangingPunct="1">
              <a:buFont typeface="Wingdings" pitchFamily="2" charset="2"/>
              <a:buNone/>
            </a:pPr>
            <a:r>
              <a:rPr lang="ca-ES" altLang="ca-ES" sz="1700">
                <a:latin typeface="Calibri" panose="020F0502020204030204" pitchFamily="34" charset="0"/>
                <a:cs typeface="Calibri" panose="020F0502020204030204" pitchFamily="34" charset="0"/>
              </a:rPr>
              <a:t/>
            </a:r>
            <a:br>
              <a:rPr lang="ca-ES" altLang="ca-ES" sz="1700">
                <a:latin typeface="Calibri" panose="020F0502020204030204" pitchFamily="34" charset="0"/>
                <a:cs typeface="Calibri" panose="020F0502020204030204" pitchFamily="34" charset="0"/>
              </a:rPr>
            </a:br>
            <a:r>
              <a:rPr lang="ca-ES" altLang="ca-ES" sz="1700">
                <a:latin typeface="Calibri" panose="020F0502020204030204" pitchFamily="34" charset="0"/>
                <a:cs typeface="Calibri" panose="020F0502020204030204" pitchFamily="34" charset="0"/>
              </a:rPr>
              <a:t/>
            </a:r>
            <a:br>
              <a:rPr lang="ca-ES" altLang="ca-ES" sz="1700">
                <a:latin typeface="Calibri" panose="020F0502020204030204" pitchFamily="34" charset="0"/>
                <a:cs typeface="Calibri" panose="020F0502020204030204" pitchFamily="34" charset="0"/>
              </a:rPr>
            </a:br>
            <a:endParaRPr lang="es-ES" altLang="ca-ES" sz="1700">
              <a:latin typeface="Calibri" panose="020F0502020204030204" pitchFamily="34" charset="0"/>
              <a:cs typeface="Calibri" panose="020F0502020204030204" pitchFamily="34" charset="0"/>
            </a:endParaRPr>
          </a:p>
          <a:p>
            <a:pPr algn="just" eaLnBrk="1" hangingPunct="1">
              <a:buFont typeface="Wingdings" pitchFamily="2" charset="2"/>
              <a:buNone/>
            </a:pPr>
            <a:r>
              <a:rPr lang="es-ES" altLang="ca-ES" sz="1700">
                <a:latin typeface="Calibri" panose="020F0502020204030204" pitchFamily="34" charset="0"/>
                <a:cs typeface="Calibri" panose="020F0502020204030204" pitchFamily="34" charset="0"/>
              </a:rPr>
              <a:t>	</a:t>
            </a:r>
          </a:p>
          <a:p>
            <a:pPr algn="just" eaLnBrk="1" hangingPunct="1">
              <a:lnSpc>
                <a:spcPct val="150000"/>
              </a:lnSpc>
              <a:buFont typeface="Wingdings" pitchFamily="2" charset="2"/>
              <a:buNone/>
            </a:pPr>
            <a:r>
              <a:rPr lang="es-ES" altLang="ca-ES" sz="1700" b="1">
                <a:solidFill>
                  <a:srgbClr val="0000FF"/>
                </a:solidFill>
                <a:latin typeface="Calibri" panose="020F0502020204030204" pitchFamily="34" charset="0"/>
                <a:cs typeface="Calibri" panose="020F0502020204030204" pitchFamily="34" charset="0"/>
              </a:rPr>
              <a:t>	</a:t>
            </a:r>
            <a:r>
              <a:rPr lang="ca-ES" altLang="ca-ES" sz="1700" b="1">
                <a:solidFill>
                  <a:srgbClr val="0000FF"/>
                </a:solidFill>
                <a:latin typeface="Calibri" panose="020F0502020204030204" pitchFamily="34" charset="0"/>
                <a:cs typeface="Calibri" panose="020F0502020204030204" pitchFamily="34" charset="0"/>
              </a:rPr>
              <a:t>La Junta de Portaveus</a:t>
            </a:r>
            <a:r>
              <a:rPr lang="ca-ES" altLang="ca-ES" sz="1700">
                <a:latin typeface="Calibri" panose="020F0502020204030204" pitchFamily="34" charset="0"/>
                <a:cs typeface="Calibri" panose="020F0502020204030204" pitchFamily="34" charset="0"/>
              </a:rPr>
              <a:t> </a:t>
            </a:r>
            <a:r>
              <a:rPr lang="ca-ES" altLang="ca-ES" sz="1700" b="1" u="sng">
                <a:solidFill>
                  <a:schemeClr val="tx2"/>
                </a:solidFill>
                <a:latin typeface="Calibri" panose="020F0502020204030204" pitchFamily="34" charset="0"/>
                <a:cs typeface="Calibri" panose="020F0502020204030204" pitchFamily="34" charset="0"/>
              </a:rPr>
              <a:t>no apareix configurada</a:t>
            </a:r>
            <a:r>
              <a:rPr lang="ca-ES" altLang="ca-ES" sz="1700">
                <a:latin typeface="Calibri" panose="020F0502020204030204" pitchFamily="34" charset="0"/>
                <a:cs typeface="Calibri" panose="020F0502020204030204" pitchFamily="34" charset="0"/>
              </a:rPr>
              <a:t> ni com a òrgan necessari ni com a òrgan complementari en la normativa estatal. Llevat que la normativa autonòmica assenyali alguna cosa al respecte, </a:t>
            </a:r>
            <a:r>
              <a:rPr lang="ca-ES" altLang="ca-ES" sz="1700" b="1" u="sng">
                <a:latin typeface="Calibri" panose="020F0502020204030204" pitchFamily="34" charset="0"/>
                <a:cs typeface="Calibri" panose="020F0502020204030204" pitchFamily="34" charset="0"/>
              </a:rPr>
              <a:t>és el reglament orgànic de cada Corporació</a:t>
            </a:r>
            <a:r>
              <a:rPr lang="ca-ES" altLang="ca-ES" sz="1700">
                <a:latin typeface="Calibri" panose="020F0502020204030204" pitchFamily="34" charset="0"/>
                <a:cs typeface="Calibri" panose="020F0502020204030204" pitchFamily="34" charset="0"/>
              </a:rPr>
              <a:t> qui regula el seu funcionament. Per tant, si el Reglament Orgànic preveu que ha d'existir convocatòria de la Presidència per reunir la Junta de Portaveus, a aquesta norma s'ha d'estar. </a:t>
            </a:r>
          </a:p>
        </p:txBody>
      </p:sp>
      <p:sp>
        <p:nvSpPr>
          <p:cNvPr id="220165" name="4 Marcador de pie de página"/>
          <p:cNvSpPr>
            <a:spLocks noGrp="1"/>
          </p:cNvSpPr>
          <p:nvPr>
            <p:ph type="ftr" sz="quarter" idx="11"/>
          </p:nvPr>
        </p:nvSpPr>
        <p:spPr/>
        <p:txBody>
          <a:bodyPr/>
          <a:lstStyle/>
          <a:p>
            <a:pPr>
              <a:defRPr/>
            </a:pPr>
            <a:r>
              <a:rPr lang="pt-BR"/>
              <a:t>Curs de regim juridic </a:t>
            </a:r>
            <a:endParaRPr lang="es-ES"/>
          </a:p>
        </p:txBody>
      </p:sp>
      <p:sp>
        <p:nvSpPr>
          <p:cNvPr id="220164" name="3 Marcador de número de diapositiva"/>
          <p:cNvSpPr>
            <a:spLocks noGrp="1"/>
          </p:cNvSpPr>
          <p:nvPr>
            <p:ph type="sldNum" sz="quarter" idx="12"/>
          </p:nvPr>
        </p:nvSpPr>
        <p:spPr/>
        <p:txBody>
          <a:bodyPr/>
          <a:lstStyle/>
          <a:p>
            <a:pPr>
              <a:defRPr/>
            </a:pPr>
            <a:fld id="{2615D427-B194-4C1C-9411-0797C043F06D}" type="slidenum">
              <a:rPr lang="es-ES"/>
              <a:pPr>
                <a:defRPr/>
              </a:pPr>
              <a:t>154</a:t>
            </a:fld>
            <a:endParaRPr lang="es-ES"/>
          </a:p>
        </p:txBody>
      </p:sp>
      <p:sp>
        <p:nvSpPr>
          <p:cNvPr id="436228" name="Text Box 4"/>
          <p:cNvSpPr txBox="1">
            <a:spLocks noChangeArrowheads="1"/>
          </p:cNvSpPr>
          <p:nvPr/>
        </p:nvSpPr>
        <p:spPr bwMode="auto">
          <a:xfrm>
            <a:off x="2711624" y="968101"/>
            <a:ext cx="7100888" cy="707886"/>
          </a:xfrm>
          <a:prstGeom prst="rect">
            <a:avLst/>
          </a:prstGeom>
          <a:noFill/>
          <a:ln w="57150">
            <a:noFill/>
            <a:miter lim="800000"/>
            <a:headEnd/>
            <a:tailEnd/>
          </a:ln>
          <a:effectLst/>
        </p:spPr>
        <p:txBody>
          <a:bodyPr>
            <a:spAutoFit/>
          </a:bodyPr>
          <a:lstStyle/>
          <a:p>
            <a:pPr algn="ctr">
              <a:spcBef>
                <a:spcPct val="50000"/>
              </a:spcBef>
              <a:defRPr/>
            </a:pPr>
            <a:r>
              <a:rPr lang="ca-ES" sz="4000" b="1" dirty="0">
                <a:solidFill>
                  <a:srgbClr val="0070C0"/>
                </a:solidFill>
                <a:effectLst>
                  <a:outerShdw blurRad="38100" dist="38100" dir="2700000" algn="tl">
                    <a:srgbClr val="000000"/>
                  </a:outerShdw>
                </a:effectLst>
                <a:latin typeface="Calibri" panose="020F0502020204030204" pitchFamily="34" charset="0"/>
                <a:cs typeface="Calibri" panose="020F0502020204030204" pitchFamily="34" charset="0"/>
              </a:rPr>
              <a:t>LA JUNTA DE PORTAVEUS</a:t>
            </a:r>
          </a:p>
        </p:txBody>
      </p:sp>
    </p:spTree>
    <p:extLst>
      <p:ext uri="{BB962C8B-B14F-4D97-AF65-F5344CB8AC3E}">
        <p14:creationId xmlns:p14="http://schemas.microsoft.com/office/powerpoint/2010/main" val="13245280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idx="1"/>
          </p:nvPr>
        </p:nvSpPr>
        <p:spPr>
          <a:xfrm>
            <a:off x="3216276" y="2851151"/>
            <a:ext cx="5254625" cy="1368425"/>
          </a:xfrm>
          <a:noFill/>
        </p:spPr>
        <p:txBody>
          <a:bodyPr rtlCol="0">
            <a:normAutofit lnSpcReduction="10000"/>
          </a:bodyPr>
          <a:lstStyle/>
          <a:p>
            <a:pPr marL="274320" indent="-274320" algn="ctr">
              <a:buClr>
                <a:schemeClr val="accent3"/>
              </a:buClr>
              <a:buNone/>
              <a:defRPr/>
            </a:pPr>
            <a:r>
              <a:rPr lang="es-ES" sz="4000" b="1" dirty="0">
                <a:solidFill>
                  <a:srgbClr val="0070C0"/>
                </a:solidFill>
                <a:latin typeface="Calibri" panose="020F0502020204030204" pitchFamily="34" charset="0"/>
                <a:cs typeface="Calibri" panose="020F0502020204030204" pitchFamily="34" charset="0"/>
              </a:rPr>
              <a:t>GRUPS POLÍTICS</a:t>
            </a:r>
          </a:p>
          <a:p>
            <a:pPr marL="274320" indent="-274320" algn="ctr">
              <a:buClr>
                <a:schemeClr val="accent3"/>
              </a:buClr>
              <a:buNone/>
              <a:defRPr/>
            </a:pPr>
            <a:r>
              <a:rPr lang="es-ES" sz="4000" b="1" dirty="0">
                <a:solidFill>
                  <a:srgbClr val="0070C0"/>
                </a:solidFill>
                <a:latin typeface="Calibri" panose="020F0502020204030204" pitchFamily="34" charset="0"/>
                <a:cs typeface="Calibri" panose="020F0502020204030204" pitchFamily="34" charset="0"/>
              </a:rPr>
              <a:t>MUNICIPALS</a:t>
            </a:r>
            <a:endParaRPr lang="ca-ES" sz="4000" b="1" dirty="0">
              <a:solidFill>
                <a:srgbClr val="0070C0"/>
              </a:solidFill>
              <a:latin typeface="Calibri" panose="020F0502020204030204" pitchFamily="34" charset="0"/>
              <a:cs typeface="Calibri" panose="020F0502020204030204" pitchFamily="34" charset="0"/>
            </a:endParaRPr>
          </a:p>
        </p:txBody>
      </p:sp>
      <p:sp>
        <p:nvSpPr>
          <p:cNvPr id="216068" name="3 Marcador de pie de página"/>
          <p:cNvSpPr>
            <a:spLocks noGrp="1"/>
          </p:cNvSpPr>
          <p:nvPr>
            <p:ph type="ftr" sz="quarter" idx="11"/>
          </p:nvPr>
        </p:nvSpPr>
        <p:spPr/>
        <p:txBody>
          <a:bodyPr/>
          <a:lstStyle/>
          <a:p>
            <a:pPr>
              <a:defRPr/>
            </a:pPr>
            <a:r>
              <a:rPr lang="pt-BR"/>
              <a:t>Curs de regim juridic </a:t>
            </a:r>
            <a:endParaRPr lang="es-ES"/>
          </a:p>
        </p:txBody>
      </p:sp>
      <p:sp>
        <p:nvSpPr>
          <p:cNvPr id="216067" name="2 Marcador de número de diapositiva"/>
          <p:cNvSpPr>
            <a:spLocks noGrp="1"/>
          </p:cNvSpPr>
          <p:nvPr>
            <p:ph type="sldNum" sz="quarter" idx="12"/>
          </p:nvPr>
        </p:nvSpPr>
        <p:spPr/>
        <p:txBody>
          <a:bodyPr/>
          <a:lstStyle/>
          <a:p>
            <a:pPr>
              <a:defRPr/>
            </a:pPr>
            <a:fld id="{C918D672-1330-4352-AAB6-8473086A724F}" type="slidenum">
              <a:rPr lang="es-ES"/>
              <a:pPr>
                <a:defRPr/>
              </a:pPr>
              <a:t>155</a:t>
            </a:fld>
            <a:endParaRPr lang="es-ES"/>
          </a:p>
        </p:txBody>
      </p:sp>
    </p:spTree>
    <p:extLst>
      <p:ext uri="{BB962C8B-B14F-4D97-AF65-F5344CB8AC3E}">
        <p14:creationId xmlns:p14="http://schemas.microsoft.com/office/powerpoint/2010/main" val="4044772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19842">
                                            <p:txEl>
                                              <p:pRg st="0" end="0"/>
                                            </p:txEl>
                                          </p:spTgt>
                                        </p:tgtEl>
                                        <p:attrNameLst>
                                          <p:attrName>style.visibility</p:attrName>
                                        </p:attrNameLst>
                                      </p:cBhvr>
                                      <p:to>
                                        <p:strVal val="visible"/>
                                      </p:to>
                                    </p:set>
                                    <p:animEffect transition="in" filter="fade">
                                      <p:cBhvr>
                                        <p:cTn id="7" dur="770" decel="100000"/>
                                        <p:tgtEl>
                                          <p:spTgt spid="419842">
                                            <p:txEl>
                                              <p:pRg st="0" end="0"/>
                                            </p:txEl>
                                          </p:spTgt>
                                        </p:tgtEl>
                                      </p:cBhvr>
                                    </p:animEffect>
                                    <p:animScale>
                                      <p:cBhvr>
                                        <p:cTn id="8" dur="770" decel="100000"/>
                                        <p:tgtEl>
                                          <p:spTgt spid="419842">
                                            <p:txEl>
                                              <p:pRg st="0" end="0"/>
                                            </p:txEl>
                                          </p:spTgt>
                                        </p:tgtEl>
                                      </p:cBhvr>
                                      <p:from x="10000" y="10000"/>
                                      <p:to x="200000" y="450000"/>
                                    </p:animScale>
                                    <p:animScale>
                                      <p:cBhvr>
                                        <p:cTn id="9" dur="1230" accel="100000" fill="hold">
                                          <p:stCondLst>
                                            <p:cond delay="770"/>
                                          </p:stCondLst>
                                        </p:cTn>
                                        <p:tgtEl>
                                          <p:spTgt spid="419842">
                                            <p:txEl>
                                              <p:pRg st="0" end="0"/>
                                            </p:txEl>
                                          </p:spTgt>
                                        </p:tgtEl>
                                      </p:cBhvr>
                                      <p:from x="200000" y="450000"/>
                                      <p:to x="100000" y="100000"/>
                                    </p:animScale>
                                    <p:set>
                                      <p:cBhvr>
                                        <p:cTn id="10" dur="770" fill="hold"/>
                                        <p:tgtEl>
                                          <p:spTgt spid="419842">
                                            <p:txEl>
                                              <p:pRg st="0" end="0"/>
                                            </p:txEl>
                                          </p:spTgt>
                                        </p:tgtEl>
                                        <p:attrNameLst>
                                          <p:attrName>ppt_x</p:attrName>
                                        </p:attrNameLst>
                                      </p:cBhvr>
                                      <p:to>
                                        <p:strVal val="(0.5)"/>
                                      </p:to>
                                    </p:set>
                                    <p:anim from="(0.5)" to="(#ppt_x)" calcmode="lin" valueType="num">
                                      <p:cBhvr>
                                        <p:cTn id="11" dur="1230" accel="100000" fill="hold">
                                          <p:stCondLst>
                                            <p:cond delay="770"/>
                                          </p:stCondLst>
                                        </p:cTn>
                                        <p:tgtEl>
                                          <p:spTgt spid="419842">
                                            <p:txEl>
                                              <p:pRg st="0" end="0"/>
                                            </p:txEl>
                                          </p:spTgt>
                                        </p:tgtEl>
                                        <p:attrNameLst>
                                          <p:attrName>ppt_x</p:attrName>
                                        </p:attrNameLst>
                                      </p:cBhvr>
                                    </p:anim>
                                    <p:set>
                                      <p:cBhvr>
                                        <p:cTn id="12" dur="770" fill="hold"/>
                                        <p:tgtEl>
                                          <p:spTgt spid="41984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419842">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19842">
                                            <p:txEl>
                                              <p:pRg st="1" end="1"/>
                                            </p:txEl>
                                          </p:spTgt>
                                        </p:tgtEl>
                                        <p:attrNameLst>
                                          <p:attrName>style.visibility</p:attrName>
                                        </p:attrNameLst>
                                      </p:cBhvr>
                                      <p:to>
                                        <p:strVal val="visible"/>
                                      </p:to>
                                    </p:set>
                                    <p:animEffect transition="in" filter="fade">
                                      <p:cBhvr>
                                        <p:cTn id="16" dur="770" decel="100000"/>
                                        <p:tgtEl>
                                          <p:spTgt spid="419842">
                                            <p:txEl>
                                              <p:pRg st="1" end="1"/>
                                            </p:txEl>
                                          </p:spTgt>
                                        </p:tgtEl>
                                      </p:cBhvr>
                                    </p:animEffect>
                                    <p:animScale>
                                      <p:cBhvr>
                                        <p:cTn id="17" dur="770" decel="100000"/>
                                        <p:tgtEl>
                                          <p:spTgt spid="419842">
                                            <p:txEl>
                                              <p:pRg st="1" end="1"/>
                                            </p:txEl>
                                          </p:spTgt>
                                        </p:tgtEl>
                                      </p:cBhvr>
                                      <p:from x="10000" y="10000"/>
                                      <p:to x="200000" y="450000"/>
                                    </p:animScale>
                                    <p:animScale>
                                      <p:cBhvr>
                                        <p:cTn id="18" dur="1230" accel="100000" fill="hold">
                                          <p:stCondLst>
                                            <p:cond delay="770"/>
                                          </p:stCondLst>
                                        </p:cTn>
                                        <p:tgtEl>
                                          <p:spTgt spid="419842">
                                            <p:txEl>
                                              <p:pRg st="1" end="1"/>
                                            </p:txEl>
                                          </p:spTgt>
                                        </p:tgtEl>
                                      </p:cBhvr>
                                      <p:from x="200000" y="450000"/>
                                      <p:to x="100000" y="100000"/>
                                    </p:animScale>
                                    <p:set>
                                      <p:cBhvr>
                                        <p:cTn id="19" dur="770" fill="hold"/>
                                        <p:tgtEl>
                                          <p:spTgt spid="419842">
                                            <p:txEl>
                                              <p:pRg st="1" end="1"/>
                                            </p:txEl>
                                          </p:spTgt>
                                        </p:tgtEl>
                                        <p:attrNameLst>
                                          <p:attrName>ppt_x</p:attrName>
                                        </p:attrNameLst>
                                      </p:cBhvr>
                                      <p:to>
                                        <p:strVal val="(0.5)"/>
                                      </p:to>
                                    </p:set>
                                    <p:anim from="(0.5)" to="(#ppt_x)" calcmode="lin" valueType="num">
                                      <p:cBhvr>
                                        <p:cTn id="20" dur="1230" accel="100000" fill="hold">
                                          <p:stCondLst>
                                            <p:cond delay="770"/>
                                          </p:stCondLst>
                                        </p:cTn>
                                        <p:tgtEl>
                                          <p:spTgt spid="419842">
                                            <p:txEl>
                                              <p:pRg st="1" end="1"/>
                                            </p:txEl>
                                          </p:spTgt>
                                        </p:tgtEl>
                                        <p:attrNameLst>
                                          <p:attrName>ppt_x</p:attrName>
                                        </p:attrNameLst>
                                      </p:cBhvr>
                                    </p:anim>
                                    <p:set>
                                      <p:cBhvr>
                                        <p:cTn id="21" dur="770" fill="hold"/>
                                        <p:tgtEl>
                                          <p:spTgt spid="419842">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419842">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2"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135560" y="378398"/>
            <a:ext cx="6071033" cy="1193227"/>
          </a:xfrm>
        </p:spPr>
        <p:txBody>
          <a:bodyPr rtlCol="0">
            <a:normAutofit/>
          </a:bodyPr>
          <a:lstStyle/>
          <a:p>
            <a:pPr>
              <a:defRPr/>
            </a:pPr>
            <a:r>
              <a:rPr lang="es-ES" sz="4000" b="1" dirty="0">
                <a:solidFill>
                  <a:srgbClr val="0070C0"/>
                </a:solidFill>
                <a:latin typeface="Calibri" panose="020F0502020204030204" pitchFamily="34" charset="0"/>
                <a:cs typeface="Calibri" panose="020F0502020204030204" pitchFamily="34" charset="0"/>
                <a:sym typeface="Wingdings" pitchFamily="2" charset="2"/>
              </a:rPr>
              <a:t> </a:t>
            </a:r>
            <a:r>
              <a:rPr lang="ca-ES" sz="4000" b="1" dirty="0">
                <a:solidFill>
                  <a:srgbClr val="0070C0"/>
                </a:solidFill>
                <a:latin typeface="Calibri" panose="020F0502020204030204" pitchFamily="34" charset="0"/>
                <a:cs typeface="Calibri" panose="020F0502020204030204" pitchFamily="34" charset="0"/>
                <a:sym typeface="Wingdings" pitchFamily="2" charset="2"/>
              </a:rPr>
              <a:t>CONCEPTE.</a:t>
            </a:r>
            <a:endParaRPr lang="ca-ES" sz="4000" b="1" dirty="0">
              <a:solidFill>
                <a:srgbClr val="0070C0"/>
              </a:solidFill>
              <a:latin typeface="Calibri" panose="020F0502020204030204" pitchFamily="34" charset="0"/>
              <a:cs typeface="Calibri" panose="020F0502020204030204" pitchFamily="34" charset="0"/>
            </a:endParaRPr>
          </a:p>
        </p:txBody>
      </p:sp>
      <p:sp>
        <p:nvSpPr>
          <p:cNvPr id="234499" name="Rectangle 3"/>
          <p:cNvSpPr>
            <a:spLocks noGrp="1" noChangeArrowheads="1"/>
          </p:cNvSpPr>
          <p:nvPr>
            <p:ph idx="1"/>
          </p:nvPr>
        </p:nvSpPr>
        <p:spPr>
          <a:xfrm>
            <a:off x="407368" y="1117413"/>
            <a:ext cx="9001000" cy="5472608"/>
          </a:xfrm>
          <a:solidFill>
            <a:schemeClr val="accent2">
              <a:lumMod val="20000"/>
              <a:lumOff val="80000"/>
            </a:schemeClr>
          </a:solidFill>
          <a:ln w="38100">
            <a:solidFill>
              <a:schemeClr val="tx1"/>
            </a:solidFill>
            <a:miter lim="800000"/>
            <a:headEnd/>
            <a:tailEnd/>
          </a:ln>
        </p:spPr>
        <p:txBody>
          <a:bodyPr anchor="ctr">
            <a:noAutofit/>
          </a:bodyPr>
          <a:lstStyle/>
          <a:p>
            <a:pPr eaLnBrk="1" hangingPunct="1">
              <a:lnSpc>
                <a:spcPct val="110000"/>
              </a:lnSpc>
            </a:pPr>
            <a:endParaRPr lang="ca-ES" altLang="ca-ES" sz="1700" dirty="0" smtClean="0">
              <a:latin typeface="Calibri" panose="020F0502020204030204" pitchFamily="34" charset="0"/>
              <a:cs typeface="Calibri" panose="020F0502020204030204" pitchFamily="34" charset="0"/>
            </a:endParaRPr>
          </a:p>
          <a:p>
            <a:pPr eaLnBrk="1" hangingPunct="1">
              <a:lnSpc>
                <a:spcPct val="110000"/>
              </a:lnSpc>
            </a:pPr>
            <a:r>
              <a:rPr lang="ca-ES" altLang="ca-ES" sz="1700" dirty="0" smtClean="0">
                <a:latin typeface="Calibri" panose="020F0502020204030204" pitchFamily="34" charset="0"/>
                <a:cs typeface="Calibri" panose="020F0502020204030204" pitchFamily="34" charset="0"/>
              </a:rPr>
              <a:t>El </a:t>
            </a:r>
            <a:r>
              <a:rPr lang="ca-ES" altLang="ca-ES" sz="1700" dirty="0">
                <a:latin typeface="Calibri" panose="020F0502020204030204" pitchFamily="34" charset="0"/>
                <a:cs typeface="Calibri" panose="020F0502020204030204" pitchFamily="34" charset="0"/>
              </a:rPr>
              <a:t>art.73.3 de la Llei 7/1985 estableix que, a efectes </a:t>
            </a:r>
            <a:r>
              <a:rPr lang="ca-ES" altLang="ca-ES" sz="1700" dirty="0">
                <a:solidFill>
                  <a:srgbClr val="FF0000"/>
                </a:solidFill>
                <a:latin typeface="Calibri" panose="020F0502020204030204" pitchFamily="34" charset="0"/>
                <a:cs typeface="Calibri" panose="020F0502020204030204" pitchFamily="34" charset="0"/>
              </a:rPr>
              <a:t>de la seva actuació </a:t>
            </a:r>
            <a:r>
              <a:rPr lang="ca-ES" altLang="ca-ES" sz="1700" dirty="0">
                <a:latin typeface="Calibri" panose="020F0502020204030204" pitchFamily="34" charset="0"/>
                <a:cs typeface="Calibri" panose="020F0502020204030204" pitchFamily="34" charset="0"/>
              </a:rPr>
              <a:t>corporativa, els membres de les Corporacions locals es constituiran en grups polítics, amb els drets i obligacions que s'estableixin, </a:t>
            </a:r>
            <a:r>
              <a:rPr lang="ca-ES" altLang="ca-ES" sz="1700" dirty="0">
                <a:solidFill>
                  <a:srgbClr val="FF3300"/>
                </a:solidFill>
                <a:latin typeface="Calibri" panose="020F0502020204030204" pitchFamily="34" charset="0"/>
                <a:cs typeface="Calibri" panose="020F0502020204030204" pitchFamily="34" charset="0"/>
              </a:rPr>
              <a:t>excepte en el cas dels membres no adscrits</a:t>
            </a:r>
            <a:r>
              <a:rPr lang="ca-ES" altLang="ca-ES" sz="1700" dirty="0">
                <a:latin typeface="Calibri" panose="020F0502020204030204" pitchFamily="34" charset="0"/>
                <a:cs typeface="Calibri" panose="020F0502020204030204" pitchFamily="34" charset="0"/>
              </a:rPr>
              <a:t>. Aquest precepte es desenvolupa en els arts. 23, 24, 25, 26, 27, 28 i 29 ROF.</a:t>
            </a:r>
            <a:endParaRPr lang="es-ES" altLang="ca-ES" sz="1700" dirty="0">
              <a:latin typeface="Calibri" panose="020F0502020204030204" pitchFamily="34" charset="0"/>
              <a:cs typeface="Calibri" panose="020F0502020204030204" pitchFamily="34" charset="0"/>
            </a:endParaRPr>
          </a:p>
          <a:p>
            <a:pPr eaLnBrk="1" hangingPunct="1">
              <a:lnSpc>
                <a:spcPct val="110000"/>
              </a:lnSpc>
            </a:pPr>
            <a:r>
              <a:rPr lang="es-ES" altLang="ca-ES" sz="1700" dirty="0">
                <a:latin typeface="Calibri" panose="020F0502020204030204" pitchFamily="34" charset="0"/>
                <a:cs typeface="Calibri" panose="020F0502020204030204" pitchFamily="34" charset="0"/>
              </a:rPr>
              <a:t>E</a:t>
            </a:r>
            <a:r>
              <a:rPr lang="ca-ES" altLang="ca-ES" sz="1700" dirty="0" err="1">
                <a:latin typeface="Calibri" panose="020F0502020204030204" pitchFamily="34" charset="0"/>
                <a:cs typeface="Calibri" panose="020F0502020204030204" pitchFamily="34" charset="0"/>
              </a:rPr>
              <a:t>ls</a:t>
            </a:r>
            <a:r>
              <a:rPr lang="ca-ES" altLang="ca-ES" sz="1700" dirty="0">
                <a:latin typeface="Calibri" panose="020F0502020204030204" pitchFamily="34" charset="0"/>
                <a:cs typeface="Calibri" panose="020F0502020204030204" pitchFamily="34" charset="0"/>
              </a:rPr>
              <a:t> grups polítics, format pels membres de la Corporació, són en realitat, per extensió, titulars del dret de participació política (STC30/1993); a diferència dels partits polítics, simples instruments d'aquesta participació</a:t>
            </a:r>
            <a:r>
              <a:rPr lang="es-ES" altLang="ca-ES" sz="1700" dirty="0">
                <a:latin typeface="Calibri" panose="020F0502020204030204" pitchFamily="34" charset="0"/>
                <a:cs typeface="Calibri" panose="020F0502020204030204" pitchFamily="34" charset="0"/>
              </a:rPr>
              <a:t>.</a:t>
            </a:r>
          </a:p>
          <a:p>
            <a:pPr eaLnBrk="1" hangingPunct="1">
              <a:lnSpc>
                <a:spcPct val="110000"/>
              </a:lnSpc>
            </a:pPr>
            <a:r>
              <a:rPr lang="es-ES" altLang="ca-ES" sz="1700" dirty="0">
                <a:latin typeface="Calibri" panose="020F0502020204030204" pitchFamily="34" charset="0"/>
                <a:cs typeface="Calibri" panose="020F0502020204030204" pitchFamily="34" charset="0"/>
              </a:rPr>
              <a:t>E</a:t>
            </a:r>
            <a:r>
              <a:rPr lang="ca-ES" altLang="ca-ES" sz="1700" dirty="0" err="1">
                <a:latin typeface="Calibri" panose="020F0502020204030204" pitchFamily="34" charset="0"/>
                <a:cs typeface="Calibri" panose="020F0502020204030204" pitchFamily="34" charset="0"/>
              </a:rPr>
              <a:t>ls</a:t>
            </a:r>
            <a:r>
              <a:rPr lang="ca-ES" altLang="ca-ES" sz="1700" dirty="0">
                <a:latin typeface="Calibri" panose="020F0502020204030204" pitchFamily="34" charset="0"/>
                <a:cs typeface="Calibri" panose="020F0502020204030204" pitchFamily="34" charset="0"/>
              </a:rPr>
              <a:t> grups polítics </a:t>
            </a:r>
            <a:r>
              <a:rPr lang="ca-ES" altLang="ca-ES" sz="1700" dirty="0">
                <a:solidFill>
                  <a:srgbClr val="FF3300"/>
                </a:solidFill>
                <a:latin typeface="Calibri" panose="020F0502020204030204" pitchFamily="34" charset="0"/>
                <a:cs typeface="Calibri" panose="020F0502020204030204" pitchFamily="34" charset="0"/>
              </a:rPr>
              <a:t>no són òrgans de l'entitat local, ni tampoc subjectes dotats de personalitat jurídica</a:t>
            </a:r>
            <a:r>
              <a:rPr lang="ca-ES" altLang="ca-ES" sz="1700" dirty="0">
                <a:latin typeface="Calibri" panose="020F0502020204030204" pitchFamily="34" charset="0"/>
                <a:cs typeface="Calibri" panose="020F0502020204030204" pitchFamily="34" charset="0"/>
              </a:rPr>
              <a:t> (STS de 27 de novembre de 1985, i STC 81/1991</a:t>
            </a:r>
            <a:r>
              <a:rPr lang="es-ES" altLang="ca-ES" sz="1700" dirty="0">
                <a:latin typeface="Calibri" panose="020F0502020204030204" pitchFamily="34" charset="0"/>
                <a:cs typeface="Calibri" panose="020F0502020204030204" pitchFamily="34" charset="0"/>
              </a:rPr>
              <a:t>)</a:t>
            </a:r>
            <a:r>
              <a:rPr lang="ca-ES" altLang="ca-ES" sz="1700" dirty="0">
                <a:latin typeface="Calibri" panose="020F0502020204030204" pitchFamily="34" charset="0"/>
                <a:cs typeface="Calibri" panose="020F0502020204030204" pitchFamily="34" charset="0"/>
              </a:rPr>
              <a:t>, </a:t>
            </a:r>
            <a:r>
              <a:rPr lang="ca-ES" altLang="ca-ES" sz="1700" b="1" u="sng" dirty="0">
                <a:latin typeface="Calibri" panose="020F0502020204030204" pitchFamily="34" charset="0"/>
                <a:cs typeface="Calibri" panose="020F0502020204030204" pitchFamily="34" charset="0"/>
              </a:rPr>
              <a:t>tenen naturalesa associativa i els seus components són els membres de la Corporació</a:t>
            </a:r>
            <a:r>
              <a:rPr lang="ca-ES" altLang="ca-ES" sz="1700" b="1" u="sng" dirty="0" smtClean="0">
                <a:latin typeface="Calibri" panose="020F0502020204030204" pitchFamily="34" charset="0"/>
                <a:cs typeface="Calibri" panose="020F0502020204030204" pitchFamily="34" charset="0"/>
              </a:rPr>
              <a:t>.</a:t>
            </a:r>
          </a:p>
          <a:p>
            <a:pPr>
              <a:lnSpc>
                <a:spcPct val="110000"/>
              </a:lnSpc>
            </a:pPr>
            <a:r>
              <a:rPr lang="ca-ES" sz="1700" dirty="0">
                <a:latin typeface="Calibri" panose="020F0502020204030204" pitchFamily="34" charset="0"/>
                <a:cs typeface="Calibri" panose="020F0502020204030204" pitchFamily="34" charset="0"/>
              </a:rPr>
              <a:t>El art.23 ROF assenyala que cap regidor pot pertànyer a</a:t>
            </a:r>
            <a:r>
              <a:rPr lang="es-ES" sz="1700" dirty="0">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més d'un </a:t>
            </a:r>
            <a:r>
              <a:rPr lang="ca-ES" sz="1700" dirty="0" smtClean="0">
                <a:latin typeface="Calibri" panose="020F0502020204030204" pitchFamily="34" charset="0"/>
                <a:cs typeface="Calibri" panose="020F0502020204030204" pitchFamily="34" charset="0"/>
              </a:rPr>
              <a:t>grup.</a:t>
            </a:r>
          </a:p>
          <a:p>
            <a:pPr>
              <a:lnSpc>
                <a:spcPct val="110000"/>
              </a:lnSpc>
            </a:pPr>
            <a:r>
              <a:rPr lang="ca-ES" sz="1700" dirty="0">
                <a:latin typeface="Calibri" panose="020F0502020204030204" pitchFamily="34" charset="0"/>
                <a:cs typeface="Calibri" panose="020F0502020204030204" pitchFamily="34" charset="0"/>
              </a:rPr>
              <a:t>D'acord amb l'art.24 ROF, els grups es constitueixen mitjançant escrit dirigit al President i subscrit per tots els seus integrants, que es presentarà </a:t>
            </a:r>
            <a:r>
              <a:rPr lang="ca-ES" sz="1700" b="1" dirty="0">
                <a:latin typeface="Calibri" panose="020F0502020204030204" pitchFamily="34" charset="0"/>
                <a:cs typeface="Calibri" panose="020F0502020204030204" pitchFamily="34" charset="0"/>
              </a:rPr>
              <a:t>a la Secretaria General</a:t>
            </a:r>
            <a:r>
              <a:rPr lang="ca-ES" sz="1700" dirty="0">
                <a:latin typeface="Calibri" panose="020F0502020204030204" pitchFamily="34" charset="0"/>
                <a:cs typeface="Calibri" panose="020F0502020204030204" pitchFamily="34" charset="0"/>
              </a:rPr>
              <a:t> </a:t>
            </a:r>
            <a:r>
              <a:rPr lang="ca-ES" sz="1700" dirty="0">
                <a:solidFill>
                  <a:schemeClr val="tx2"/>
                </a:solidFill>
                <a:latin typeface="Calibri" panose="020F0502020204030204" pitchFamily="34" charset="0"/>
                <a:cs typeface="Calibri" panose="020F0502020204030204" pitchFamily="34" charset="0"/>
              </a:rPr>
              <a:t>dins dels cinc dies següents a la constitució de la Corporació; en aquest escrit, es designarà el portaveu, i també qui seran els seus suplents, en cas que es consideri convenient. </a:t>
            </a:r>
            <a:endParaRPr lang="es-ES" sz="1700" dirty="0">
              <a:solidFill>
                <a:schemeClr val="tx2"/>
              </a:solidFill>
              <a:latin typeface="Calibri" panose="020F0502020204030204" pitchFamily="34" charset="0"/>
              <a:cs typeface="Calibri" panose="020F0502020204030204" pitchFamily="34" charset="0"/>
            </a:endParaRPr>
          </a:p>
          <a:p>
            <a:pPr marL="0" indent="0">
              <a:lnSpc>
                <a:spcPct val="110000"/>
              </a:lnSpc>
              <a:buNone/>
            </a:pPr>
            <a:r>
              <a:rPr lang="ca-ES" altLang="ca-ES" sz="1700" dirty="0">
                <a:latin typeface="Calibri" panose="020F0502020204030204" pitchFamily="34" charset="0"/>
                <a:cs typeface="Calibri" panose="020F0502020204030204" pitchFamily="34" charset="0"/>
              </a:rPr>
              <a:t/>
            </a:r>
            <a:br>
              <a:rPr lang="ca-ES" altLang="ca-ES" sz="1700" dirty="0">
                <a:latin typeface="Calibri" panose="020F0502020204030204" pitchFamily="34" charset="0"/>
                <a:cs typeface="Calibri" panose="020F0502020204030204" pitchFamily="34" charset="0"/>
              </a:rPr>
            </a:br>
            <a:r>
              <a:rPr lang="ca-ES" altLang="ca-ES" sz="1700" dirty="0">
                <a:latin typeface="Calibri" panose="020F0502020204030204" pitchFamily="34" charset="0"/>
                <a:cs typeface="Calibri" panose="020F0502020204030204" pitchFamily="34" charset="0"/>
              </a:rPr>
              <a:t/>
            </a:r>
            <a:br>
              <a:rPr lang="ca-ES" altLang="ca-ES" sz="1700" dirty="0">
                <a:latin typeface="Calibri" panose="020F0502020204030204" pitchFamily="34" charset="0"/>
                <a:cs typeface="Calibri" panose="020F0502020204030204" pitchFamily="34" charset="0"/>
              </a:rPr>
            </a:br>
            <a:r>
              <a:rPr lang="ca-ES" altLang="ca-ES" sz="1700" dirty="0">
                <a:latin typeface="Calibri" panose="020F0502020204030204" pitchFamily="34" charset="0"/>
                <a:cs typeface="Calibri" panose="020F0502020204030204" pitchFamily="34" charset="0"/>
              </a:rPr>
              <a:t>  </a:t>
            </a:r>
            <a:endParaRPr lang="es-ES" altLang="ca-ES" sz="1700" dirty="0">
              <a:latin typeface="Calibri" panose="020F0502020204030204" pitchFamily="34" charset="0"/>
              <a:cs typeface="Calibri" panose="020F0502020204030204" pitchFamily="34" charset="0"/>
            </a:endParaRPr>
          </a:p>
        </p:txBody>
      </p:sp>
      <p:sp>
        <p:nvSpPr>
          <p:cNvPr id="217094" name="5 Marcador de pie de página"/>
          <p:cNvSpPr>
            <a:spLocks noGrp="1"/>
          </p:cNvSpPr>
          <p:nvPr>
            <p:ph type="ftr" sz="quarter" idx="11"/>
          </p:nvPr>
        </p:nvSpPr>
        <p:spPr/>
        <p:txBody>
          <a:bodyPr/>
          <a:lstStyle/>
          <a:p>
            <a:pPr>
              <a:defRPr/>
            </a:pPr>
            <a:r>
              <a:rPr lang="pt-BR"/>
              <a:t>Curs de regim juridic </a:t>
            </a:r>
            <a:endParaRPr lang="es-ES"/>
          </a:p>
        </p:txBody>
      </p:sp>
      <p:sp>
        <p:nvSpPr>
          <p:cNvPr id="217093" name="4 Marcador de número de diapositiva"/>
          <p:cNvSpPr>
            <a:spLocks noGrp="1"/>
          </p:cNvSpPr>
          <p:nvPr>
            <p:ph type="sldNum" sz="quarter" idx="12"/>
          </p:nvPr>
        </p:nvSpPr>
        <p:spPr/>
        <p:txBody>
          <a:bodyPr/>
          <a:lstStyle/>
          <a:p>
            <a:pPr>
              <a:defRPr/>
            </a:pPr>
            <a:fld id="{C05092D2-010F-432C-84C7-563E698250F2}" type="slidenum">
              <a:rPr lang="es-ES"/>
              <a:pPr>
                <a:defRPr/>
              </a:pPr>
              <a:t>156</a:t>
            </a:fld>
            <a:endParaRPr lang="es-ES"/>
          </a:p>
        </p:txBody>
      </p:sp>
      <p:sp>
        <p:nvSpPr>
          <p:cNvPr id="421892" name="Text Box 4"/>
          <p:cNvSpPr txBox="1">
            <a:spLocks noChangeArrowheads="1"/>
          </p:cNvSpPr>
          <p:nvPr/>
        </p:nvSpPr>
        <p:spPr bwMode="auto">
          <a:xfrm>
            <a:off x="8351915" y="44831"/>
            <a:ext cx="3600450" cy="925513"/>
          </a:xfrm>
          <a:prstGeom prst="rect">
            <a:avLst/>
          </a:prstGeom>
          <a:solidFill>
            <a:srgbClr val="3AE91D"/>
          </a:solidFill>
          <a:ln w="9525">
            <a:solidFill>
              <a:schemeClr val="hlink"/>
            </a:solidFill>
            <a:miter lim="800000"/>
            <a:headEnd/>
            <a:tailEnd/>
          </a:ln>
          <a:effectLst>
            <a:prstShdw prst="shdw12">
              <a:schemeClr val="bg2">
                <a:alpha val="50000"/>
              </a:schemeClr>
            </a:prst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a:latin typeface="Comic Sans MS" pitchFamily="66" charset="0"/>
              </a:rPr>
              <a:t>No són òrgans de l’ENTITAT LOCAL ni tenen PERSONALITAT JURIDICA</a:t>
            </a:r>
          </a:p>
        </p:txBody>
      </p:sp>
      <p:sp>
        <p:nvSpPr>
          <p:cNvPr id="7" name="Text Box 5"/>
          <p:cNvSpPr txBox="1">
            <a:spLocks noChangeArrowheads="1"/>
          </p:cNvSpPr>
          <p:nvPr/>
        </p:nvSpPr>
        <p:spPr bwMode="auto">
          <a:xfrm>
            <a:off x="6202759" y="5850058"/>
            <a:ext cx="3349625" cy="650875"/>
          </a:xfrm>
          <a:prstGeom prst="rect">
            <a:avLst/>
          </a:prstGeom>
          <a:solidFill>
            <a:srgbClr val="CC3300"/>
          </a:solidFill>
          <a:ln w="9525">
            <a:solidFill>
              <a:schemeClr val="accent2"/>
            </a:solidFill>
            <a:miter lim="800000"/>
            <a:headEnd/>
            <a:tailEnd/>
          </a:ln>
          <a:effectLst>
            <a:outerShdw sy="50000" kx="-2453608" rotWithShape="0">
              <a:schemeClr val="bg2">
                <a:alpha val="50000"/>
              </a:schemeClr>
            </a:outer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dirty="0">
                <a:solidFill>
                  <a:schemeClr val="bg1"/>
                </a:solidFill>
                <a:latin typeface="Comic Sans MS" pitchFamily="66" charset="0"/>
              </a:rPr>
              <a:t>Dins dels 5 dies següents a la constitució de la Corporació.</a:t>
            </a:r>
          </a:p>
        </p:txBody>
      </p:sp>
      <p:sp>
        <p:nvSpPr>
          <p:cNvPr id="8" name="Text Box 6"/>
          <p:cNvSpPr txBox="1">
            <a:spLocks noChangeArrowheads="1"/>
          </p:cNvSpPr>
          <p:nvPr/>
        </p:nvSpPr>
        <p:spPr bwMode="auto">
          <a:xfrm>
            <a:off x="9696400" y="3596819"/>
            <a:ext cx="2435703" cy="3046988"/>
          </a:xfrm>
          <a:prstGeom prst="rect">
            <a:avLst/>
          </a:prstGeom>
          <a:solidFill>
            <a:srgbClr val="60ED49"/>
          </a:solidFill>
          <a:ln w="38100">
            <a:solidFill>
              <a:schemeClr val="tx1"/>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50000"/>
              </a:lnSpc>
              <a:buClr>
                <a:schemeClr val="accent1"/>
              </a:buClr>
              <a:buFont typeface="Wingdings" pitchFamily="2" charset="2"/>
              <a:buNone/>
            </a:pPr>
            <a:r>
              <a:rPr lang="ca-ES" altLang="ca-ES" sz="1600" dirty="0">
                <a:cs typeface="Calibri" panose="020F0502020204030204" pitchFamily="34" charset="0"/>
              </a:rPr>
              <a:t>El termini de cinc dies és un </a:t>
            </a:r>
            <a:r>
              <a:rPr lang="ca-ES" altLang="ca-ES" sz="1600" b="1" dirty="0">
                <a:cs typeface="Calibri" panose="020F0502020204030204" pitchFamily="34" charset="0"/>
              </a:rPr>
              <a:t>termini de caducitat</a:t>
            </a:r>
            <a:r>
              <a:rPr lang="ca-ES" altLang="ca-ES" sz="1600" dirty="0">
                <a:cs typeface="Calibri" panose="020F0502020204030204" pitchFamily="34" charset="0"/>
              </a:rPr>
              <a:t>; de manera que qui no hagi subscrit la seva inclusió en cap grup en el termini de cinc dies, passarà automàticament a la condició de no adscrit.</a:t>
            </a:r>
          </a:p>
        </p:txBody>
      </p:sp>
    </p:spTree>
    <p:extLst>
      <p:ext uri="{BB962C8B-B14F-4D97-AF65-F5344CB8AC3E}">
        <p14:creationId xmlns:p14="http://schemas.microsoft.com/office/powerpoint/2010/main" val="1108593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4218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idx="1"/>
          </p:nvPr>
        </p:nvSpPr>
        <p:spPr>
          <a:xfrm>
            <a:off x="2279576" y="1484784"/>
            <a:ext cx="8064573" cy="3311337"/>
          </a:xfrm>
          <a:solidFill>
            <a:schemeClr val="bg1"/>
          </a:solidFill>
          <a:effectLst>
            <a:outerShdw dist="107763" dir="13500000" algn="ctr" rotWithShape="0">
              <a:schemeClr val="bg2">
                <a:alpha val="50000"/>
              </a:schemeClr>
            </a:outerShdw>
          </a:effectLst>
        </p:spPr>
        <p:txBody>
          <a:bodyPr>
            <a:normAutofit/>
          </a:bodyPr>
          <a:lstStyle/>
          <a:p>
            <a:pPr algn="just" eaLnBrk="1" hangingPunct="1">
              <a:lnSpc>
                <a:spcPct val="110000"/>
              </a:lnSpc>
            </a:pPr>
            <a:r>
              <a:rPr lang="ca-ES" altLang="ca-ES" sz="1700" dirty="0">
                <a:latin typeface="Calibri" panose="020F0502020204030204" pitchFamily="34" charset="0"/>
                <a:cs typeface="Calibri" panose="020F0502020204030204" pitchFamily="34" charset="0"/>
              </a:rPr>
              <a:t>Els grups tenen dret a participar en totes les comissions, almenys amb un representant. La STC 30/1993 aclareix que això és un dret dels grups, no dels partits o de les llistes electorals; i afegeix que els grups es configuren com a criteris d'organització del treball dins de l'entitat, si bé aquesta idea pot matisar-se des de la introducció de la figura dels regidors no adscrits.</a:t>
            </a:r>
          </a:p>
          <a:p>
            <a:pPr algn="just" eaLnBrk="1" hangingPunct="1">
              <a:lnSpc>
                <a:spcPct val="110000"/>
              </a:lnSpc>
              <a:buFont typeface="Wingdings" pitchFamily="2" charset="2"/>
              <a:buNone/>
            </a:pPr>
            <a:r>
              <a:rPr lang="ca-ES" altLang="ca-ES" sz="1700" dirty="0">
                <a:latin typeface="Calibri" panose="020F0502020204030204" pitchFamily="34" charset="0"/>
                <a:cs typeface="Calibri" panose="020F0502020204030204" pitchFamily="34" charset="0"/>
              </a:rPr>
              <a:t> </a:t>
            </a:r>
            <a:r>
              <a:rPr lang="ca-ES" altLang="ca-ES" sz="1700" dirty="0" smtClean="0">
                <a:latin typeface="Calibri" panose="020F0502020204030204" pitchFamily="34" charset="0"/>
                <a:cs typeface="Calibri" panose="020F0502020204030204" pitchFamily="34" charset="0"/>
              </a:rPr>
              <a:t>	Els </a:t>
            </a:r>
            <a:r>
              <a:rPr lang="ca-ES" altLang="ca-ES" sz="1700" dirty="0">
                <a:latin typeface="Calibri" panose="020F0502020204030204" pitchFamily="34" charset="0"/>
                <a:cs typeface="Calibri" panose="020F0502020204030204" pitchFamily="34" charset="0"/>
              </a:rPr>
              <a:t>grups com a instrument de participació </a:t>
            </a:r>
            <a:r>
              <a:rPr lang="ca-ES" altLang="ca-ES" sz="1700" dirty="0">
                <a:solidFill>
                  <a:schemeClr val="tx2"/>
                </a:solidFill>
                <a:latin typeface="Calibri" panose="020F0502020204030204" pitchFamily="34" charset="0"/>
                <a:cs typeface="Calibri" panose="020F0502020204030204" pitchFamily="34" charset="0"/>
              </a:rPr>
              <a:t>es </a:t>
            </a:r>
            <a:r>
              <a:rPr lang="ca-ES" altLang="ca-ES" sz="1700" b="1" dirty="0">
                <a:solidFill>
                  <a:schemeClr val="tx2"/>
                </a:solidFill>
                <a:latin typeface="Calibri" panose="020F0502020204030204" pitchFamily="34" charset="0"/>
                <a:cs typeface="Calibri" panose="020F0502020204030204" pitchFamily="34" charset="0"/>
              </a:rPr>
              <a:t>preveuen en relació amb les comissions</a:t>
            </a:r>
            <a:r>
              <a:rPr lang="ca-ES" altLang="ca-ES" sz="1700" dirty="0">
                <a:latin typeface="Calibri" panose="020F0502020204030204" pitchFamily="34" charset="0"/>
                <a:cs typeface="Calibri" panose="020F0502020204030204" pitchFamily="34" charset="0"/>
              </a:rPr>
              <a:t> informatives, en relació amb la Comissió Especial de Comptes i en relació amb la Comissió de Suggeriments i Reclamacions (arts.20, 116 i 132) A més, l'art.46 al·ludeix a la necessitat de garantir la participació de tots els grups </a:t>
            </a:r>
            <a:r>
              <a:rPr lang="ca-ES" altLang="ca-ES" sz="1700" dirty="0">
                <a:solidFill>
                  <a:srgbClr val="554FD7"/>
                </a:solidFill>
                <a:latin typeface="Calibri" panose="020F0502020204030204" pitchFamily="34" charset="0"/>
                <a:cs typeface="Calibri" panose="020F0502020204030204" pitchFamily="34" charset="0"/>
              </a:rPr>
              <a:t>en la part dels </a:t>
            </a:r>
            <a:r>
              <a:rPr lang="ca-ES" altLang="ca-ES" sz="1700" b="1" dirty="0">
                <a:solidFill>
                  <a:srgbClr val="0B5395"/>
                </a:solidFill>
                <a:latin typeface="Calibri" panose="020F0502020204030204" pitchFamily="34" charset="0"/>
                <a:cs typeface="Calibri" panose="020F0502020204030204" pitchFamily="34" charset="0"/>
              </a:rPr>
              <a:t>debats plenaris destinada al control dels òrgans municipals.</a:t>
            </a:r>
            <a:endParaRPr lang="es-ES" altLang="ca-ES" sz="1700" b="1" dirty="0">
              <a:solidFill>
                <a:srgbClr val="0B5395"/>
              </a:solidFill>
              <a:latin typeface="Calibri" panose="020F0502020204030204" pitchFamily="34" charset="0"/>
              <a:cs typeface="Calibri" panose="020F0502020204030204" pitchFamily="34" charset="0"/>
            </a:endParaRPr>
          </a:p>
        </p:txBody>
      </p:sp>
      <p:sp>
        <p:nvSpPr>
          <p:cNvPr id="219141" name="4 Marcador de pie de página"/>
          <p:cNvSpPr>
            <a:spLocks noGrp="1"/>
          </p:cNvSpPr>
          <p:nvPr>
            <p:ph type="ftr" sz="quarter" idx="11"/>
          </p:nvPr>
        </p:nvSpPr>
        <p:spPr/>
        <p:txBody>
          <a:bodyPr/>
          <a:lstStyle/>
          <a:p>
            <a:pPr>
              <a:defRPr/>
            </a:pPr>
            <a:r>
              <a:rPr lang="pt-BR"/>
              <a:t>Curs de regim juridic </a:t>
            </a:r>
            <a:endParaRPr lang="es-ES"/>
          </a:p>
        </p:txBody>
      </p:sp>
      <p:sp>
        <p:nvSpPr>
          <p:cNvPr id="219140" name="3 Marcador de número de diapositiva"/>
          <p:cNvSpPr>
            <a:spLocks noGrp="1"/>
          </p:cNvSpPr>
          <p:nvPr>
            <p:ph type="sldNum" sz="quarter" idx="12"/>
          </p:nvPr>
        </p:nvSpPr>
        <p:spPr/>
        <p:txBody>
          <a:bodyPr/>
          <a:lstStyle/>
          <a:p>
            <a:pPr>
              <a:defRPr/>
            </a:pPr>
            <a:fld id="{0C48E015-364D-4700-B5DC-47C47475564D}" type="slidenum">
              <a:rPr lang="es-ES"/>
              <a:pPr>
                <a:defRPr/>
              </a:pPr>
              <a:t>157</a:t>
            </a:fld>
            <a:endParaRPr lang="es-ES"/>
          </a:p>
        </p:txBody>
      </p:sp>
      <p:sp>
        <p:nvSpPr>
          <p:cNvPr id="434180" name="Text Box 4"/>
          <p:cNvSpPr txBox="1">
            <a:spLocks noChangeArrowheads="1"/>
          </p:cNvSpPr>
          <p:nvPr/>
        </p:nvSpPr>
        <p:spPr bwMode="auto">
          <a:xfrm>
            <a:off x="7536160" y="209742"/>
            <a:ext cx="4537075" cy="925513"/>
          </a:xfrm>
          <a:prstGeom prst="rect">
            <a:avLst/>
          </a:prstGeom>
          <a:solidFill>
            <a:srgbClr val="60ED49"/>
          </a:solidFill>
          <a:ln w="9525">
            <a:solidFill>
              <a:schemeClr val="accent2"/>
            </a:solidFill>
            <a:miter lim="800000"/>
            <a:headEnd/>
            <a:tailEnd/>
          </a:ln>
          <a:effectLst>
            <a:outerShdw sy="50000" kx="-2453608" rotWithShape="0">
              <a:schemeClr val="bg2">
                <a:alpha val="50000"/>
              </a:schemeClr>
            </a:outerShdw>
          </a:effec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1800" b="1">
                <a:latin typeface="Comic Sans MS" pitchFamily="66" charset="0"/>
              </a:rPr>
              <a:t>Els grups tenen dret a participar en totes les comissions, almenys amb un representant.</a:t>
            </a:r>
            <a:endParaRPr lang="es-ES" altLang="ca-ES" sz="1800" b="1">
              <a:latin typeface="Comic Sans MS" pitchFamily="66" charset="0"/>
            </a:endParaRPr>
          </a:p>
        </p:txBody>
      </p:sp>
    </p:spTree>
    <p:extLst>
      <p:ext uri="{BB962C8B-B14F-4D97-AF65-F5344CB8AC3E}">
        <p14:creationId xmlns:p14="http://schemas.microsoft.com/office/powerpoint/2010/main" val="244283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34180"/>
                                        </p:tgtEl>
                                        <p:attrNameLst>
                                          <p:attrName>style.visibility</p:attrName>
                                        </p:attrNameLst>
                                      </p:cBhvr>
                                      <p:to>
                                        <p:strVal val="visible"/>
                                      </p:to>
                                    </p:set>
                                    <p:anim calcmode="lin" valueType="num">
                                      <p:cBhvr>
                                        <p:cTn id="7" dur="2000" fill="hold"/>
                                        <p:tgtEl>
                                          <p:spTgt spid="434180"/>
                                        </p:tgtEl>
                                        <p:attrNameLst>
                                          <p:attrName>ppt_x</p:attrName>
                                        </p:attrNameLst>
                                      </p:cBhvr>
                                      <p:tavLst>
                                        <p:tav tm="0">
                                          <p:val>
                                            <p:strVal val="#ppt_x+#ppt_w/2"/>
                                          </p:val>
                                        </p:tav>
                                        <p:tav tm="100000">
                                          <p:val>
                                            <p:strVal val="#ppt_x"/>
                                          </p:val>
                                        </p:tav>
                                      </p:tavLst>
                                    </p:anim>
                                    <p:anim calcmode="lin" valueType="num">
                                      <p:cBhvr>
                                        <p:cTn id="8" dur="2000" fill="hold"/>
                                        <p:tgtEl>
                                          <p:spTgt spid="434180"/>
                                        </p:tgtEl>
                                        <p:attrNameLst>
                                          <p:attrName>ppt_y</p:attrName>
                                        </p:attrNameLst>
                                      </p:cBhvr>
                                      <p:tavLst>
                                        <p:tav tm="0">
                                          <p:val>
                                            <p:strVal val="#ppt_y"/>
                                          </p:val>
                                        </p:tav>
                                        <p:tav tm="100000">
                                          <p:val>
                                            <p:strVal val="#ppt_y"/>
                                          </p:val>
                                        </p:tav>
                                      </p:tavLst>
                                    </p:anim>
                                    <p:anim calcmode="lin" valueType="num">
                                      <p:cBhvr>
                                        <p:cTn id="9" dur="2000" fill="hold"/>
                                        <p:tgtEl>
                                          <p:spTgt spid="434180"/>
                                        </p:tgtEl>
                                        <p:attrNameLst>
                                          <p:attrName>ppt_w</p:attrName>
                                        </p:attrNameLst>
                                      </p:cBhvr>
                                      <p:tavLst>
                                        <p:tav tm="0">
                                          <p:val>
                                            <p:fltVal val="0"/>
                                          </p:val>
                                        </p:tav>
                                        <p:tav tm="100000">
                                          <p:val>
                                            <p:strVal val="#ppt_w"/>
                                          </p:val>
                                        </p:tav>
                                      </p:tavLst>
                                    </p:anim>
                                    <p:anim calcmode="lin" valueType="num">
                                      <p:cBhvr>
                                        <p:cTn id="10" dur="2000" fill="hold"/>
                                        <p:tgtEl>
                                          <p:spTgt spid="4341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0"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idx="1"/>
          </p:nvPr>
        </p:nvSpPr>
        <p:spPr>
          <a:xfrm>
            <a:off x="1394654" y="2139225"/>
            <a:ext cx="10461986" cy="2397651"/>
          </a:xfrm>
        </p:spPr>
        <p:txBody>
          <a:bodyPr>
            <a:noAutofit/>
          </a:bodyPr>
          <a:lstStyle/>
          <a:p>
            <a:pPr algn="just" eaLnBrk="1" hangingPunct="1">
              <a:lnSpc>
                <a:spcPct val="110000"/>
              </a:lnSpc>
              <a:buFont typeface="Wingdings" pitchFamily="2" charset="2"/>
              <a:buNone/>
            </a:pPr>
            <a:r>
              <a:rPr lang="ca-ES" altLang="ca-ES" sz="1700" dirty="0">
                <a:latin typeface="Calibri" panose="020F0502020204030204" pitchFamily="34" charset="0"/>
                <a:cs typeface="Calibri" panose="020F0502020204030204" pitchFamily="34" charset="0"/>
              </a:rPr>
              <a:t>	De la mateixa manera, </a:t>
            </a:r>
            <a:r>
              <a:rPr lang="ca-ES" altLang="ca-ES" sz="1700" dirty="0">
                <a:solidFill>
                  <a:srgbClr val="FF3300"/>
                </a:solidFill>
                <a:latin typeface="Calibri" panose="020F0502020204030204" pitchFamily="34" charset="0"/>
                <a:cs typeface="Calibri" panose="020F0502020204030204" pitchFamily="34" charset="0"/>
              </a:rPr>
              <a:t>s'ha eliminat la possibilitat de canvi de grup</a:t>
            </a:r>
            <a:r>
              <a:rPr lang="ca-ES" altLang="ca-ES" sz="1700" dirty="0">
                <a:latin typeface="Calibri" panose="020F0502020204030204" pitchFamily="34" charset="0"/>
                <a:cs typeface="Calibri" panose="020F0502020204030204" pitchFamily="34" charset="0"/>
              </a:rPr>
              <a:t>, ja que els qui abandonin el grup de procedència no poden integrar-se en un grup diferent, ni tan sols passen al grup mixt; directament, passen a ser regidors no adscrits. Les mateixes regles s'han d'aplicar als qui adquireixin la condició de membre de l'ens local amb posterioritat a la sessió constitutiva encara que l'art.26 ROF disposa imperativament que també en aquests casos el nou membre haurà d'integrar en algun grup, el precepte s'ha d'entendre implícitament </a:t>
            </a:r>
            <a:r>
              <a:rPr lang="ca-ES" altLang="ca-ES" sz="1700" dirty="0">
                <a:solidFill>
                  <a:schemeClr val="tx2"/>
                </a:solidFill>
                <a:latin typeface="Calibri" panose="020F0502020204030204" pitchFamily="34" charset="0"/>
                <a:cs typeface="Calibri" panose="020F0502020204030204" pitchFamily="34" charset="0"/>
              </a:rPr>
              <a:t>modificat per la Llei</a:t>
            </a:r>
            <a:r>
              <a:rPr lang="ca-ES" altLang="ca-ES" sz="1700" dirty="0">
                <a:latin typeface="Calibri" panose="020F0502020204030204" pitchFamily="34" charset="0"/>
                <a:cs typeface="Calibri" panose="020F0502020204030204" pitchFamily="34" charset="0"/>
              </a:rPr>
              <a:t> 57/2003, en els termes indicats</a:t>
            </a:r>
            <a:r>
              <a:rPr lang="es-ES" altLang="ca-ES" sz="1700" dirty="0">
                <a:latin typeface="Calibri" panose="020F0502020204030204" pitchFamily="34" charset="0"/>
                <a:cs typeface="Calibri" panose="020F0502020204030204" pitchFamily="34" charset="0"/>
              </a:rPr>
              <a:t>.</a:t>
            </a:r>
            <a:r>
              <a:rPr lang="ca-ES" altLang="ca-ES" sz="1700" dirty="0">
                <a:latin typeface="Calibri" panose="020F0502020204030204" pitchFamily="34" charset="0"/>
                <a:cs typeface="Calibri" panose="020F0502020204030204" pitchFamily="34" charset="0"/>
              </a:rPr>
              <a:t> </a:t>
            </a:r>
            <a:endParaRPr lang="ca-ES" altLang="ca-ES" sz="1700" dirty="0" smtClean="0">
              <a:latin typeface="Calibri" panose="020F0502020204030204" pitchFamily="34" charset="0"/>
              <a:cs typeface="Calibri" panose="020F0502020204030204" pitchFamily="34" charset="0"/>
            </a:endParaRPr>
          </a:p>
          <a:p>
            <a:pPr algn="just">
              <a:lnSpc>
                <a:spcPct val="110000"/>
              </a:lnSpc>
              <a:buNone/>
            </a:pPr>
            <a:r>
              <a:rPr lang="ca-ES" altLang="ca-ES" sz="1700" dirty="0" smtClean="0">
                <a:latin typeface="Calibri" panose="020F0502020204030204" pitchFamily="34" charset="0"/>
                <a:cs typeface="Calibri" panose="020F0502020204030204" pitchFamily="34" charset="0"/>
              </a:rPr>
              <a:t>	Quan </a:t>
            </a:r>
            <a:r>
              <a:rPr lang="ca-ES" altLang="ca-ES" sz="1700" dirty="0">
                <a:latin typeface="Calibri" panose="020F0502020204030204" pitchFamily="34" charset="0"/>
                <a:cs typeface="Calibri" panose="020F0502020204030204" pitchFamily="34" charset="0"/>
              </a:rPr>
              <a:t>no es reuneixi, en el temps hàbil per constituir els grups, el nombre mínim de membres, cosa procedent serà la integració en el grup mixt, però no, d'entrada, la no adscripció, que només procedeix en els casos previstos en l'art.73.3. Això també és aplicable en els casos en que només una persona hagi estat elegida per determinada llista; per això, si no es preveu en cap part un mínim de membres, no podrà obligar a aquest representant a integrar-se al grup mixt, sinó que podrà constituir el seu grup propi.</a:t>
            </a:r>
          </a:p>
          <a:p>
            <a:pPr algn="just" eaLnBrk="1" hangingPunct="1">
              <a:lnSpc>
                <a:spcPct val="110000"/>
              </a:lnSpc>
              <a:buFont typeface="Wingdings" pitchFamily="2" charset="2"/>
              <a:buNone/>
            </a:pPr>
            <a:endParaRPr lang="es-ES" altLang="ca-ES" sz="1700" dirty="0">
              <a:latin typeface="Calibri" panose="020F0502020204030204" pitchFamily="34" charset="0"/>
              <a:cs typeface="Calibri" panose="020F0502020204030204" pitchFamily="34" charset="0"/>
            </a:endParaRPr>
          </a:p>
        </p:txBody>
      </p:sp>
      <p:sp>
        <p:nvSpPr>
          <p:cNvPr id="222210" name="4 Marcador de pie de página"/>
          <p:cNvSpPr>
            <a:spLocks noGrp="1"/>
          </p:cNvSpPr>
          <p:nvPr>
            <p:ph type="ftr" sz="quarter" idx="11"/>
          </p:nvPr>
        </p:nvSpPr>
        <p:spPr/>
        <p:txBody>
          <a:bodyPr/>
          <a:lstStyle/>
          <a:p>
            <a:pPr>
              <a:defRPr/>
            </a:pPr>
            <a:r>
              <a:rPr lang="pt-BR"/>
              <a:t>Curs de regim juridic </a:t>
            </a:r>
            <a:endParaRPr lang="es-ES"/>
          </a:p>
        </p:txBody>
      </p:sp>
      <p:sp>
        <p:nvSpPr>
          <p:cNvPr id="222211" name="5 Marcador de número de diapositiva"/>
          <p:cNvSpPr>
            <a:spLocks noGrp="1"/>
          </p:cNvSpPr>
          <p:nvPr>
            <p:ph type="sldNum" sz="quarter" idx="12"/>
          </p:nvPr>
        </p:nvSpPr>
        <p:spPr/>
        <p:txBody>
          <a:bodyPr/>
          <a:lstStyle/>
          <a:p>
            <a:pPr>
              <a:defRPr/>
            </a:pPr>
            <a:fld id="{C06AE56A-CC68-4862-A39B-2321942B86B7}" type="slidenum">
              <a:rPr lang="es-ES"/>
              <a:pPr>
                <a:defRPr/>
              </a:pPr>
              <a:t>158</a:t>
            </a:fld>
            <a:endParaRPr lang="es-ES"/>
          </a:p>
        </p:txBody>
      </p:sp>
      <p:sp>
        <p:nvSpPr>
          <p:cNvPr id="215045" name="Text Box 4"/>
          <p:cNvSpPr txBox="1">
            <a:spLocks noChangeArrowheads="1"/>
          </p:cNvSpPr>
          <p:nvPr/>
        </p:nvSpPr>
        <p:spPr bwMode="auto">
          <a:xfrm>
            <a:off x="1394654" y="1132796"/>
            <a:ext cx="10569998" cy="1006429"/>
          </a:xfrm>
          <a:prstGeom prst="rect">
            <a:avLst/>
          </a:prstGeom>
          <a:solidFill>
            <a:schemeClr val="accent4">
              <a:lumMod val="20000"/>
              <a:lumOff val="80000"/>
            </a:schemeClr>
          </a:solid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20000"/>
              </a:spcBef>
              <a:buClr>
                <a:schemeClr val="accent1"/>
              </a:buClr>
              <a:buFont typeface="Wingdings" pitchFamily="2" charset="2"/>
              <a:buNone/>
              <a:defRPr/>
            </a:pPr>
            <a:r>
              <a:rPr lang="ca-ES" b="1" dirty="0">
                <a:latin typeface="Comic Sans MS" pitchFamily="66" charset="0"/>
              </a:rPr>
              <a:t>En l'actualitat, s'estableix que qui no s'integrin precisament en el grup polític constituït per la formació electoral (partit, coalició o agrupació) per la qual van ser elegits, directament passarà a la condició de no adscrit. </a:t>
            </a:r>
          </a:p>
        </p:txBody>
      </p:sp>
      <p:sp>
        <p:nvSpPr>
          <p:cNvPr id="2" name="Rectángulo 1"/>
          <p:cNvSpPr/>
          <p:nvPr/>
        </p:nvSpPr>
        <p:spPr>
          <a:xfrm>
            <a:off x="4439816" y="20111"/>
            <a:ext cx="3431704" cy="11327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t>Grup propi</a:t>
            </a:r>
            <a:endParaRPr lang="es-ES" b="1" dirty="0"/>
          </a:p>
          <a:p>
            <a:pPr algn="ctr"/>
            <a:r>
              <a:rPr lang="ca-ES" b="1" dirty="0" smtClean="0"/>
              <a:t>Grup mixt</a:t>
            </a:r>
          </a:p>
          <a:p>
            <a:pPr algn="ctr"/>
            <a:r>
              <a:rPr lang="ca-ES" b="1" dirty="0" smtClean="0"/>
              <a:t>Grup dels no adscrits</a:t>
            </a:r>
          </a:p>
        </p:txBody>
      </p:sp>
    </p:spTree>
    <p:extLst>
      <p:ext uri="{BB962C8B-B14F-4D97-AF65-F5344CB8AC3E}">
        <p14:creationId xmlns:p14="http://schemas.microsoft.com/office/powerpoint/2010/main" val="31452427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idx="1"/>
          </p:nvPr>
        </p:nvSpPr>
        <p:spPr>
          <a:xfrm>
            <a:off x="1703512" y="1351996"/>
            <a:ext cx="9793335" cy="4945732"/>
          </a:xfrm>
          <a:solidFill>
            <a:schemeClr val="bg1"/>
          </a:solidFill>
        </p:spPr>
        <p:txBody>
          <a:bodyPr/>
          <a:lstStyle/>
          <a:p>
            <a:pPr algn="just" eaLnBrk="1" hangingPunct="1"/>
            <a:r>
              <a:rPr lang="ca-ES" altLang="ca-ES">
                <a:latin typeface="Calibri" panose="020F0502020204030204" pitchFamily="34" charset="0"/>
                <a:cs typeface="Calibri" panose="020F0502020204030204" pitchFamily="34" charset="0"/>
              </a:rPr>
              <a:t>1.-El grup desapareix com a tal al extingir el mandat corporatiu. </a:t>
            </a:r>
          </a:p>
          <a:p>
            <a:pPr algn="just" eaLnBrk="1" hangingPunct="1"/>
            <a:r>
              <a:rPr lang="ca-ES" altLang="ca-ES">
                <a:latin typeface="Calibri" panose="020F0502020204030204" pitchFamily="34" charset="0"/>
                <a:cs typeface="Calibri" panose="020F0502020204030204" pitchFamily="34" charset="0"/>
              </a:rPr>
              <a:t>2.-Cal fer referència al cas en que un grup és abandonat per alguns dels seus membres (fins i tot de forma majoritària, d'acord amb el darrer paràgraf de l'art.73.3); aquests passen, com ja sabem, a la condició de no adscrits, però pot ser que el grup original quedi llavors amb un nombre de membres insuficient per formar grup, d'acord amb el reglament orgànic. És a dir, pot ser que el reglament orgànic o la legislació autonòmica prevegin un nombre mínim de membres per grup. I, en aquest cas, pot ser que simplement aquest nombre de membres s'exigeixi per a la constitució del grup, o pot ser que s'exigeixi també el manteniment d'aquest nombre mínim de membres durant tot el mandat electoral; en aquest cas la disminució del nombre de membres del grup (que també podria obeir, per exemple, a la renúncia d'algun dels seus membres i l'esgotament de la llista de suplents) donaria lloc a l'extinció del mateix. En aquest cas, els membres del grup extingit que seguissin en aquell moment pertanyent a ell passaran, com és lògic, al grup mixt. </a:t>
            </a:r>
          </a:p>
          <a:p>
            <a:pPr algn="just" eaLnBrk="1" hangingPunct="1"/>
            <a:r>
              <a:rPr lang="ca-ES" altLang="ca-ES">
                <a:latin typeface="Calibri" panose="020F0502020204030204" pitchFamily="34" charset="0"/>
                <a:cs typeface="Calibri" panose="020F0502020204030204" pitchFamily="34" charset="0"/>
              </a:rPr>
              <a:t>3.-Entenc que el grup podria dissoldre per la voluntat unànime dels seus membres; en l'actualitat, sembla que això determinarà el seu passi a la condició de no adscrits.</a:t>
            </a:r>
            <a:endParaRPr lang="es-ES" altLang="ca-ES">
              <a:latin typeface="Calibri" panose="020F0502020204030204" pitchFamily="34" charset="0"/>
              <a:cs typeface="Calibri" panose="020F0502020204030204" pitchFamily="34" charset="0"/>
            </a:endParaRPr>
          </a:p>
        </p:txBody>
      </p:sp>
      <p:sp>
        <p:nvSpPr>
          <p:cNvPr id="224258" name="4 Marcador de pie de página"/>
          <p:cNvSpPr>
            <a:spLocks noGrp="1"/>
          </p:cNvSpPr>
          <p:nvPr>
            <p:ph type="ftr" sz="quarter" idx="11"/>
          </p:nvPr>
        </p:nvSpPr>
        <p:spPr/>
        <p:txBody>
          <a:bodyPr/>
          <a:lstStyle/>
          <a:p>
            <a:pPr>
              <a:defRPr/>
            </a:pPr>
            <a:r>
              <a:rPr lang="pt-BR"/>
              <a:t>Curs de regim juridic </a:t>
            </a:r>
            <a:endParaRPr lang="es-ES"/>
          </a:p>
        </p:txBody>
      </p:sp>
      <p:sp>
        <p:nvSpPr>
          <p:cNvPr id="224259" name="5 Marcador de número de diapositiva"/>
          <p:cNvSpPr>
            <a:spLocks noGrp="1"/>
          </p:cNvSpPr>
          <p:nvPr>
            <p:ph type="sldNum" sz="quarter" idx="12"/>
          </p:nvPr>
        </p:nvSpPr>
        <p:spPr/>
        <p:txBody>
          <a:bodyPr/>
          <a:lstStyle/>
          <a:p>
            <a:pPr>
              <a:defRPr/>
            </a:pPr>
            <a:fld id="{4B4DF713-71CE-4F27-8484-69A238351D3D}" type="slidenum">
              <a:rPr lang="es-ES"/>
              <a:pPr>
                <a:defRPr/>
              </a:pPr>
              <a:t>159</a:t>
            </a:fld>
            <a:endParaRPr lang="es-ES"/>
          </a:p>
        </p:txBody>
      </p:sp>
      <p:sp>
        <p:nvSpPr>
          <p:cNvPr id="203781" name="Text Box 5"/>
          <p:cNvSpPr txBox="1">
            <a:spLocks noChangeArrowheads="1"/>
          </p:cNvSpPr>
          <p:nvPr/>
        </p:nvSpPr>
        <p:spPr bwMode="auto">
          <a:xfrm>
            <a:off x="1559496" y="22207"/>
            <a:ext cx="9144000" cy="708025"/>
          </a:xfrm>
          <a:prstGeom prst="rect">
            <a:avLst/>
          </a:prstGeom>
          <a:noFill/>
          <a:ln w="9525">
            <a:noFill/>
            <a:miter lim="800000"/>
            <a:headEnd/>
            <a:tailEnd/>
          </a:ln>
        </p:spPr>
        <p:txBody>
          <a:bodyPr>
            <a:spAutoFit/>
          </a:bodyPr>
          <a:lstStyle/>
          <a:p>
            <a:pPr algn="ctr">
              <a:spcBef>
                <a:spcPct val="50000"/>
              </a:spcBef>
              <a:defRPr/>
            </a:pPr>
            <a:r>
              <a:rPr lang="es-ES" sz="4000" b="1" dirty="0">
                <a:solidFill>
                  <a:srgbClr val="0070C0"/>
                </a:solidFill>
                <a:latin typeface="Calibri" panose="020F0502020204030204" pitchFamily="34" charset="0"/>
                <a:cs typeface="Calibri" panose="020F0502020204030204" pitchFamily="34" charset="0"/>
                <a:sym typeface="Wingdings" pitchFamily="2" charset="2"/>
              </a:rPr>
              <a:t> </a:t>
            </a:r>
            <a:r>
              <a:rPr lang="ca-ES" sz="4000" b="1" dirty="0">
                <a:solidFill>
                  <a:srgbClr val="0070C0"/>
                </a:solidFill>
                <a:latin typeface="Calibri" panose="020F0502020204030204" pitchFamily="34" charset="0"/>
                <a:cs typeface="Calibri" panose="020F0502020204030204" pitchFamily="34" charset="0"/>
                <a:sym typeface="Wingdings" pitchFamily="2" charset="2"/>
              </a:rPr>
              <a:t>EXTINCIÓ.</a:t>
            </a:r>
            <a:endParaRPr lang="ca-ES" sz="4000" b="1" dirty="0">
              <a:solidFill>
                <a:srgbClr val="0070C0"/>
              </a:solidFill>
              <a:latin typeface="Calibri" panose="020F0502020204030204" pitchFamily="34" charset="0"/>
              <a:cs typeface="Calibri" panose="020F0502020204030204" pitchFamily="34" charset="0"/>
            </a:endParaRPr>
          </a:p>
        </p:txBody>
      </p:sp>
      <p:sp>
        <p:nvSpPr>
          <p:cNvPr id="6" name="Text Box 5"/>
          <p:cNvSpPr txBox="1">
            <a:spLocks noChangeArrowheads="1"/>
          </p:cNvSpPr>
          <p:nvPr/>
        </p:nvSpPr>
        <p:spPr bwMode="auto">
          <a:xfrm>
            <a:off x="2423592" y="5651397"/>
            <a:ext cx="8856984" cy="646331"/>
          </a:xfrm>
          <a:prstGeom prst="rect">
            <a:avLst/>
          </a:prstGeom>
          <a:solidFill>
            <a:srgbClr val="4D42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chemeClr val="accent1"/>
              </a:buClr>
              <a:buFont typeface="Wingdings" pitchFamily="2" charset="2"/>
              <a:buNone/>
            </a:pPr>
            <a:r>
              <a:rPr lang="ca-ES" altLang="ca-ES" sz="1800" b="1" dirty="0">
                <a:solidFill>
                  <a:schemeClr val="bg1"/>
                </a:solidFill>
                <a:latin typeface="Comic Sans MS" pitchFamily="66" charset="0"/>
              </a:rPr>
              <a:t>A Catalunya l’art.50 de la LMRLC admet que un sol regidor formi grup municipal.</a:t>
            </a:r>
          </a:p>
        </p:txBody>
      </p:sp>
    </p:spTree>
    <p:extLst>
      <p:ext uri="{BB962C8B-B14F-4D97-AF65-F5344CB8AC3E}">
        <p14:creationId xmlns:p14="http://schemas.microsoft.com/office/powerpoint/2010/main" val="2193142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191344" y="0"/>
            <a:ext cx="10116294" cy="1143000"/>
          </a:xfrm>
        </p:spPr>
        <p:txBody>
          <a:bodyPr>
            <a:normAutofit/>
          </a:bodyPr>
          <a:lstStyle/>
          <a:p>
            <a:pPr eaLnBrk="1" hangingPunct="1"/>
            <a:r>
              <a:rPr lang="es-ES" altLang="ca-ES" sz="4000" b="1">
                <a:solidFill>
                  <a:srgbClr val="000099"/>
                </a:solidFill>
                <a:latin typeface="Calibri" panose="020F0502020204030204" pitchFamily="34" charset="0"/>
                <a:cs typeface="Calibri" panose="020F0502020204030204" pitchFamily="34" charset="0"/>
              </a:rPr>
              <a:t>ESTRUCTURA ORGÀNICA LOCAL</a:t>
            </a:r>
            <a:endParaRPr lang="ca-ES" altLang="ca-ES" sz="4000" b="1">
              <a:solidFill>
                <a:srgbClr val="000099"/>
              </a:solidFill>
              <a:latin typeface="Calibri" panose="020F0502020204030204" pitchFamily="34" charset="0"/>
              <a:cs typeface="Calibri" panose="020F0502020204030204" pitchFamily="34" charset="0"/>
            </a:endParaRPr>
          </a:p>
        </p:txBody>
      </p:sp>
      <p:graphicFrame>
        <p:nvGraphicFramePr>
          <p:cNvPr id="528419" name="Group 1059"/>
          <p:cNvGraphicFramePr>
            <a:graphicFrameLocks noGrp="1"/>
          </p:cNvGraphicFramePr>
          <p:nvPr>
            <p:extLst>
              <p:ext uri="{D42A27DB-BD31-4B8C-83A1-F6EECF244321}">
                <p14:modId xmlns:p14="http://schemas.microsoft.com/office/powerpoint/2010/main" val="158336887"/>
              </p:ext>
            </p:extLst>
          </p:nvPr>
        </p:nvGraphicFramePr>
        <p:xfrm>
          <a:off x="1524000" y="1219200"/>
          <a:ext cx="9144000" cy="609600"/>
        </p:xfrm>
        <a:graphic>
          <a:graphicData uri="http://schemas.openxmlformats.org/drawingml/2006/table">
            <a:tbl>
              <a:tblPr/>
              <a:tblGrid>
                <a:gridCol w="1295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ORGANS</a:t>
                      </a:r>
                      <a:endParaRPr kumimoji="0" lang="ca-ES" sz="1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CLASSE</a:t>
                      </a:r>
                      <a:endParaRPr kumimoji="0" lang="ca-ES" sz="1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smtClean="0">
                          <a:ln>
                            <a:noFill/>
                          </a:ln>
                          <a:solidFill>
                            <a:srgbClr val="0066FF"/>
                          </a:solidFill>
                          <a:effectLst/>
                          <a:latin typeface="Calibri" panose="020F0502020204030204" pitchFamily="34" charset="0"/>
                          <a:cs typeface="Calibri" panose="020F0502020204030204" pitchFamily="34" charset="0"/>
                        </a:rPr>
                        <a:t>MUNICIPI</a:t>
                      </a:r>
                      <a:endParaRPr kumimoji="0" lang="ca-ES" sz="1800" b="1" i="0" u="none" strike="noStrike" cap="none" normalizeH="0" baseline="0" smtClean="0">
                        <a:ln>
                          <a:noFill/>
                        </a:ln>
                        <a:solidFill>
                          <a:srgbClr val="0066FF"/>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smtClean="0">
                          <a:ln>
                            <a:noFill/>
                          </a:ln>
                          <a:solidFill>
                            <a:srgbClr val="0066FF"/>
                          </a:solidFill>
                          <a:effectLst/>
                          <a:latin typeface="Calibri" panose="020F0502020204030204" pitchFamily="34" charset="0"/>
                          <a:cs typeface="Calibri" panose="020F0502020204030204" pitchFamily="34" charset="0"/>
                        </a:rPr>
                        <a:t>PROVINCIA</a:t>
                      </a:r>
                      <a:endParaRPr kumimoji="0" lang="ca-ES" sz="1800" b="1" i="0" u="none" strike="noStrike" cap="none" normalizeH="0" baseline="0" smtClean="0">
                        <a:ln>
                          <a:noFill/>
                        </a:ln>
                        <a:solidFill>
                          <a:srgbClr val="0066FF"/>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s-ES" sz="1800" b="1" i="0" u="none" strike="noStrike" cap="none" normalizeH="0" baseline="0" dirty="0" smtClean="0">
                          <a:ln>
                            <a:noFill/>
                          </a:ln>
                          <a:solidFill>
                            <a:srgbClr val="0066FF"/>
                          </a:solidFill>
                          <a:effectLst/>
                          <a:latin typeface="Calibri" panose="020F0502020204030204" pitchFamily="34" charset="0"/>
                          <a:cs typeface="Calibri" panose="020F0502020204030204" pitchFamily="34" charset="0"/>
                        </a:rPr>
                        <a:t>COMARCA</a:t>
                      </a:r>
                      <a:endParaRPr kumimoji="0" lang="ca-ES" sz="1800" b="1" i="0" u="none" strike="noStrike" cap="none" normalizeH="0" baseline="0" dirty="0" smtClean="0">
                        <a:ln>
                          <a:noFill/>
                        </a:ln>
                        <a:solidFill>
                          <a:srgbClr val="0066FF"/>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48145" name="Text Box 1041"/>
          <p:cNvSpPr txBox="1">
            <a:spLocks noChangeArrowheads="1"/>
          </p:cNvSpPr>
          <p:nvPr/>
        </p:nvSpPr>
        <p:spPr bwMode="auto">
          <a:xfrm>
            <a:off x="1478922" y="3789040"/>
            <a:ext cx="3208338" cy="461665"/>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s-ES" altLang="ca-ES" sz="2400" b="1" i="1" dirty="0">
                <a:solidFill>
                  <a:srgbClr val="0070C0"/>
                </a:solidFill>
                <a:effectLst>
                  <a:outerShdw blurRad="38100" dist="38100" dir="2700000" algn="tl">
                    <a:srgbClr val="000000">
                      <a:alpha val="43137"/>
                    </a:srgbClr>
                  </a:outerShdw>
                </a:effectLst>
                <a:cs typeface="Calibri" panose="020F0502020204030204" pitchFamily="34" charset="0"/>
              </a:rPr>
              <a:t>COMPLEMENTARIS</a:t>
            </a:r>
            <a:endParaRPr lang="ca-ES" altLang="ca-ES" sz="2400" b="1" i="1" dirty="0">
              <a:solidFill>
                <a:srgbClr val="0070C0"/>
              </a:solidFill>
              <a:effectLst>
                <a:outerShdw blurRad="38100" dist="38100" dir="2700000" algn="tl">
                  <a:srgbClr val="000000">
                    <a:alpha val="43137"/>
                  </a:srgbClr>
                </a:outerShdw>
              </a:effectLst>
              <a:cs typeface="Calibri" panose="020F0502020204030204" pitchFamily="34" charset="0"/>
            </a:endParaRPr>
          </a:p>
        </p:txBody>
      </p:sp>
      <p:sp>
        <p:nvSpPr>
          <p:cNvPr id="15380" name="Text Box 1042"/>
          <p:cNvSpPr txBox="1">
            <a:spLocks noChangeArrowheads="1"/>
          </p:cNvSpPr>
          <p:nvPr/>
        </p:nvSpPr>
        <p:spPr bwMode="auto">
          <a:xfrm>
            <a:off x="4552950" y="1721754"/>
            <a:ext cx="2520950" cy="4278094"/>
          </a:xfrm>
          <a:prstGeom prst="rect">
            <a:avLst/>
          </a:prstGeom>
          <a:noFill/>
          <a:ln w="9525">
            <a:noFill/>
            <a:miter lim="800000"/>
            <a:headEnd/>
            <a:tailEnd/>
          </a:ln>
        </p:spPr>
        <p:txBody>
          <a:bodyPr wrap="square">
            <a:spAutoFit/>
          </a:bodyPr>
          <a:lstStyle/>
          <a:p>
            <a:pPr>
              <a:spcBef>
                <a:spcPct val="50000"/>
              </a:spcBef>
              <a:defRPr/>
            </a:pPr>
            <a:endParaRPr lang="es-ES" sz="1600" dirty="0">
              <a:latin typeface="Calibri" panose="020F0502020204030204" pitchFamily="34" charset="0"/>
              <a:cs typeface="Calibri" panose="020F0502020204030204" pitchFamily="34" charset="0"/>
            </a:endParaRPr>
          </a:p>
          <a:p>
            <a:pPr>
              <a:spcBef>
                <a:spcPct val="50000"/>
              </a:spcBef>
              <a:defRPr/>
            </a:pPr>
            <a:r>
              <a:rPr lang="ca-ES" sz="1600" b="1" dirty="0">
                <a:latin typeface="Calibri" panose="020F0502020204030204" pitchFamily="34" charset="0"/>
                <a:cs typeface="Calibri" panose="020F0502020204030204" pitchFamily="34" charset="0"/>
              </a:rPr>
              <a:t>Junta de Govern</a:t>
            </a:r>
            <a:r>
              <a:rPr lang="es-ES" sz="1600" b="1" dirty="0">
                <a:latin typeface="Calibri" panose="020F0502020204030204" pitchFamily="34" charset="0"/>
                <a:cs typeface="Calibri" panose="020F0502020204030204" pitchFamily="34" charset="0"/>
              </a:rPr>
              <a:t>*</a:t>
            </a:r>
            <a:endParaRPr lang="ca-ES" sz="1600" b="1" dirty="0">
              <a:latin typeface="Calibri" panose="020F0502020204030204" pitchFamily="34" charset="0"/>
              <a:cs typeface="Calibri" panose="020F0502020204030204" pitchFamily="34" charset="0"/>
            </a:endParaRPr>
          </a:p>
          <a:p>
            <a:pPr>
              <a:spcBef>
                <a:spcPct val="50000"/>
              </a:spcBef>
              <a:defRPr/>
            </a:pPr>
            <a:r>
              <a:rPr lang="ca-ES" sz="1600" b="1" dirty="0">
                <a:latin typeface="Calibri" panose="020F0502020204030204" pitchFamily="34" charset="0"/>
                <a:cs typeface="Calibri" panose="020F0502020204030204" pitchFamily="34" charset="0"/>
              </a:rPr>
              <a:t>Com. Informatives</a:t>
            </a:r>
            <a:r>
              <a:rPr lang="es-ES" sz="1600" b="1" dirty="0">
                <a:latin typeface="Calibri" panose="020F0502020204030204" pitchFamily="34" charset="0"/>
                <a:cs typeface="Calibri" panose="020F0502020204030204" pitchFamily="34" charset="0"/>
              </a:rPr>
              <a:t>**</a:t>
            </a:r>
            <a:endParaRPr lang="ca-ES" sz="1600" b="1" dirty="0">
              <a:latin typeface="Calibri" panose="020F0502020204030204" pitchFamily="34" charset="0"/>
              <a:cs typeface="Calibri" panose="020F0502020204030204" pitchFamily="34" charset="0"/>
            </a:endParaRPr>
          </a:p>
          <a:p>
            <a:pPr>
              <a:spcBef>
                <a:spcPct val="50000"/>
              </a:spcBef>
              <a:defRPr/>
            </a:pPr>
            <a:r>
              <a:rPr lang="ca-ES" sz="1600" b="1" dirty="0">
                <a:latin typeface="Calibri" panose="020F0502020204030204" pitchFamily="34" charset="0"/>
                <a:cs typeface="Calibri" panose="020F0502020204030204" pitchFamily="34" charset="0"/>
              </a:rPr>
              <a:t>Òrgans Territorials de Gestió Desconcentrada</a:t>
            </a:r>
          </a:p>
          <a:p>
            <a:pPr>
              <a:spcBef>
                <a:spcPct val="50000"/>
              </a:spcBef>
              <a:defRPr/>
            </a:pPr>
            <a:r>
              <a:rPr lang="ca-ES" sz="1600" b="1" dirty="0">
                <a:latin typeface="Calibri" panose="020F0502020204030204" pitchFamily="34" charset="0"/>
                <a:cs typeface="Calibri" panose="020F0502020204030204" pitchFamily="34" charset="0"/>
              </a:rPr>
              <a:t>Òrgans de participació Sectorial</a:t>
            </a:r>
          </a:p>
          <a:p>
            <a:pPr>
              <a:spcBef>
                <a:spcPct val="50000"/>
              </a:spcBef>
              <a:defRPr/>
            </a:pPr>
            <a:r>
              <a:rPr lang="ca-ES" sz="1600" b="1" dirty="0">
                <a:latin typeface="Calibri" panose="020F0502020204030204" pitchFamily="34" charset="0"/>
                <a:cs typeface="Calibri" panose="020F0502020204030204" pitchFamily="34" charset="0"/>
              </a:rPr>
              <a:t>Comissió Especial de Suggeriments i Reclamacions***</a:t>
            </a:r>
          </a:p>
          <a:p>
            <a:pPr>
              <a:spcBef>
                <a:spcPct val="50000"/>
              </a:spcBef>
              <a:defRPr/>
            </a:pPr>
            <a:r>
              <a:rPr lang="ca-ES" sz="1600" b="1" dirty="0">
                <a:latin typeface="Calibri" panose="020F0502020204030204" pitchFamily="34" charset="0"/>
                <a:cs typeface="Calibri" panose="020F0502020204030204" pitchFamily="34" charset="0"/>
              </a:rPr>
              <a:t>Consell Assessor Urbà</a:t>
            </a:r>
          </a:p>
          <a:p>
            <a:pPr>
              <a:spcBef>
                <a:spcPct val="50000"/>
              </a:spcBef>
              <a:defRPr/>
            </a:pPr>
            <a:r>
              <a:rPr lang="ca-ES" sz="1600" b="1" dirty="0">
                <a:latin typeface="Calibri" panose="020F0502020204030204" pitchFamily="34" charset="0"/>
                <a:cs typeface="Calibri" panose="020F0502020204030204" pitchFamily="34" charset="0"/>
              </a:rPr>
              <a:t>Síndic/a de Greuges</a:t>
            </a:r>
          </a:p>
          <a:p>
            <a:pPr>
              <a:spcBef>
                <a:spcPct val="50000"/>
              </a:spcBef>
              <a:defRPr/>
            </a:pPr>
            <a:r>
              <a:rPr lang="ca-ES" sz="1600" b="1" dirty="0">
                <a:latin typeface="Calibri" panose="020F0502020204030204" pitchFamily="34" charset="0"/>
                <a:cs typeface="Calibri" panose="020F0502020204030204" pitchFamily="34" charset="0"/>
              </a:rPr>
              <a:t>Junta Local Seguretat</a:t>
            </a:r>
          </a:p>
        </p:txBody>
      </p:sp>
      <p:sp>
        <p:nvSpPr>
          <p:cNvPr id="15381" name="Text Box 1043"/>
          <p:cNvSpPr txBox="1">
            <a:spLocks noChangeArrowheads="1"/>
          </p:cNvSpPr>
          <p:nvPr/>
        </p:nvSpPr>
        <p:spPr bwMode="auto">
          <a:xfrm>
            <a:off x="6888163" y="2492375"/>
            <a:ext cx="1752600" cy="584775"/>
          </a:xfrm>
          <a:prstGeom prst="rect">
            <a:avLst/>
          </a:prstGeom>
          <a:noFill/>
          <a:ln w="9525">
            <a:noFill/>
            <a:miter lim="800000"/>
            <a:headEnd/>
            <a:tailEnd/>
          </a:ln>
        </p:spPr>
        <p:txBody>
          <a:bodyPr>
            <a:spAutoFit/>
          </a:bodyPr>
          <a:lstStyle/>
          <a:p>
            <a:pPr>
              <a:spcBef>
                <a:spcPct val="50000"/>
              </a:spcBef>
              <a:defRPr/>
            </a:pPr>
            <a:r>
              <a:rPr lang="ca-ES" sz="1600">
                <a:latin typeface="Calibri" panose="020F0502020204030204" pitchFamily="34" charset="0"/>
                <a:cs typeface="Calibri" panose="020F0502020204030204" pitchFamily="34" charset="0"/>
              </a:rPr>
              <a:t>Lliure determinació</a:t>
            </a:r>
          </a:p>
        </p:txBody>
      </p:sp>
      <p:sp>
        <p:nvSpPr>
          <p:cNvPr id="15382" name="Text Box 1044"/>
          <p:cNvSpPr txBox="1">
            <a:spLocks noChangeArrowheads="1"/>
          </p:cNvSpPr>
          <p:nvPr/>
        </p:nvSpPr>
        <p:spPr bwMode="auto">
          <a:xfrm>
            <a:off x="8752009" y="2582446"/>
            <a:ext cx="2133600" cy="338554"/>
          </a:xfrm>
          <a:prstGeom prst="rect">
            <a:avLst/>
          </a:prstGeom>
          <a:noFill/>
          <a:ln w="9525">
            <a:noFill/>
            <a:miter lim="800000"/>
            <a:headEnd/>
            <a:tailEnd/>
          </a:ln>
        </p:spPr>
        <p:txBody>
          <a:bodyPr>
            <a:spAutoFit/>
          </a:bodyPr>
          <a:lstStyle/>
          <a:p>
            <a:pPr>
              <a:spcBef>
                <a:spcPct val="50000"/>
              </a:spcBef>
              <a:defRPr/>
            </a:pPr>
            <a:r>
              <a:rPr lang="ca-ES" sz="1600" dirty="0">
                <a:latin typeface="Calibri" panose="020F0502020204030204" pitchFamily="34" charset="0"/>
                <a:cs typeface="Calibri" panose="020F0502020204030204" pitchFamily="34" charset="0"/>
              </a:rPr>
              <a:t>Lliure determinació</a:t>
            </a:r>
          </a:p>
        </p:txBody>
      </p:sp>
      <p:sp>
        <p:nvSpPr>
          <p:cNvPr id="48149" name="AutoShape 1045"/>
          <p:cNvSpPr>
            <a:spLocks/>
          </p:cNvSpPr>
          <p:nvPr/>
        </p:nvSpPr>
        <p:spPr bwMode="auto">
          <a:xfrm>
            <a:off x="4316414" y="1863298"/>
            <a:ext cx="360362" cy="4392612"/>
          </a:xfrm>
          <a:prstGeom prst="leftBrace">
            <a:avLst>
              <a:gd name="adj1" fmla="val 101579"/>
              <a:gd name="adj2"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ca-ES" altLang="ca-ES" sz="1800">
              <a:latin typeface="Arial" charset="0"/>
            </a:endParaRPr>
          </a:p>
        </p:txBody>
      </p:sp>
      <p:sp>
        <p:nvSpPr>
          <p:cNvPr id="528406" name="Rectangle 1046"/>
          <p:cNvSpPr>
            <a:spLocks noChangeArrowheads="1"/>
          </p:cNvSpPr>
          <p:nvPr/>
        </p:nvSpPr>
        <p:spPr bwMode="auto">
          <a:xfrm>
            <a:off x="274218" y="5997277"/>
            <a:ext cx="3923928" cy="714375"/>
          </a:xfrm>
          <a:prstGeom prst="rect">
            <a:avLst/>
          </a:prstGeom>
          <a:solidFill>
            <a:schemeClr val="bg1"/>
          </a:solidFill>
          <a:ln w="57150">
            <a:solidFill>
              <a:srgbClr val="AE0410"/>
            </a:solidFill>
            <a:miter lim="800000"/>
            <a:headEnd/>
            <a:tailEnd/>
          </a:ln>
        </p:spPr>
        <p:txBody>
          <a:bodyPr wrap="none" anchor="ctr"/>
          <a:lstStyle/>
          <a:p>
            <a:pPr>
              <a:defRPr/>
            </a:pPr>
            <a:r>
              <a:rPr lang="ca-ES" sz="1600" b="1" i="1" dirty="0">
                <a:solidFill>
                  <a:schemeClr val="tx2">
                    <a:lumMod val="75000"/>
                  </a:schemeClr>
                </a:solidFill>
                <a:latin typeface="Calibri" panose="020F0502020204030204" pitchFamily="34" charset="0"/>
                <a:cs typeface="Calibri" panose="020F0502020204030204" pitchFamily="34" charset="0"/>
              </a:rPr>
              <a:t> * Municipis de menys de 5.000 h </a:t>
            </a:r>
          </a:p>
          <a:p>
            <a:pPr>
              <a:defRPr/>
            </a:pPr>
            <a:r>
              <a:rPr lang="ca-ES" sz="1600" b="1" i="1" dirty="0">
                <a:solidFill>
                  <a:schemeClr val="tx2">
                    <a:lumMod val="75000"/>
                  </a:schemeClr>
                </a:solidFill>
                <a:latin typeface="Calibri" panose="020F0502020204030204" pitchFamily="34" charset="0"/>
                <a:cs typeface="Calibri" panose="020F0502020204030204" pitchFamily="34" charset="0"/>
              </a:rPr>
              <a:t>que no siguin cap</a:t>
            </a:r>
            <a:r>
              <a:rPr lang="es-ES" sz="1600" b="1" i="1" dirty="0">
                <a:solidFill>
                  <a:schemeClr val="tx2">
                    <a:lumMod val="75000"/>
                  </a:schemeClr>
                </a:solidFill>
                <a:latin typeface="Calibri" panose="020F0502020204030204" pitchFamily="34" charset="0"/>
                <a:cs typeface="Calibri" panose="020F0502020204030204" pitchFamily="34" charset="0"/>
              </a:rPr>
              <a:t>i</a:t>
            </a:r>
            <a:r>
              <a:rPr lang="ca-ES" sz="1600" b="1" i="1" dirty="0">
                <a:solidFill>
                  <a:schemeClr val="tx2">
                    <a:lumMod val="75000"/>
                  </a:schemeClr>
                </a:solidFill>
                <a:latin typeface="Calibri" panose="020F0502020204030204" pitchFamily="34" charset="0"/>
                <a:cs typeface="Calibri" panose="020F0502020204030204" pitchFamily="34" charset="0"/>
              </a:rPr>
              <a:t>tal de Comarca.</a:t>
            </a:r>
          </a:p>
          <a:p>
            <a:pPr>
              <a:defRPr/>
            </a:pPr>
            <a:r>
              <a:rPr lang="ca-ES" sz="1600" b="1" i="1" dirty="0">
                <a:solidFill>
                  <a:schemeClr val="tx2">
                    <a:lumMod val="75000"/>
                  </a:schemeClr>
                </a:solidFill>
                <a:latin typeface="Calibri" panose="020F0502020204030204" pitchFamily="34" charset="0"/>
                <a:cs typeface="Calibri" panose="020F0502020204030204" pitchFamily="34" charset="0"/>
              </a:rPr>
              <a:t>** Municipis de menys de 5.000 h</a:t>
            </a:r>
          </a:p>
        </p:txBody>
      </p:sp>
      <p:sp>
        <p:nvSpPr>
          <p:cNvPr id="15385" name="Text Box 1057"/>
          <p:cNvSpPr txBox="1">
            <a:spLocks noChangeArrowheads="1"/>
          </p:cNvSpPr>
          <p:nvPr/>
        </p:nvSpPr>
        <p:spPr bwMode="auto">
          <a:xfrm>
            <a:off x="7283450" y="3606800"/>
            <a:ext cx="3349054" cy="1815882"/>
          </a:xfrm>
          <a:prstGeom prst="rect">
            <a:avLst/>
          </a:prstGeom>
          <a:solidFill>
            <a:schemeClr val="bg1"/>
          </a:solidFill>
          <a:ln w="57150">
            <a:solidFill>
              <a:srgbClr val="554FD7"/>
            </a:solidFill>
            <a:miter lim="800000"/>
            <a:headEnd/>
            <a:tailEnd/>
          </a:ln>
        </p:spPr>
        <p:txBody>
          <a:bodyPr wrap="square">
            <a:spAutoFit/>
          </a:bodyPr>
          <a:lstStyle/>
          <a:p>
            <a:pPr eaLnBrk="0" hangingPunct="0">
              <a:defRPr/>
            </a:pPr>
            <a:r>
              <a:rPr lang="ca-ES" sz="1600">
                <a:latin typeface="Calibri" panose="020F0502020204030204" pitchFamily="34" charset="0"/>
                <a:cs typeface="Calibri" panose="020F0502020204030204" pitchFamily="34" charset="0"/>
              </a:rPr>
              <a:t>*** existeix en els municipis assenyalats en el títol X (Llei 57/2003), i en aquells altres en què el Ple ho acordi, pel vot favorable de </a:t>
            </a:r>
            <a:r>
              <a:rPr lang="ca-ES" sz="1600">
                <a:solidFill>
                  <a:srgbClr val="FF3300"/>
                </a:solidFill>
                <a:latin typeface="Calibri" panose="020F0502020204030204" pitchFamily="34" charset="0"/>
                <a:cs typeface="Calibri" panose="020F0502020204030204" pitchFamily="34" charset="0"/>
              </a:rPr>
              <a:t>la majoria absoluta</a:t>
            </a:r>
            <a:r>
              <a:rPr lang="ca-ES" sz="1600">
                <a:latin typeface="Calibri" panose="020F0502020204030204" pitchFamily="34" charset="0"/>
                <a:cs typeface="Calibri" panose="020F0502020204030204" pitchFamily="34" charset="0"/>
              </a:rPr>
              <a:t> del nombre legal dels seus membres, o com així ho disposi el seu Reglament Orgànic.</a:t>
            </a:r>
          </a:p>
        </p:txBody>
      </p:sp>
      <p:sp>
        <p:nvSpPr>
          <p:cNvPr id="48152" name="Line 1058"/>
          <p:cNvSpPr>
            <a:spLocks noChangeShapeType="1"/>
          </p:cNvSpPr>
          <p:nvPr/>
        </p:nvSpPr>
        <p:spPr bwMode="auto">
          <a:xfrm flipV="1">
            <a:off x="5986462" y="4725144"/>
            <a:ext cx="1296988" cy="71437"/>
          </a:xfrm>
          <a:prstGeom prst="line">
            <a:avLst/>
          </a:prstGeom>
          <a:noFill/>
          <a:ln w="57150">
            <a:solidFill>
              <a:srgbClr val="554FD7"/>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Tree>
    <p:extLst>
      <p:ext uri="{BB962C8B-B14F-4D97-AF65-F5344CB8AC3E}">
        <p14:creationId xmlns:p14="http://schemas.microsoft.com/office/powerpoint/2010/main" val="1195321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28406"/>
                                        </p:tgtEl>
                                        <p:attrNameLst>
                                          <p:attrName>style.visibility</p:attrName>
                                        </p:attrNameLst>
                                      </p:cBhvr>
                                      <p:to>
                                        <p:strVal val="visible"/>
                                      </p:to>
                                    </p:set>
                                    <p:animEffect transition="in" filter="wedge">
                                      <p:cBhvr>
                                        <p:cTn id="7" dur="2000"/>
                                        <p:tgtEl>
                                          <p:spTgt spid="528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406"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sym typeface="Wingdings" pitchFamily="2" charset="2"/>
              </a:rPr>
              <a:t> EXPULSIÓ.</a:t>
            </a:r>
            <a:endParaRPr lang="ca-ES" sz="4000" b="1" dirty="0">
              <a:solidFill>
                <a:srgbClr val="0070C0"/>
              </a:solidFill>
              <a:latin typeface="Calibri" panose="020F0502020204030204" pitchFamily="34" charset="0"/>
              <a:cs typeface="Calibri" panose="020F0502020204030204" pitchFamily="34" charset="0"/>
            </a:endParaRPr>
          </a:p>
        </p:txBody>
      </p:sp>
      <p:sp>
        <p:nvSpPr>
          <p:cNvPr id="241667" name="Rectangle 3"/>
          <p:cNvSpPr>
            <a:spLocks noGrp="1" noChangeArrowheads="1"/>
          </p:cNvSpPr>
          <p:nvPr>
            <p:ph idx="1"/>
          </p:nvPr>
        </p:nvSpPr>
        <p:spPr>
          <a:xfrm>
            <a:off x="1559496" y="1264555"/>
            <a:ext cx="9865096" cy="1449387"/>
          </a:xfrm>
        </p:spPr>
        <p:txBody>
          <a:bodyPr>
            <a:normAutofit/>
          </a:bodyPr>
          <a:lstStyle/>
          <a:p>
            <a:pPr algn="just" eaLnBrk="1" hangingPunct="1">
              <a:lnSpc>
                <a:spcPct val="120000"/>
              </a:lnSpc>
            </a:pPr>
            <a:r>
              <a:rPr lang="ca-ES" altLang="ca-ES" sz="1700" dirty="0">
                <a:latin typeface="Calibri" panose="020F0502020204030204" pitchFamily="34" charset="0"/>
                <a:cs typeface="Calibri" panose="020F0502020204030204" pitchFamily="34" charset="0"/>
              </a:rPr>
              <a:t>El TS reconeix </a:t>
            </a:r>
            <a:r>
              <a:rPr lang="ca-ES" altLang="ca-ES" sz="1700" b="1" dirty="0">
                <a:latin typeface="Calibri" panose="020F0502020204030204" pitchFamily="34" charset="0"/>
                <a:cs typeface="Calibri" panose="020F0502020204030204" pitchFamily="34" charset="0"/>
              </a:rPr>
              <a:t>autonomia organitzativa</a:t>
            </a:r>
            <a:r>
              <a:rPr lang="ca-ES" altLang="ca-ES" sz="1700" dirty="0">
                <a:latin typeface="Calibri" panose="020F0502020204030204" pitchFamily="34" charset="0"/>
                <a:cs typeface="Calibri" panose="020F0502020204030204" pitchFamily="34" charset="0"/>
              </a:rPr>
              <a:t> als grups que </a:t>
            </a:r>
            <a:r>
              <a:rPr lang="ca-ES" altLang="ca-ES" sz="1700" dirty="0">
                <a:solidFill>
                  <a:srgbClr val="FF3300"/>
                </a:solidFill>
                <a:latin typeface="Calibri" panose="020F0502020204030204" pitchFamily="34" charset="0"/>
                <a:cs typeface="Calibri" panose="020F0502020204030204" pitchFamily="34" charset="0"/>
              </a:rPr>
              <a:t>considera, fins i tot viable que el grup acordi l'expulsió d'algun dels seus membres</a:t>
            </a:r>
            <a:r>
              <a:rPr lang="ca-ES" altLang="ca-ES" sz="1700" dirty="0">
                <a:latin typeface="Calibri" panose="020F0502020204030204" pitchFamily="34" charset="0"/>
                <a:cs typeface="Calibri" panose="020F0502020204030204" pitchFamily="34" charset="0"/>
              </a:rPr>
              <a:t>. Així, la STS de 8 de febrer de 1994, reconeix en aquest punt una gran discrecionalitat als grups. Això és lògic (excepte en el cas del grup mixt).</a:t>
            </a:r>
          </a:p>
        </p:txBody>
      </p:sp>
      <p:sp>
        <p:nvSpPr>
          <p:cNvPr id="225282" name="4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225283" name="5 Marcador de número de diapositiva"/>
          <p:cNvSpPr>
            <a:spLocks noGrp="1"/>
          </p:cNvSpPr>
          <p:nvPr>
            <p:ph type="sldNum" sz="quarter" idx="12"/>
          </p:nvPr>
        </p:nvSpPr>
        <p:spPr/>
        <p:txBody>
          <a:bodyPr/>
          <a:lstStyle/>
          <a:p>
            <a:pPr>
              <a:defRPr/>
            </a:pPr>
            <a:fld id="{47B5284C-64EF-40F1-8FC1-16CA2AD1FE0B}" type="slidenum">
              <a:rPr lang="es-ES"/>
              <a:pPr>
                <a:defRPr/>
              </a:pPr>
              <a:t>160</a:t>
            </a:fld>
            <a:endParaRPr lang="es-ES"/>
          </a:p>
        </p:txBody>
      </p:sp>
      <p:sp>
        <p:nvSpPr>
          <p:cNvPr id="6" name="Rectangle 3"/>
          <p:cNvSpPr txBox="1">
            <a:spLocks noChangeArrowheads="1"/>
          </p:cNvSpPr>
          <p:nvPr/>
        </p:nvSpPr>
        <p:spPr>
          <a:xfrm>
            <a:off x="1633737" y="2636912"/>
            <a:ext cx="9934871" cy="3864021"/>
          </a:xfrm>
          <a:prstGeom prst="rect">
            <a:avLst/>
          </a:prstGeom>
          <a:solidFill>
            <a:schemeClr val="bg2"/>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120000"/>
              </a:lnSpc>
            </a:pPr>
            <a:r>
              <a:rPr lang="ca-ES" altLang="ca-ES" sz="1700" b="1" dirty="0" smtClean="0">
                <a:solidFill>
                  <a:srgbClr val="0070C0"/>
                </a:solidFill>
                <a:latin typeface="Calibri" panose="020F0502020204030204" pitchFamily="34" charset="0"/>
                <a:cs typeface="Calibri" panose="020F0502020204030204" pitchFamily="34" charset="0"/>
              </a:rPr>
              <a:t>Un partit polític no pot imposar la dissolució d'un grup municipal? </a:t>
            </a:r>
            <a:r>
              <a:rPr lang="ca-ES" altLang="ca-ES" sz="1700" dirty="0" smtClean="0">
                <a:latin typeface="Calibri" panose="020F0502020204030204" pitchFamily="34" charset="0"/>
                <a:cs typeface="Calibri" panose="020F0502020204030204" pitchFamily="34" charset="0"/>
              </a:rPr>
              <a:t>Malgrat que tots els Regidors del grup hagin estat expulsats del partit polític pel qual es van presentar, podran continuar funcionant com a grup?</a:t>
            </a:r>
          </a:p>
          <a:p>
            <a:pPr algn="just">
              <a:lnSpc>
                <a:spcPct val="120000"/>
              </a:lnSpc>
            </a:pPr>
            <a:r>
              <a:rPr lang="ca-ES" altLang="ca-ES" sz="1700" dirty="0" smtClean="0">
                <a:latin typeface="Calibri" panose="020F0502020204030204" pitchFamily="34" charset="0"/>
                <a:cs typeface="Calibri" panose="020F0502020204030204" pitchFamily="34" charset="0"/>
              </a:rPr>
              <a:t>Amb la Llei 57/2003. La interpretació de l'art.73.3 és problemàtica, ja que per una banda parla de l'abandonament de la formació política (no de l'expulsió) i per altra banda al·ludeix també al cas d'expulsió de la majoria dels membres d'un grup respecte de la seva formació política d'origen; és veritat que es parla d'expulsió de la formació política i no de l'expulsió del grup. </a:t>
            </a:r>
            <a:r>
              <a:rPr lang="ca-ES" altLang="ca-ES" sz="1700" b="1" dirty="0" smtClean="0">
                <a:latin typeface="Calibri" panose="020F0502020204030204" pitchFamily="34" charset="0"/>
                <a:cs typeface="Calibri" panose="020F0502020204030204" pitchFamily="34" charset="0"/>
              </a:rPr>
              <a:t>La conseqüència de l'expulsió d'una formació política serà la no adscripció. </a:t>
            </a:r>
            <a:endParaRPr lang="ca-ES" altLang="ca-ES" sz="1700" i="1" dirty="0" smtClean="0">
              <a:solidFill>
                <a:srgbClr val="0000FF"/>
              </a:solidFill>
              <a:latin typeface="Calibri" panose="020F0502020204030204" pitchFamily="34" charset="0"/>
              <a:cs typeface="Calibri" panose="020F0502020204030204" pitchFamily="34" charset="0"/>
            </a:endParaRPr>
          </a:p>
          <a:p>
            <a:pPr algn="just">
              <a:lnSpc>
                <a:spcPct val="70000"/>
              </a:lnSpc>
              <a:buFont typeface="Wingdings" pitchFamily="2" charset="2"/>
              <a:buNone/>
            </a:pPr>
            <a:r>
              <a:rPr lang="ca-ES" altLang="ca-ES" sz="1700" i="1" dirty="0" smtClean="0">
                <a:solidFill>
                  <a:srgbClr val="0000FF"/>
                </a:solidFill>
                <a:latin typeface="Calibri" panose="020F0502020204030204" pitchFamily="34" charset="0"/>
                <a:cs typeface="Calibri" panose="020F0502020204030204" pitchFamily="34" charset="0"/>
              </a:rPr>
              <a:t>	“Quan </a:t>
            </a:r>
            <a:r>
              <a:rPr lang="ca-ES" altLang="ca-ES" sz="1700" i="1" u="sng" dirty="0" smtClean="0">
                <a:solidFill>
                  <a:srgbClr val="0000FF"/>
                </a:solidFill>
                <a:latin typeface="Calibri" panose="020F0502020204030204" pitchFamily="34" charset="0"/>
                <a:cs typeface="Calibri" panose="020F0502020204030204" pitchFamily="34" charset="0"/>
              </a:rPr>
              <a:t>la majoria dels regidors d'un grup polític municipal</a:t>
            </a:r>
            <a:r>
              <a:rPr lang="ca-ES" altLang="ca-ES" sz="1700" i="1" dirty="0" smtClean="0">
                <a:solidFill>
                  <a:srgbClr val="0000FF"/>
                </a:solidFill>
                <a:latin typeface="Calibri" panose="020F0502020204030204" pitchFamily="34" charset="0"/>
                <a:cs typeface="Calibri" panose="020F0502020204030204" pitchFamily="34" charset="0"/>
              </a:rPr>
              <a:t> abandonin la formació política que va presentar la candidatura per la que van concórrer a les eleccions </a:t>
            </a:r>
            <a:r>
              <a:rPr lang="ca-ES" altLang="ca-ES" sz="1700" i="1" u="sng" dirty="0" smtClean="0">
                <a:solidFill>
                  <a:srgbClr val="0000FF"/>
                </a:solidFill>
                <a:latin typeface="Calibri" panose="020F0502020204030204" pitchFamily="34" charset="0"/>
                <a:cs typeface="Calibri" panose="020F0502020204030204" pitchFamily="34" charset="0"/>
              </a:rPr>
              <a:t>o siguin expulsats de la mateixa</a:t>
            </a:r>
            <a:r>
              <a:rPr lang="ca-ES" altLang="ca-ES" sz="1700" i="1" dirty="0" smtClean="0">
                <a:solidFill>
                  <a:srgbClr val="0000FF"/>
                </a:solidFill>
                <a:latin typeface="Calibri" panose="020F0502020204030204" pitchFamily="34" charset="0"/>
                <a:cs typeface="Calibri" panose="020F0502020204030204" pitchFamily="34" charset="0"/>
              </a:rPr>
              <a:t>,</a:t>
            </a:r>
            <a:r>
              <a:rPr lang="ca-ES" altLang="ca-ES" sz="1700" i="1" dirty="0" smtClean="0">
                <a:latin typeface="Calibri" panose="020F0502020204030204" pitchFamily="34" charset="0"/>
                <a:cs typeface="Calibri" panose="020F0502020204030204" pitchFamily="34" charset="0"/>
              </a:rPr>
              <a:t> seran els regidors que romanguin en l'esmentada formació política els legítims integrants d'aquest grup polític a tots els efectes. En qualsevol cas, el secretari de la corporació podrà dirigir-se al representant legal de la formació política que va presentar la corresponent candidatura a efectes que notifiqui l'acreditació de les circumstàncies assenyalades”.  </a:t>
            </a:r>
            <a:endParaRPr lang="ca-ES" altLang="ca-ES" sz="17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872003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1524000" y="0"/>
            <a:ext cx="7092950" cy="857250"/>
          </a:xfrm>
        </p:spPr>
        <p:txBody>
          <a:bodyPr rtlCol="0">
            <a:normAutofit/>
          </a:bodyPr>
          <a:lstStyle/>
          <a:p>
            <a:pPr>
              <a:defRPr/>
            </a:pPr>
            <a:r>
              <a:rPr lang="ca-ES" sz="3200" b="1" dirty="0">
                <a:solidFill>
                  <a:srgbClr val="0070C0"/>
                </a:solidFill>
                <a:latin typeface="Calibri" panose="020F0502020204030204" pitchFamily="34" charset="0"/>
                <a:cs typeface="Calibri" panose="020F0502020204030204" pitchFamily="34" charset="0"/>
                <a:sym typeface="Wingdings" pitchFamily="2" charset="2"/>
              </a:rPr>
              <a:t> DEFINICIÓ DE TRANSFUGA.</a:t>
            </a:r>
            <a:endParaRPr lang="ca-ES" sz="3200" b="1" dirty="0">
              <a:solidFill>
                <a:srgbClr val="0070C0"/>
              </a:solidFill>
              <a:latin typeface="Calibri" panose="020F0502020204030204" pitchFamily="34" charset="0"/>
              <a:cs typeface="Calibri" panose="020F0502020204030204" pitchFamily="34" charset="0"/>
            </a:endParaRPr>
          </a:p>
        </p:txBody>
      </p:sp>
      <p:sp>
        <p:nvSpPr>
          <p:cNvPr id="244739" name="Rectangle 3"/>
          <p:cNvSpPr>
            <a:spLocks noGrp="1" noChangeArrowheads="1"/>
          </p:cNvSpPr>
          <p:nvPr>
            <p:ph idx="1"/>
          </p:nvPr>
        </p:nvSpPr>
        <p:spPr>
          <a:xfrm>
            <a:off x="1881189" y="1645032"/>
            <a:ext cx="9399386" cy="4592256"/>
          </a:xfrm>
        </p:spPr>
        <p:txBody>
          <a:bodyPr/>
          <a:lstStyle/>
          <a:p>
            <a:pPr algn="just" eaLnBrk="1" hangingPunct="1">
              <a:lnSpc>
                <a:spcPct val="80000"/>
              </a:lnSpc>
            </a:pPr>
            <a:r>
              <a:rPr lang="ca-ES" altLang="ca-ES" dirty="0">
                <a:latin typeface="Calibri" panose="020F0502020204030204" pitchFamily="34" charset="0"/>
                <a:cs typeface="Calibri" panose="020F0502020204030204" pitchFamily="34" charset="0"/>
              </a:rPr>
              <a:t>En la II Addenda a l’acord sobre un codi de conducta política en relació amb el transfuguisme en les Corporacions locals de 1998:</a:t>
            </a:r>
          </a:p>
          <a:p>
            <a:pPr algn="just" eaLnBrk="1" hangingPunct="1">
              <a:lnSpc>
                <a:spcPct val="80000"/>
              </a:lnSpc>
              <a:buFont typeface="Wingdings" pitchFamily="2" charset="2"/>
              <a:buNone/>
            </a:pPr>
            <a:r>
              <a:rPr lang="ca-ES" altLang="ca-ES" dirty="0">
                <a:latin typeface="Calibri" panose="020F0502020204030204" pitchFamily="34" charset="0"/>
                <a:cs typeface="Calibri" panose="020F0502020204030204" pitchFamily="34" charset="0"/>
              </a:rPr>
              <a:t>	“</a:t>
            </a:r>
            <a:r>
              <a:rPr lang="ca-ES" altLang="ca-ES" i="1" dirty="0">
                <a:latin typeface="Calibri" panose="020F0502020204030204" pitchFamily="34" charset="0"/>
                <a:cs typeface="Calibri" panose="020F0502020204030204" pitchFamily="34" charset="0"/>
              </a:rPr>
              <a:t>Un trànsfuga és un representant local, </a:t>
            </a:r>
            <a:r>
              <a:rPr lang="ca-ES" altLang="ca-ES" i="1" dirty="0">
                <a:solidFill>
                  <a:srgbClr val="FF0000"/>
                </a:solidFill>
                <a:latin typeface="Calibri" panose="020F0502020204030204" pitchFamily="34" charset="0"/>
                <a:cs typeface="Calibri" panose="020F0502020204030204" pitchFamily="34" charset="0"/>
              </a:rPr>
              <a:t>que traint els seus companys de llista i / o grup </a:t>
            </a:r>
            <a:r>
              <a:rPr lang="ca-ES" altLang="ca-ES" i="1" dirty="0">
                <a:latin typeface="Calibri" panose="020F0502020204030204" pitchFamily="34" charset="0"/>
                <a:cs typeface="Calibri" panose="020F0502020204030204" pitchFamily="34" charset="0"/>
              </a:rPr>
              <a:t>- mantenint aquests últims la seva lleialtat amb la formació política que els va presentar les corresponents eleccions locals -o apartant - individualment o en grup del criteri fixat pels òrgans competents de les formacions polítiques que els </a:t>
            </a:r>
            <a:r>
              <a:rPr lang="ca-ES" altLang="ca-ES" i="1" dirty="0">
                <a:solidFill>
                  <a:srgbClr val="FF0000"/>
                </a:solidFill>
                <a:latin typeface="Calibri" panose="020F0502020204030204" pitchFamily="34" charset="0"/>
                <a:cs typeface="Calibri" panose="020F0502020204030204" pitchFamily="34" charset="0"/>
              </a:rPr>
              <a:t>han presentat, o havent estat expulsats </a:t>
            </a:r>
            <a:r>
              <a:rPr lang="ca-ES" altLang="ca-ES" i="1" dirty="0">
                <a:latin typeface="Calibri" panose="020F0502020204030204" pitchFamily="34" charset="0"/>
                <a:cs typeface="Calibri" panose="020F0502020204030204" pitchFamily="34" charset="0"/>
              </a:rPr>
              <a:t>d'aquestes, pacten amb altres forces per canviar o mantenir la majoria governant en una entitat local, o bé fan impossible a aquesta majoria el govern de l'entitat”.</a:t>
            </a:r>
          </a:p>
          <a:p>
            <a:pPr algn="just" eaLnBrk="1" hangingPunct="1">
              <a:lnSpc>
                <a:spcPct val="80000"/>
              </a:lnSpc>
              <a:buFont typeface="Wingdings" pitchFamily="2" charset="2"/>
              <a:buNone/>
            </a:pPr>
            <a:endParaRPr lang="ca-ES" altLang="ca-ES" i="1" dirty="0">
              <a:latin typeface="Calibri" panose="020F0502020204030204" pitchFamily="34" charset="0"/>
              <a:cs typeface="Calibri" panose="020F0502020204030204" pitchFamily="34" charset="0"/>
            </a:endParaRPr>
          </a:p>
          <a:p>
            <a:pPr algn="just" eaLnBrk="1" hangingPunct="1">
              <a:lnSpc>
                <a:spcPct val="80000"/>
              </a:lnSpc>
            </a:pPr>
            <a:r>
              <a:rPr lang="ca-ES" altLang="ca-ES" dirty="0">
                <a:latin typeface="Calibri" panose="020F0502020204030204" pitchFamily="34" charset="0"/>
                <a:cs typeface="Calibri" panose="020F0502020204030204" pitchFamily="34" charset="0"/>
              </a:rPr>
              <a:t>Com bé es pot veure aquesta definició no comprendria a aquells que abandonin o siguin expulsats d’un grup municipal corresponent a una coalició quan les divergències o deslleialtats no són en quant a la seva formació política sinó en quant a allò que es decideix per l'altra facció de la coalició.</a:t>
            </a:r>
          </a:p>
        </p:txBody>
      </p:sp>
      <p:sp>
        <p:nvSpPr>
          <p:cNvPr id="229378" name="4 Marcador de pie de página"/>
          <p:cNvSpPr>
            <a:spLocks noGrp="1"/>
          </p:cNvSpPr>
          <p:nvPr>
            <p:ph type="ftr" sz="quarter" idx="11"/>
          </p:nvPr>
        </p:nvSpPr>
        <p:spPr/>
        <p:txBody>
          <a:bodyPr/>
          <a:lstStyle/>
          <a:p>
            <a:pPr>
              <a:defRPr/>
            </a:pPr>
            <a:r>
              <a:rPr lang="pt-BR"/>
              <a:t>Curs de regim juridic </a:t>
            </a:r>
            <a:endParaRPr lang="es-ES"/>
          </a:p>
        </p:txBody>
      </p:sp>
      <p:sp>
        <p:nvSpPr>
          <p:cNvPr id="229379" name="5 Marcador de número de diapositiva"/>
          <p:cNvSpPr>
            <a:spLocks noGrp="1"/>
          </p:cNvSpPr>
          <p:nvPr>
            <p:ph type="sldNum" sz="quarter" idx="12"/>
          </p:nvPr>
        </p:nvSpPr>
        <p:spPr/>
        <p:txBody>
          <a:bodyPr/>
          <a:lstStyle/>
          <a:p>
            <a:pPr>
              <a:defRPr/>
            </a:pPr>
            <a:fld id="{0CBAE547-CF2B-4E71-8939-92B90EBEE6E1}" type="slidenum">
              <a:rPr lang="es-ES"/>
              <a:pPr>
                <a:defRPr/>
              </a:pPr>
              <a:t>161</a:t>
            </a:fld>
            <a:endParaRPr lang="es-ES"/>
          </a:p>
        </p:txBody>
      </p:sp>
      <p:sp>
        <p:nvSpPr>
          <p:cNvPr id="244742" name="Text Box 4"/>
          <p:cNvSpPr txBox="1">
            <a:spLocks noChangeArrowheads="1"/>
          </p:cNvSpPr>
          <p:nvPr/>
        </p:nvSpPr>
        <p:spPr bwMode="auto">
          <a:xfrm>
            <a:off x="2136575" y="5085047"/>
            <a:ext cx="9144000" cy="1277937"/>
          </a:xfrm>
          <a:prstGeom prst="rect">
            <a:avLst/>
          </a:prstGeom>
          <a:solidFill>
            <a:srgbClr val="4D42E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10000"/>
              </a:lnSpc>
              <a:buClr>
                <a:schemeClr val="accent1"/>
              </a:buClr>
              <a:buFont typeface="Wingdings" pitchFamily="2" charset="2"/>
              <a:buNone/>
            </a:pPr>
            <a:r>
              <a:rPr lang="ca-ES" altLang="ca-ES" sz="1600" b="1">
                <a:solidFill>
                  <a:schemeClr val="bg1"/>
                </a:solidFill>
                <a:latin typeface="Comic Sans MS" pitchFamily="66" charset="0"/>
              </a:rPr>
              <a:t>Des d'aquesta òptica la solució atorgada per la nostra legislació, tant la catalana com l'estatal, no ofereix problemes al respecte i la figura del regidor no adscrit </a:t>
            </a:r>
            <a:r>
              <a:rPr lang="ca-ES" altLang="ca-ES" sz="2000" b="1">
                <a:solidFill>
                  <a:schemeClr val="bg1"/>
                </a:solidFill>
                <a:latin typeface="Comic Sans MS" pitchFamily="66" charset="0"/>
              </a:rPr>
              <a:t>no seria </a:t>
            </a:r>
            <a:r>
              <a:rPr lang="ca-ES" altLang="ca-ES" sz="1600" b="1">
                <a:solidFill>
                  <a:schemeClr val="bg1"/>
                </a:solidFill>
                <a:latin typeface="Comic Sans MS" pitchFamily="66" charset="0"/>
              </a:rPr>
              <a:t>d'aplicació a aquells supòsits en què els expulsats o els que abandonen un grup format per </a:t>
            </a:r>
            <a:r>
              <a:rPr lang="ca-ES" altLang="ca-ES" sz="1800" b="1">
                <a:solidFill>
                  <a:schemeClr val="bg1"/>
                </a:solidFill>
                <a:latin typeface="Comic Sans MS" pitchFamily="66" charset="0"/>
              </a:rPr>
              <a:t>una coalició </a:t>
            </a:r>
            <a:r>
              <a:rPr lang="ca-ES" altLang="ca-ES" sz="1600" b="1">
                <a:solidFill>
                  <a:schemeClr val="bg1"/>
                </a:solidFill>
                <a:latin typeface="Comic Sans MS" pitchFamily="66" charset="0"/>
              </a:rPr>
              <a:t>pertanyin en bloc a una de les formacions polítiques. </a:t>
            </a:r>
          </a:p>
        </p:txBody>
      </p:sp>
      <p:sp>
        <p:nvSpPr>
          <p:cNvPr id="446469" name="Text Box 5"/>
          <p:cNvSpPr txBox="1">
            <a:spLocks noChangeArrowheads="1"/>
          </p:cNvSpPr>
          <p:nvPr/>
        </p:nvSpPr>
        <p:spPr bwMode="auto">
          <a:xfrm>
            <a:off x="1881188" y="787782"/>
            <a:ext cx="9399387" cy="701675"/>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2000">
                <a:solidFill>
                  <a:schemeClr val="bg1"/>
                </a:solidFill>
                <a:cs typeface="Calibri" panose="020F0502020204030204" pitchFamily="34" charset="0"/>
              </a:rPr>
              <a:t>La nostra legislació que els apartats que regulen la figura del regidor no adscrit no els són d'aplicació a les coalicions.</a:t>
            </a:r>
          </a:p>
        </p:txBody>
      </p:sp>
    </p:spTree>
    <p:extLst>
      <p:ext uri="{BB962C8B-B14F-4D97-AF65-F5344CB8AC3E}">
        <p14:creationId xmlns:p14="http://schemas.microsoft.com/office/powerpoint/2010/main" val="2036415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446469"/>
                                        </p:tgtEl>
                                        <p:attrNameLst>
                                          <p:attrName>style.visibility</p:attrName>
                                        </p:attrNameLst>
                                      </p:cBhvr>
                                      <p:to>
                                        <p:strVal val="visible"/>
                                      </p:to>
                                    </p:set>
                                    <p:animEffect transition="in" filter="fade">
                                      <p:cBhvr>
                                        <p:cTn id="7" dur="770" decel="100000"/>
                                        <p:tgtEl>
                                          <p:spTgt spid="446469"/>
                                        </p:tgtEl>
                                      </p:cBhvr>
                                    </p:animEffect>
                                    <p:animScale>
                                      <p:cBhvr>
                                        <p:cTn id="8" dur="770" decel="100000"/>
                                        <p:tgtEl>
                                          <p:spTgt spid="446469"/>
                                        </p:tgtEl>
                                      </p:cBhvr>
                                      <p:from x="10000" y="10000"/>
                                      <p:to x="200000" y="450000"/>
                                    </p:animScale>
                                    <p:animScale>
                                      <p:cBhvr>
                                        <p:cTn id="9" dur="1230" accel="100000" fill="hold">
                                          <p:stCondLst>
                                            <p:cond delay="770"/>
                                          </p:stCondLst>
                                        </p:cTn>
                                        <p:tgtEl>
                                          <p:spTgt spid="446469"/>
                                        </p:tgtEl>
                                      </p:cBhvr>
                                      <p:from x="200000" y="450000"/>
                                      <p:to x="100000" y="100000"/>
                                    </p:animScale>
                                    <p:set>
                                      <p:cBhvr>
                                        <p:cTn id="10" dur="770" fill="hold"/>
                                        <p:tgtEl>
                                          <p:spTgt spid="446469"/>
                                        </p:tgtEl>
                                        <p:attrNameLst>
                                          <p:attrName>ppt_x</p:attrName>
                                        </p:attrNameLst>
                                      </p:cBhvr>
                                      <p:to>
                                        <p:strVal val="(0.5)"/>
                                      </p:to>
                                    </p:set>
                                    <p:anim from="(0.5)" to="(#ppt_x)" calcmode="lin" valueType="num">
                                      <p:cBhvr>
                                        <p:cTn id="11" dur="1230" accel="100000" fill="hold">
                                          <p:stCondLst>
                                            <p:cond delay="770"/>
                                          </p:stCondLst>
                                        </p:cTn>
                                        <p:tgtEl>
                                          <p:spTgt spid="446469"/>
                                        </p:tgtEl>
                                        <p:attrNameLst>
                                          <p:attrName>ppt_x</p:attrName>
                                        </p:attrNameLst>
                                      </p:cBhvr>
                                    </p:anim>
                                    <p:set>
                                      <p:cBhvr>
                                        <p:cTn id="12" dur="770" fill="hold"/>
                                        <p:tgtEl>
                                          <p:spTgt spid="446469"/>
                                        </p:tgtEl>
                                        <p:attrNameLst>
                                          <p:attrName>ppt_y</p:attrName>
                                        </p:attrNameLst>
                                      </p:cBhvr>
                                      <p:to>
                                        <p:strVal val="(#ppt_y+0.4)"/>
                                      </p:to>
                                    </p:set>
                                    <p:anim from="(#ppt_y+0.4)" to="(#ppt_y)" calcmode="lin" valueType="num">
                                      <p:cBhvr>
                                        <p:cTn id="13" dur="1230" accel="100000" fill="hold">
                                          <p:stCondLst>
                                            <p:cond delay="770"/>
                                          </p:stCondLst>
                                        </p:cTn>
                                        <p:tgtEl>
                                          <p:spTgt spid="4464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9"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7528" y="44624"/>
            <a:ext cx="10344471" cy="1424906"/>
          </a:xfrm>
        </p:spPr>
        <p:txBody>
          <a:bodyPr>
            <a:normAutofit/>
          </a:bodyPr>
          <a:lstStyle/>
          <a:p>
            <a:r>
              <a:rPr lang="ca-ES" sz="3200" b="1" dirty="0" smtClean="0">
                <a:solidFill>
                  <a:srgbClr val="0070C0"/>
                </a:solidFill>
                <a:latin typeface="Calibri" panose="020F0502020204030204" pitchFamily="34" charset="0"/>
                <a:cs typeface="Calibri" panose="020F0502020204030204" pitchFamily="34" charset="0"/>
              </a:rPr>
              <a:t>LES SUBVENCIONS ALS GRUPS MUNICIPALS S'HAN DE JUSTIFICAR</a:t>
            </a:r>
            <a:endParaRPr lang="es-ES" sz="3200" b="1" dirty="0">
              <a:solidFill>
                <a:srgbClr val="0070C0"/>
              </a:solidFill>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847528" y="1207484"/>
            <a:ext cx="9657084" cy="4570454"/>
          </a:xfrm>
        </p:spPr>
        <p:txBody>
          <a:bodyPr>
            <a:noAutofit/>
          </a:bodyPr>
          <a:lstStyle/>
          <a:p>
            <a:r>
              <a:rPr lang="ca-ES" sz="1700" i="1" u="sng" dirty="0">
                <a:latin typeface="Calibri" panose="020F0502020204030204" pitchFamily="34" charset="0"/>
                <a:cs typeface="Calibri" panose="020F0502020204030204" pitchFamily="34" charset="0"/>
              </a:rPr>
              <a:t>Els grups polítics hauran de portar amb una comptabilitat específica de la dotació a què fa referència el paràgraf segon d'aquest apartat 3, que posaran a disposició del Ple de la Corporació, sempre que aquest ho demani.”</a:t>
            </a:r>
            <a:endParaRPr lang="es-ES" sz="1700" dirty="0">
              <a:latin typeface="Calibri" panose="020F0502020204030204" pitchFamily="34" charset="0"/>
              <a:cs typeface="Calibri" panose="020F0502020204030204" pitchFamily="34" charset="0"/>
            </a:endParaRPr>
          </a:p>
          <a:p>
            <a:r>
              <a:rPr lang="ca-ES" sz="1700" dirty="0">
                <a:latin typeface="Calibri" panose="020F0502020204030204" pitchFamily="34" charset="0"/>
                <a:cs typeface="Calibri" panose="020F0502020204030204" pitchFamily="34" charset="0"/>
              </a:rPr>
              <a:t>Del que </a:t>
            </a:r>
            <a:r>
              <a:rPr lang="ca-ES" sz="1700" dirty="0" smtClean="0">
                <a:latin typeface="Calibri" panose="020F0502020204030204" pitchFamily="34" charset="0"/>
                <a:cs typeface="Calibri" panose="020F0502020204030204" pitchFamily="34" charset="0"/>
              </a:rPr>
              <a:t>es </a:t>
            </a:r>
            <a:r>
              <a:rPr lang="ca-ES" sz="1700" dirty="0">
                <a:latin typeface="Calibri" panose="020F0502020204030204" pitchFamily="34" charset="0"/>
                <a:cs typeface="Calibri" panose="020F0502020204030204" pitchFamily="34" charset="0"/>
              </a:rPr>
              <a:t>desprenen com </a:t>
            </a:r>
            <a:r>
              <a:rPr lang="ca-ES" sz="1700" dirty="0" smtClean="0">
                <a:latin typeface="Calibri" panose="020F0502020204030204" pitchFamily="34" charset="0"/>
                <a:cs typeface="Calibri" panose="020F0502020204030204" pitchFamily="34" charset="0"/>
              </a:rPr>
              <a:t>a mínim tres </a:t>
            </a:r>
            <a:r>
              <a:rPr lang="ca-ES" sz="1700" dirty="0">
                <a:latin typeface="Calibri" panose="020F0502020204030204" pitchFamily="34" charset="0"/>
                <a:cs typeface="Calibri" panose="020F0502020204030204" pitchFamily="34" charset="0"/>
              </a:rPr>
              <a:t>limitacions als fons lliurats als grups municipals:</a:t>
            </a:r>
            <a:endParaRPr lang="es-ES" sz="1700" dirty="0">
              <a:latin typeface="Calibri" panose="020F0502020204030204" pitchFamily="34" charset="0"/>
              <a:cs typeface="Calibri" panose="020F0502020204030204" pitchFamily="34" charset="0"/>
            </a:endParaRPr>
          </a:p>
          <a:p>
            <a:pPr lvl="1"/>
            <a:r>
              <a:rPr lang="ca-ES" sz="1700" dirty="0">
                <a:latin typeface="Calibri" panose="020F0502020204030204" pitchFamily="34" charset="0"/>
                <a:cs typeface="Calibri" panose="020F0502020204030204" pitchFamily="34" charset="0"/>
              </a:rPr>
              <a:t>No es poden destinar a remuneracions de personal ( </a:t>
            </a:r>
            <a:r>
              <a:rPr lang="ca-ES" sz="1700" u="sng" dirty="0">
                <a:latin typeface="Calibri" panose="020F0502020204030204" pitchFamily="34" charset="0"/>
                <a:cs typeface="Calibri" panose="020F0502020204030204" pitchFamily="34" charset="0"/>
                <a:hlinkClick r:id="rId3"/>
              </a:rPr>
              <a:t>STS 03/07/2012 ECLI:ES:TS:2012:5493 </a:t>
            </a:r>
            <a:r>
              <a:rPr lang="ca-ES" sz="1700" dirty="0">
                <a:latin typeface="Calibri" panose="020F0502020204030204" pitchFamily="34" charset="0"/>
                <a:cs typeface="Calibri" panose="020F0502020204030204" pitchFamily="34" charset="0"/>
              </a:rPr>
              <a:t>) .</a:t>
            </a:r>
            <a:endParaRPr lang="es-ES" sz="1700" dirty="0">
              <a:latin typeface="Calibri" panose="020F0502020204030204" pitchFamily="34" charset="0"/>
              <a:cs typeface="Calibri" panose="020F0502020204030204" pitchFamily="34" charset="0"/>
            </a:endParaRPr>
          </a:p>
          <a:p>
            <a:pPr lvl="1"/>
            <a:r>
              <a:rPr lang="ca-ES" sz="1700" dirty="0">
                <a:latin typeface="Calibri" panose="020F0502020204030204" pitchFamily="34" charset="0"/>
                <a:cs typeface="Calibri" panose="020F0502020204030204" pitchFamily="34" charset="0"/>
              </a:rPr>
              <a:t>No es poden adquirir béns que constitueixin actius fixos de caràcter patrimonial</a:t>
            </a:r>
            <a:endParaRPr lang="es-ES" sz="1700" dirty="0">
              <a:latin typeface="Calibri" panose="020F0502020204030204" pitchFamily="34" charset="0"/>
              <a:cs typeface="Calibri" panose="020F0502020204030204" pitchFamily="34" charset="0"/>
            </a:endParaRPr>
          </a:p>
          <a:p>
            <a:pPr lvl="1"/>
            <a:r>
              <a:rPr lang="ca-ES" sz="1700" dirty="0">
                <a:latin typeface="Calibri" panose="020F0502020204030204" pitchFamily="34" charset="0"/>
                <a:cs typeface="Calibri" panose="020F0502020204030204" pitchFamily="34" charset="0"/>
              </a:rPr>
              <a:t>I encara que sembli obvi, els fons s'han de destinar a despeses pròpies del GRUP MUNICIPAL no del partit o partits polítics que el sustentin. Així es desprèn del Preàmbul de la mateixa Llei 11/1999 “D'altra banda, amb el nou apartat 3 de l'article 73 es pretén una menció expressa a la Llei de Bases que l'actuació corporativa dels membres de les Corporacions locals es realitzi a </a:t>
            </a:r>
            <a:r>
              <a:rPr lang="ca-ES" sz="1700" dirty="0" smtClean="0">
                <a:latin typeface="Calibri" panose="020F0502020204030204" pitchFamily="34" charset="0"/>
                <a:cs typeface="Calibri" panose="020F0502020204030204" pitchFamily="34" charset="0"/>
              </a:rPr>
              <a:t>través </a:t>
            </a:r>
            <a:r>
              <a:rPr lang="ca-ES" sz="1700" dirty="0">
                <a:latin typeface="Calibri" panose="020F0502020204030204" pitchFamily="34" charset="0"/>
                <a:cs typeface="Calibri" panose="020F0502020204030204" pitchFamily="34" charset="0"/>
              </a:rPr>
              <a:t>dels grups polítics, amb la possibilitat de dotació econòmica </a:t>
            </a:r>
            <a:r>
              <a:rPr lang="ca-ES" sz="1700" b="1" u="sng" dirty="0">
                <a:latin typeface="Calibri" panose="020F0502020204030204" pitchFamily="34" charset="0"/>
                <a:cs typeface="Calibri" panose="020F0502020204030204" pitchFamily="34" charset="0"/>
              </a:rPr>
              <a:t>per al seu funcionament </a:t>
            </a:r>
            <a:r>
              <a:rPr lang="ca-ES" sz="1700" dirty="0">
                <a:latin typeface="Calibri" panose="020F0502020204030204" pitchFamily="34" charset="0"/>
                <a:cs typeface="Calibri" panose="020F0502020204030204" pitchFamily="34" charset="0"/>
              </a:rPr>
              <a:t>seguint una regulació similar a la que es preveu al Reglament del Congrés dels Diputats per als seus grups polítics</a:t>
            </a:r>
            <a:r>
              <a:rPr lang="ca-ES" sz="1700" dirty="0" smtClean="0">
                <a:latin typeface="Calibri" panose="020F0502020204030204" pitchFamily="34" charset="0"/>
                <a:cs typeface="Calibri" panose="020F0502020204030204" pitchFamily="34" charset="0"/>
              </a:rPr>
              <a:t>.”</a:t>
            </a:r>
            <a:endParaRPr lang="es-ES" sz="1700" dirty="0">
              <a:latin typeface="Calibri" panose="020F0502020204030204" pitchFamily="34" charset="0"/>
              <a:cs typeface="Calibri" panose="020F0502020204030204" pitchFamily="34" charset="0"/>
            </a:endParaRPr>
          </a:p>
        </p:txBody>
      </p:sp>
      <p:sp>
        <p:nvSpPr>
          <p:cNvPr id="4" name="Rectángulo 3"/>
          <p:cNvSpPr/>
          <p:nvPr/>
        </p:nvSpPr>
        <p:spPr>
          <a:xfrm>
            <a:off x="9480376" y="723941"/>
            <a:ext cx="2592288" cy="472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latin typeface="Calibri" panose="020F0502020204030204" pitchFamily="34" charset="0"/>
                <a:cs typeface="Calibri" panose="020F0502020204030204" pitchFamily="34" charset="0"/>
              </a:rPr>
              <a:t>L</a:t>
            </a:r>
            <a:r>
              <a:rPr lang="ca-ES" b="1" dirty="0" smtClean="0">
                <a:latin typeface="Calibri" panose="020F0502020204030204" pitchFamily="34" charset="0"/>
                <a:cs typeface="Calibri" panose="020F0502020204030204" pitchFamily="34" charset="0"/>
              </a:rPr>
              <a:t>'art</a:t>
            </a:r>
            <a:r>
              <a:rPr lang="ca-ES" b="1" dirty="0">
                <a:latin typeface="Calibri" panose="020F0502020204030204" pitchFamily="34" charset="0"/>
                <a:cs typeface="Calibri" panose="020F0502020204030204" pitchFamily="34" charset="0"/>
              </a:rPr>
              <a:t>. 73.3 de la LBRL, </a:t>
            </a:r>
            <a:endParaRPr lang="es-ES" b="1" dirty="0">
              <a:latin typeface="Calibri" panose="020F0502020204030204" pitchFamily="34" charset="0"/>
              <a:cs typeface="Calibri" panose="020F0502020204030204" pitchFamily="34" charset="0"/>
            </a:endParaRPr>
          </a:p>
        </p:txBody>
      </p:sp>
      <p:sp>
        <p:nvSpPr>
          <p:cNvPr id="5" name="Rectángulo 4"/>
          <p:cNvSpPr/>
          <p:nvPr/>
        </p:nvSpPr>
        <p:spPr>
          <a:xfrm>
            <a:off x="1160140" y="5157192"/>
            <a:ext cx="10696499" cy="1138773"/>
          </a:xfrm>
          <a:prstGeom prst="rect">
            <a:avLst/>
          </a:prstGeom>
          <a:solidFill>
            <a:schemeClr val="bg2"/>
          </a:solidFill>
        </p:spPr>
        <p:txBody>
          <a:bodyPr wrap="square">
            <a:spAutoFit/>
          </a:bodyPr>
          <a:lstStyle/>
          <a:p>
            <a:r>
              <a:rPr lang="ca-ES" sz="1700" dirty="0">
                <a:latin typeface="Calibri" panose="020F0502020204030204" pitchFamily="34" charset="0"/>
                <a:cs typeface="Calibri" panose="020F0502020204030204" pitchFamily="34" charset="0"/>
              </a:rPr>
              <a:t>D'altra banda , es recull l'obligació que els grups municipals portin una comptabilitat “específica” de la dotació rebuda que s'haurà de posar a disposició del ple però només quan “aquest ho demani”.</a:t>
            </a:r>
            <a:endParaRPr lang="es-ES" sz="1700" dirty="0">
              <a:latin typeface="Calibri" panose="020F0502020204030204" pitchFamily="34" charset="0"/>
              <a:cs typeface="Calibri" panose="020F0502020204030204" pitchFamily="34" charset="0"/>
            </a:endParaRPr>
          </a:p>
          <a:p>
            <a:r>
              <a:rPr lang="ca-ES" sz="1700" dirty="0">
                <a:latin typeface="Calibri" panose="020F0502020204030204" pitchFamily="34" charset="0"/>
                <a:cs typeface="Calibri" panose="020F0502020204030204" pitchFamily="34" charset="0"/>
              </a:rPr>
              <a:t>Per tant, el pagament de les assignacions als grups municipals perquè implica la producció </a:t>
            </a:r>
            <a:r>
              <a:rPr lang="ca-ES" sz="1700" dirty="0" err="1">
                <a:latin typeface="Calibri" panose="020F0502020204030204" pitchFamily="34" charset="0"/>
                <a:cs typeface="Calibri" panose="020F0502020204030204" pitchFamily="34" charset="0"/>
              </a:rPr>
              <a:t>d'“obligacions</a:t>
            </a:r>
            <a:r>
              <a:rPr lang="ca-ES" sz="1700" dirty="0">
                <a:latin typeface="Calibri" panose="020F0502020204030204" pitchFamily="34" charset="0"/>
                <a:cs typeface="Calibri" panose="020F0502020204030204" pitchFamily="34" charset="0"/>
              </a:rPr>
              <a:t> de contingut econòmic” (art. 8.2 RD 424/2017) es trobaria sotmès a la funció interventora, i en conseqüència a fiscalització prèvia.</a:t>
            </a:r>
            <a:endParaRPr lang="es-E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27101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47528" y="147336"/>
            <a:ext cx="10081120" cy="1337447"/>
          </a:xfrm>
        </p:spPr>
        <p:txBody>
          <a:bodyPr rtlCol="0">
            <a:noAutofit/>
          </a:bodyPr>
          <a:lstStyle/>
          <a:p>
            <a:pPr>
              <a:defRPr/>
            </a:pPr>
            <a:r>
              <a:rPr lang="es-ES_tradnl" sz="4000" b="1" dirty="0">
                <a:solidFill>
                  <a:srgbClr val="0070C0"/>
                </a:solidFill>
                <a:latin typeface="Calibri" panose="020F0502020204030204" pitchFamily="34" charset="0"/>
                <a:cs typeface="Calibri" panose="020F0502020204030204" pitchFamily="34" charset="0"/>
              </a:rPr>
              <a:t>RESUM:</a:t>
            </a:r>
            <a:r>
              <a:rPr lang="ca-ES" sz="4000" b="1" dirty="0">
                <a:solidFill>
                  <a:srgbClr val="0070C0"/>
                </a:solidFill>
                <a:latin typeface="Calibri" panose="020F0502020204030204" pitchFamily="34" charset="0"/>
                <a:cs typeface="Calibri" panose="020F0502020204030204" pitchFamily="34" charset="0"/>
              </a:rPr>
              <a:t>ASSIGNACIONS DELS GRUPS POLÍTICS</a:t>
            </a:r>
            <a:br>
              <a:rPr lang="ca-ES" sz="4000" b="1" dirty="0">
                <a:solidFill>
                  <a:srgbClr val="0070C0"/>
                </a:solidFill>
                <a:latin typeface="Calibri" panose="020F0502020204030204" pitchFamily="34" charset="0"/>
                <a:cs typeface="Calibri" panose="020F0502020204030204" pitchFamily="34" charset="0"/>
              </a:rPr>
            </a:br>
            <a:r>
              <a:rPr lang="ca-ES" sz="4000" b="1" dirty="0">
                <a:solidFill>
                  <a:srgbClr val="0070C0"/>
                </a:solidFill>
                <a:latin typeface="Calibri" panose="020F0502020204030204" pitchFamily="34" charset="0"/>
                <a:cs typeface="Calibri" panose="020F0502020204030204" pitchFamily="34" charset="0"/>
              </a:rPr>
              <a:t>DOTACIONS ECONÒMIQUES</a:t>
            </a:r>
            <a:endParaRPr lang="es-ES" sz="4000" b="1" dirty="0">
              <a:solidFill>
                <a:srgbClr val="0070C0"/>
              </a:solidFill>
              <a:latin typeface="Calibri" panose="020F0502020204030204" pitchFamily="34" charset="0"/>
              <a:cs typeface="Calibri" panose="020F0502020204030204" pitchFamily="34" charset="0"/>
            </a:endParaRPr>
          </a:p>
        </p:txBody>
      </p:sp>
      <p:sp>
        <p:nvSpPr>
          <p:cNvPr id="262147" name="2 Marcador de contenido"/>
          <p:cNvSpPr>
            <a:spLocks noGrp="1"/>
          </p:cNvSpPr>
          <p:nvPr>
            <p:ph idx="1"/>
          </p:nvPr>
        </p:nvSpPr>
        <p:spPr>
          <a:xfrm>
            <a:off x="1991544" y="1628800"/>
            <a:ext cx="8219257" cy="4497363"/>
          </a:xfrm>
        </p:spPr>
        <p:txBody>
          <a:bodyPr anchor="ctr">
            <a:normAutofit/>
          </a:bodyPr>
          <a:lstStyle/>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Dotació fixa i idèntica per a tots els grups</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Dotació variable en funció del nombre de membres de cada grup</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No inclou a regidors no adscrits</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Prohibició de destinar al pagament de remuneracions de personal de qualsevol tipus al servei de la Corporació o adquisició de béns que puguin constituir actius fixos de caràcter patrimonial</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Obligació dels grups polítics de portar una </a:t>
            </a:r>
            <a:r>
              <a:rPr lang="ca-ES" altLang="ca-ES" sz="1700" dirty="0" smtClean="0">
                <a:latin typeface="Calibri" panose="020F0502020204030204" pitchFamily="34" charset="0"/>
                <a:cs typeface="Calibri" panose="020F0502020204030204" pitchFamily="34" charset="0"/>
              </a:rPr>
              <a:t>comptabilitat específica </a:t>
            </a:r>
            <a:r>
              <a:rPr lang="ca-ES" altLang="ca-ES" sz="1700" dirty="0">
                <a:latin typeface="Calibri" panose="020F0502020204030204" pitchFamily="34" charset="0"/>
                <a:cs typeface="Calibri" panose="020F0502020204030204" pitchFamily="34" charset="0"/>
              </a:rPr>
              <a:t>de les dotacions, que posaran a disposició del </a:t>
            </a:r>
            <a:r>
              <a:rPr lang="ca-ES" altLang="ca-ES" sz="1700" dirty="0" smtClean="0">
                <a:latin typeface="Calibri" panose="020F0502020204030204" pitchFamily="34" charset="0"/>
                <a:cs typeface="Calibri" panose="020F0502020204030204" pitchFamily="34" charset="0"/>
              </a:rPr>
              <a:t>Ple de </a:t>
            </a:r>
            <a:r>
              <a:rPr lang="ca-ES" altLang="ca-ES" sz="1700" dirty="0">
                <a:latin typeface="Calibri" panose="020F0502020204030204" pitchFamily="34" charset="0"/>
                <a:cs typeface="Calibri" panose="020F0502020204030204" pitchFamily="34" charset="0"/>
              </a:rPr>
              <a:t>la Corporació sempre que aquest ho demani</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Donar-se alta Hisenda. Identificació Fiscal</a:t>
            </a:r>
          </a:p>
          <a:p>
            <a:pPr eaLnBrk="1" hangingPunct="1"/>
            <a:endParaRPr lang="ca-ES" altLang="ca-ES" sz="17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A956A775-542A-4DDA-AA30-8F65A45A2F96}" type="slidenum">
              <a:rPr lang="es-ES"/>
              <a:pPr>
                <a:defRPr/>
              </a:pPr>
              <a:t>163</a:t>
            </a:fld>
            <a:endParaRPr lang="es-ES"/>
          </a:p>
        </p:txBody>
      </p:sp>
    </p:spTree>
    <p:extLst>
      <p:ext uri="{BB962C8B-B14F-4D97-AF65-F5344CB8AC3E}">
        <p14:creationId xmlns:p14="http://schemas.microsoft.com/office/powerpoint/2010/main" val="25619805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1 Título"/>
          <p:cNvSpPr>
            <a:spLocks noGrp="1"/>
          </p:cNvSpPr>
          <p:nvPr>
            <p:ph type="title"/>
          </p:nvPr>
        </p:nvSpPr>
        <p:spPr>
          <a:xfrm>
            <a:off x="1881188" y="428624"/>
            <a:ext cx="9831436" cy="1200175"/>
          </a:xfrm>
          <a:noFill/>
        </p:spPr>
        <p:txBody>
          <a:bodyPr rtlCol="0">
            <a:noAutofit/>
          </a:bodyPr>
          <a:lstStyle/>
          <a:p>
            <a:pPr>
              <a:defRPr/>
            </a:pPr>
            <a:r>
              <a:rPr lang="es-ES_tradnl" sz="4000" b="1">
                <a:solidFill>
                  <a:srgbClr val="0070C0"/>
                </a:solidFill>
                <a:latin typeface="Calibri" panose="020F0502020204030204" pitchFamily="34" charset="0"/>
                <a:cs typeface="Calibri" panose="020F0502020204030204" pitchFamily="34" charset="0"/>
              </a:rPr>
              <a:t>RESUM:</a:t>
            </a:r>
            <a:r>
              <a:rPr lang="ca-ES" sz="4000" b="1">
                <a:solidFill>
                  <a:srgbClr val="0070C0"/>
                </a:solidFill>
                <a:latin typeface="Calibri" panose="020F0502020204030204" pitchFamily="34" charset="0"/>
                <a:cs typeface="Calibri" panose="020F0502020204030204" pitchFamily="34" charset="0"/>
              </a:rPr>
              <a:t>DRETS ECONÒMICS DE REGIDORS NO</a:t>
            </a:r>
            <a:br>
              <a:rPr lang="ca-ES" sz="4000" b="1">
                <a:solidFill>
                  <a:srgbClr val="0070C0"/>
                </a:solidFill>
                <a:latin typeface="Calibri" panose="020F0502020204030204" pitchFamily="34" charset="0"/>
                <a:cs typeface="Calibri" panose="020F0502020204030204" pitchFamily="34" charset="0"/>
              </a:rPr>
            </a:br>
            <a:r>
              <a:rPr lang="ca-ES" sz="4000" b="1">
                <a:solidFill>
                  <a:srgbClr val="0070C0"/>
                </a:solidFill>
                <a:latin typeface="Calibri" panose="020F0502020204030204" pitchFamily="34" charset="0"/>
                <a:cs typeface="Calibri" panose="020F0502020204030204" pitchFamily="34" charset="0"/>
              </a:rPr>
              <a:t>ADSCRITS</a:t>
            </a:r>
            <a:endParaRPr lang="es-ES" sz="4000">
              <a:solidFill>
                <a:srgbClr val="0070C0"/>
              </a:solidFill>
              <a:latin typeface="Calibri" panose="020F0502020204030204" pitchFamily="34" charset="0"/>
              <a:cs typeface="Calibri" panose="020F0502020204030204" pitchFamily="34" charset="0"/>
            </a:endParaRPr>
          </a:p>
        </p:txBody>
      </p:sp>
      <p:sp>
        <p:nvSpPr>
          <p:cNvPr id="249859" name="2 Marcador de contenido"/>
          <p:cNvSpPr>
            <a:spLocks noGrp="1"/>
          </p:cNvSpPr>
          <p:nvPr>
            <p:ph idx="1"/>
          </p:nvPr>
        </p:nvSpPr>
        <p:spPr>
          <a:xfrm>
            <a:off x="1991544" y="1988840"/>
            <a:ext cx="9513068" cy="3922382"/>
          </a:xfrm>
        </p:spPr>
        <p:txBody>
          <a:bodyPr>
            <a:normAutofit/>
          </a:bodyPr>
          <a:lstStyle/>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No poden formar grup, ni pertànyer ni enquadrar en un altre</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No tenen dret a percebre assignació com a grup polític</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Drets econòmics (individuals) no superiors als que </a:t>
            </a:r>
            <a:r>
              <a:rPr lang="ca-ES" altLang="ca-ES" sz="1700" dirty="0" smtClean="0">
                <a:latin typeface="Calibri" panose="020F0502020204030204" pitchFamily="34" charset="0"/>
                <a:cs typeface="Calibri" panose="020F0502020204030204" pitchFamily="34" charset="0"/>
              </a:rPr>
              <a:t>els correspondrien </a:t>
            </a:r>
            <a:r>
              <a:rPr lang="ca-ES" altLang="ca-ES" sz="1700" dirty="0">
                <a:latin typeface="Calibri" panose="020F0502020204030204" pitchFamily="34" charset="0"/>
                <a:cs typeface="Calibri" panose="020F0502020204030204" pitchFamily="34" charset="0"/>
              </a:rPr>
              <a:t>en el grup de procedència</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Regulació en Reglament Orgànic de la Corporació / Ple</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Possibles drets inferiors: no és procedent la seva regulació en norma de caràcter reglamentari</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Tractament no discriminatori en l'accés a mitjans materials </a:t>
            </a:r>
            <a:r>
              <a:rPr lang="ca-ES" altLang="ca-ES" sz="1700" dirty="0" smtClean="0">
                <a:latin typeface="Calibri" panose="020F0502020204030204" pitchFamily="34" charset="0"/>
                <a:cs typeface="Calibri" panose="020F0502020204030204" pitchFamily="34" charset="0"/>
              </a:rPr>
              <a:t>i personals</a:t>
            </a:r>
            <a:r>
              <a:rPr lang="ca-ES" altLang="ca-ES" sz="1700" dirty="0">
                <a:latin typeface="Calibri" panose="020F0502020204030204" pitchFamily="34" charset="0"/>
                <a:cs typeface="Calibri" panose="020F0502020204030204" pitchFamily="34" charset="0"/>
              </a:rPr>
              <a:t>, despatxos i locals establert en l'art. 28 del ROF (STS 19 -12-2001)</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Drets d'assistència a òrgans col·legiats (STSJ Madrid 28-12-2007)</a:t>
            </a:r>
          </a:p>
          <a:p>
            <a:pPr eaLnBrk="1" hangingPunct="1">
              <a:buFont typeface="Wingdings" pitchFamily="2" charset="2"/>
              <a:buChar char="q"/>
            </a:pPr>
            <a:r>
              <a:rPr lang="ca-ES" altLang="ca-ES" sz="1700" dirty="0">
                <a:latin typeface="Calibri" panose="020F0502020204030204" pitchFamily="34" charset="0"/>
                <a:cs typeface="Calibri" panose="020F0502020204030204" pitchFamily="34" charset="0"/>
              </a:rPr>
              <a:t> Dret a les retribucions per dedicació parcial (STSJ Madrid 21-7-2009)</a:t>
            </a:r>
          </a:p>
          <a:p>
            <a:pPr eaLnBrk="1" hangingPunct="1"/>
            <a:endParaRPr lang="es-ES" altLang="ca-ES" sz="17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F5CB0C78-47B5-4A82-BA6B-CFA713FFF7D8}" type="slidenum">
              <a:rPr lang="es-ES"/>
              <a:pPr>
                <a:defRPr/>
              </a:pPr>
              <a:t>164</a:t>
            </a:fld>
            <a:endParaRPr lang="es-ES"/>
          </a:p>
        </p:txBody>
      </p:sp>
    </p:spTree>
    <p:extLst>
      <p:ext uri="{BB962C8B-B14F-4D97-AF65-F5344CB8AC3E}">
        <p14:creationId xmlns:p14="http://schemas.microsoft.com/office/powerpoint/2010/main" val="22244073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1" name="Rectangle 3"/>
          <p:cNvSpPr>
            <a:spLocks noGrp="1" noChangeArrowheads="1"/>
          </p:cNvSpPr>
          <p:nvPr>
            <p:ph idx="1"/>
          </p:nvPr>
        </p:nvSpPr>
        <p:spPr>
          <a:xfrm>
            <a:off x="2711624" y="3140968"/>
            <a:ext cx="7591425" cy="1446213"/>
          </a:xfrm>
          <a:noFill/>
        </p:spPr>
        <p:txBody>
          <a:bodyPr rtlCol="0">
            <a:normAutofit/>
          </a:bodyPr>
          <a:lstStyle/>
          <a:p>
            <a:pPr marL="274320" indent="-274320" algn="ctr">
              <a:buClr>
                <a:schemeClr val="accent3"/>
              </a:buClr>
              <a:buNone/>
              <a:defRPr/>
            </a:pPr>
            <a:r>
              <a:rPr lang="ca-ES" sz="4000" b="1" dirty="0">
                <a:solidFill>
                  <a:srgbClr val="0070C0"/>
                </a:solidFill>
                <a:latin typeface="Calibri" panose="020F0502020204030204" pitchFamily="34" charset="0"/>
                <a:cs typeface="Calibri" panose="020F0502020204030204" pitchFamily="34" charset="0"/>
                <a:sym typeface="Wingdings" pitchFamily="2" charset="2"/>
              </a:rPr>
              <a:t>MITJANS </a:t>
            </a:r>
            <a:r>
              <a:rPr lang="ca-ES" sz="4000" b="1" dirty="0">
                <a:solidFill>
                  <a:srgbClr val="0070C0"/>
                </a:solidFill>
                <a:latin typeface="Calibri" panose="020F0502020204030204" pitchFamily="34" charset="0"/>
                <a:cs typeface="Calibri" panose="020F0502020204030204" pitchFamily="34" charset="0"/>
              </a:rPr>
              <a:t>PERSONALS I MATERIALS</a:t>
            </a:r>
          </a:p>
        </p:txBody>
      </p:sp>
      <p:sp>
        <p:nvSpPr>
          <p:cNvPr id="234498" name="4 Marcador de pie de página"/>
          <p:cNvSpPr>
            <a:spLocks noGrp="1"/>
          </p:cNvSpPr>
          <p:nvPr>
            <p:ph type="ftr" sz="quarter" idx="11"/>
          </p:nvPr>
        </p:nvSpPr>
        <p:spPr/>
        <p:txBody>
          <a:bodyPr/>
          <a:lstStyle/>
          <a:p>
            <a:pPr>
              <a:defRPr/>
            </a:pPr>
            <a:r>
              <a:rPr lang="pt-BR"/>
              <a:t>Curs de regim juridic </a:t>
            </a:r>
            <a:endParaRPr lang="es-ES"/>
          </a:p>
        </p:txBody>
      </p:sp>
      <p:sp>
        <p:nvSpPr>
          <p:cNvPr id="234499" name="5 Marcador de número de diapositiva"/>
          <p:cNvSpPr>
            <a:spLocks noGrp="1"/>
          </p:cNvSpPr>
          <p:nvPr>
            <p:ph type="sldNum" sz="quarter" idx="12"/>
          </p:nvPr>
        </p:nvSpPr>
        <p:spPr/>
        <p:txBody>
          <a:bodyPr/>
          <a:lstStyle/>
          <a:p>
            <a:pPr>
              <a:defRPr/>
            </a:pPr>
            <a:fld id="{7D72660B-9D04-4DE7-8E67-B9F476AD151B}" type="slidenum">
              <a:rPr lang="es-ES"/>
              <a:pPr>
                <a:defRPr/>
              </a:pPr>
              <a:t>165</a:t>
            </a:fld>
            <a:endParaRPr lang="es-ES"/>
          </a:p>
        </p:txBody>
      </p:sp>
    </p:spTree>
    <p:extLst>
      <p:ext uri="{BB962C8B-B14F-4D97-AF65-F5344CB8AC3E}">
        <p14:creationId xmlns:p14="http://schemas.microsoft.com/office/powerpoint/2010/main" val="393398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26371">
                                            <p:txEl>
                                              <p:pRg st="0" end="0"/>
                                            </p:txEl>
                                          </p:spTgt>
                                        </p:tgtEl>
                                        <p:attrNameLst>
                                          <p:attrName>style.visibility</p:attrName>
                                        </p:attrNameLst>
                                      </p:cBhvr>
                                      <p:to>
                                        <p:strVal val="visible"/>
                                      </p:to>
                                    </p:set>
                                    <p:anim calcmode="lin" valueType="num">
                                      <p:cBhvr>
                                        <p:cTn id="7" dur="500" fill="hold"/>
                                        <p:tgtEl>
                                          <p:spTgt spid="826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63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idx="1"/>
          </p:nvPr>
        </p:nvSpPr>
        <p:spPr>
          <a:xfrm>
            <a:off x="1919536" y="2213914"/>
            <a:ext cx="9937227" cy="4104456"/>
          </a:xfrm>
          <a:solidFill>
            <a:schemeClr val="bg1"/>
          </a:solidFill>
        </p:spPr>
        <p:txBody>
          <a:bodyPr>
            <a:normAutofit/>
          </a:bodyPr>
          <a:lstStyle/>
          <a:p>
            <a:pPr algn="just" eaLnBrk="1" hangingPunct="1">
              <a:lnSpc>
                <a:spcPct val="90000"/>
              </a:lnSpc>
            </a:pPr>
            <a:r>
              <a:rPr lang="ca-ES" altLang="ca-ES" sz="1700" dirty="0">
                <a:latin typeface="Calibri" panose="020F0502020204030204" pitchFamily="34" charset="0"/>
                <a:cs typeface="Calibri" panose="020F0502020204030204" pitchFamily="34" charset="0"/>
              </a:rPr>
              <a:t>La LMRLC en l’art.170. diu que </a:t>
            </a:r>
            <a:r>
              <a:rPr lang="ca-ES" altLang="ca-ES" sz="1700" b="1" dirty="0">
                <a:latin typeface="Calibri" panose="020F0502020204030204" pitchFamily="34" charset="0"/>
                <a:cs typeface="Calibri" panose="020F0502020204030204" pitchFamily="34" charset="0"/>
              </a:rPr>
              <a:t>als municipis de més de dos mil habitants, tots els grups municipals han de disposar d'un espai </a:t>
            </a:r>
            <a:r>
              <a:rPr lang="ca-ES" altLang="ca-ES" sz="1700" dirty="0">
                <a:latin typeface="Calibri" panose="020F0502020204030204" pitchFamily="34" charset="0"/>
                <a:cs typeface="Calibri" panose="020F0502020204030204" pitchFamily="34" charset="0"/>
              </a:rPr>
              <a:t>per al desenvolupament de llurs activitats, que ha d'estar </a:t>
            </a:r>
            <a:r>
              <a:rPr lang="ca-ES" altLang="ca-ES" sz="1700" b="1" dirty="0">
                <a:solidFill>
                  <a:srgbClr val="FF0000"/>
                </a:solidFill>
                <a:latin typeface="Calibri" panose="020F0502020204030204" pitchFamily="34" charset="0"/>
                <a:cs typeface="Calibri" panose="020F0502020204030204" pitchFamily="34" charset="0"/>
              </a:rPr>
              <a:t>situat preferentment a </a:t>
            </a:r>
            <a:r>
              <a:rPr lang="ca-ES" altLang="ca-ES" sz="1700" dirty="0">
                <a:latin typeface="Calibri" panose="020F0502020204030204" pitchFamily="34" charset="0"/>
                <a:cs typeface="Calibri" panose="020F0502020204030204" pitchFamily="34" charset="0"/>
              </a:rPr>
              <a:t>la seu de l'ajuntament mateix o en un local habilitat a aquests efectes, i també d'un espai per a tenir reunions en el mateix edifici de la corporació. Igualment, l'ajuntament ha de facilitar als grups municipals </a:t>
            </a:r>
            <a:r>
              <a:rPr lang="ca-ES" altLang="ca-ES" sz="1700" b="1" dirty="0">
                <a:latin typeface="Calibri" panose="020F0502020204030204" pitchFamily="34" charset="0"/>
                <a:cs typeface="Calibri" panose="020F0502020204030204" pitchFamily="34" charset="0"/>
              </a:rPr>
              <a:t>els mitjans humans i materials </a:t>
            </a:r>
            <a:r>
              <a:rPr lang="ca-ES" altLang="ca-ES" sz="1700" dirty="0">
                <a:latin typeface="Calibri" panose="020F0502020204030204" pitchFamily="34" charset="0"/>
                <a:cs typeface="Calibri" panose="020F0502020204030204" pitchFamily="34" charset="0"/>
              </a:rPr>
              <a:t>mínims i indispensables perquè puguin desenvolupar llurs funcions; se n'han de determinar els criteris i les condicions d'utilització per acord del ple.</a:t>
            </a:r>
          </a:p>
          <a:p>
            <a:pPr algn="just" eaLnBrk="1" hangingPunct="1">
              <a:lnSpc>
                <a:spcPct val="90000"/>
              </a:lnSpc>
            </a:pPr>
            <a:endParaRPr lang="ca-ES" altLang="ca-ES" sz="1700" dirty="0">
              <a:latin typeface="Calibri" panose="020F0502020204030204" pitchFamily="34" charset="0"/>
              <a:cs typeface="Calibri" panose="020F0502020204030204" pitchFamily="34" charset="0"/>
            </a:endParaRPr>
          </a:p>
          <a:p>
            <a:pPr algn="just" eaLnBrk="1" hangingPunct="1">
              <a:lnSpc>
                <a:spcPct val="90000"/>
              </a:lnSpc>
            </a:pPr>
            <a:r>
              <a:rPr lang="ca-ES" altLang="ca-ES" sz="1700" dirty="0">
                <a:latin typeface="Calibri" panose="020F0502020204030204" pitchFamily="34" charset="0"/>
                <a:cs typeface="Calibri" panose="020F0502020204030204" pitchFamily="34" charset="0"/>
              </a:rPr>
              <a:t>El ple de l'ajuntament </a:t>
            </a:r>
            <a:r>
              <a:rPr lang="ca-ES" altLang="ca-ES" sz="1700" b="1" dirty="0">
                <a:latin typeface="Calibri" panose="020F0502020204030204" pitchFamily="34" charset="0"/>
                <a:cs typeface="Calibri" panose="020F0502020204030204" pitchFamily="34" charset="0"/>
              </a:rPr>
              <a:t>ha de garantir la participació </a:t>
            </a:r>
            <a:r>
              <a:rPr lang="ca-ES" altLang="ca-ES" sz="1700" dirty="0">
                <a:latin typeface="Calibri" panose="020F0502020204030204" pitchFamily="34" charset="0"/>
                <a:cs typeface="Calibri" panose="020F0502020204030204" pitchFamily="34" charset="0"/>
              </a:rPr>
              <a:t>dels regidors i dels grups municipals en els òrgans d'informació i difusió municipal, com ara la televisió local, les emissores de ràdio municipals i les publicacions i els butlletins editats per l'ajuntament. En aquest sentit, els respectius </a:t>
            </a:r>
            <a:r>
              <a:rPr lang="ca-ES" altLang="ca-ES" sz="1700" b="1" dirty="0">
                <a:solidFill>
                  <a:srgbClr val="C00000"/>
                </a:solidFill>
                <a:latin typeface="Calibri" panose="020F0502020204030204" pitchFamily="34" charset="0"/>
                <a:cs typeface="Calibri" panose="020F0502020204030204" pitchFamily="34" charset="0"/>
              </a:rPr>
              <a:t>plens han d'aprovar un reglament que reguli les condicions d'accés i d'ús </a:t>
            </a:r>
            <a:r>
              <a:rPr lang="ca-ES" altLang="ca-ES" sz="1700" dirty="0">
                <a:latin typeface="Calibri" panose="020F0502020204030204" pitchFamily="34" charset="0"/>
                <a:cs typeface="Calibri" panose="020F0502020204030204" pitchFamily="34" charset="0"/>
              </a:rPr>
              <a:t>d'aquests mitjans pels regidors i els grups municipals constituïts al si de la corporació.</a:t>
            </a:r>
          </a:p>
          <a:p>
            <a:pPr algn="just" eaLnBrk="1" hangingPunct="1">
              <a:lnSpc>
                <a:spcPct val="90000"/>
              </a:lnSpc>
            </a:pPr>
            <a:r>
              <a:rPr lang="ca-ES" altLang="ca-ES" sz="1700" dirty="0">
                <a:latin typeface="Calibri" panose="020F0502020204030204" pitchFamily="34" charset="0"/>
                <a:cs typeface="Calibri" panose="020F0502020204030204" pitchFamily="34" charset="0"/>
              </a:rPr>
              <a:t>S’ha de posar en relació amb els art.27 i 28 ROF.</a:t>
            </a:r>
          </a:p>
        </p:txBody>
      </p:sp>
      <p:sp>
        <p:nvSpPr>
          <p:cNvPr id="235522" name="4 Marcador de pie de página"/>
          <p:cNvSpPr>
            <a:spLocks noGrp="1"/>
          </p:cNvSpPr>
          <p:nvPr>
            <p:ph type="ftr" sz="quarter" idx="11"/>
          </p:nvPr>
        </p:nvSpPr>
        <p:spPr/>
        <p:txBody>
          <a:bodyPr/>
          <a:lstStyle/>
          <a:p>
            <a:pPr>
              <a:defRPr/>
            </a:pPr>
            <a:r>
              <a:rPr lang="pt-BR"/>
              <a:t>Curs de regim juridic </a:t>
            </a:r>
            <a:endParaRPr lang="es-ES"/>
          </a:p>
        </p:txBody>
      </p:sp>
      <p:sp>
        <p:nvSpPr>
          <p:cNvPr id="235523" name="5 Marcador de número de diapositiva"/>
          <p:cNvSpPr>
            <a:spLocks noGrp="1"/>
          </p:cNvSpPr>
          <p:nvPr>
            <p:ph type="sldNum" sz="quarter" idx="12"/>
          </p:nvPr>
        </p:nvSpPr>
        <p:spPr/>
        <p:txBody>
          <a:bodyPr/>
          <a:lstStyle/>
          <a:p>
            <a:pPr>
              <a:defRPr/>
            </a:pPr>
            <a:fld id="{978BCD0A-DBCE-4A0A-A430-DB6936879C11}" type="slidenum">
              <a:rPr lang="es-ES"/>
              <a:pPr>
                <a:defRPr/>
              </a:pPr>
              <a:t>166</a:t>
            </a:fld>
            <a:endParaRPr lang="es-ES"/>
          </a:p>
        </p:txBody>
      </p:sp>
      <p:sp>
        <p:nvSpPr>
          <p:cNvPr id="215045" name="Text Box 4"/>
          <p:cNvSpPr txBox="1">
            <a:spLocks noChangeArrowheads="1"/>
          </p:cNvSpPr>
          <p:nvPr/>
        </p:nvSpPr>
        <p:spPr bwMode="auto">
          <a:xfrm>
            <a:off x="3431704" y="1091481"/>
            <a:ext cx="7704138" cy="584775"/>
          </a:xfrm>
          <a:prstGeom prst="rect">
            <a:avLst/>
          </a:prstGeom>
          <a:noFill/>
          <a:ln w="9525">
            <a:noFill/>
            <a:miter lim="800000"/>
            <a:headEnd/>
            <a:tailEnd/>
          </a:ln>
        </p:spPr>
        <p:txBody>
          <a:bodyPr>
            <a:spAutoFit/>
          </a:bodyPr>
          <a:lstStyle/>
          <a:p>
            <a:pPr>
              <a:spcBef>
                <a:spcPct val="50000"/>
              </a:spcBef>
              <a:defRPr/>
            </a:pPr>
            <a:r>
              <a:rPr lang="ca-ES" sz="3200" b="1" dirty="0">
                <a:solidFill>
                  <a:srgbClr val="0070C0"/>
                </a:solidFill>
                <a:sym typeface="Wingdings" pitchFamily="2" charset="2"/>
              </a:rPr>
              <a:t> MITJANS </a:t>
            </a:r>
            <a:r>
              <a:rPr lang="ca-ES" sz="3200" b="1" dirty="0">
                <a:solidFill>
                  <a:srgbClr val="0070C0"/>
                </a:solidFill>
              </a:rPr>
              <a:t>PERSONALS I MATERIALS.</a:t>
            </a:r>
          </a:p>
        </p:txBody>
      </p:sp>
      <p:sp>
        <p:nvSpPr>
          <p:cNvPr id="448517" name="Text Box 5"/>
          <p:cNvSpPr txBox="1">
            <a:spLocks noChangeArrowheads="1"/>
          </p:cNvSpPr>
          <p:nvPr/>
        </p:nvSpPr>
        <p:spPr bwMode="auto">
          <a:xfrm>
            <a:off x="1738313" y="0"/>
            <a:ext cx="8197850" cy="800100"/>
          </a:xfrm>
          <a:prstGeom prst="rect">
            <a:avLst/>
          </a:prstGeom>
          <a:solidFill>
            <a:srgbClr val="FDDD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a:cs typeface="Calibri" panose="020F0502020204030204" pitchFamily="34" charset="0"/>
              </a:rPr>
              <a:t>Als municipis de més </a:t>
            </a:r>
            <a:r>
              <a:rPr lang="ca-ES" altLang="ca-ES" sz="2800" b="1">
                <a:cs typeface="Calibri" panose="020F0502020204030204" pitchFamily="34" charset="0"/>
              </a:rPr>
              <a:t>de dos mil habitants</a:t>
            </a:r>
            <a:r>
              <a:rPr lang="ca-ES" altLang="ca-ES" sz="1800" b="1">
                <a:cs typeface="Calibri" panose="020F0502020204030204" pitchFamily="34" charset="0"/>
              </a:rPr>
              <a:t>, tots els grups municipals han de disposar d'un espai.</a:t>
            </a:r>
          </a:p>
        </p:txBody>
      </p:sp>
    </p:spTree>
    <p:extLst>
      <p:ext uri="{BB962C8B-B14F-4D97-AF65-F5344CB8AC3E}">
        <p14:creationId xmlns:p14="http://schemas.microsoft.com/office/powerpoint/2010/main" val="1303368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withEffect">
                                  <p:stCondLst>
                                    <p:cond delay="0"/>
                                  </p:stCondLst>
                                  <p:childTnLst>
                                    <p:set>
                                      <p:cBhvr>
                                        <p:cTn id="6" dur="1" fill="hold">
                                          <p:stCondLst>
                                            <p:cond delay="0"/>
                                          </p:stCondLst>
                                        </p:cTn>
                                        <p:tgtEl>
                                          <p:spTgt spid="448517"/>
                                        </p:tgtEl>
                                        <p:attrNameLst>
                                          <p:attrName>style.visibility</p:attrName>
                                        </p:attrNameLst>
                                      </p:cBhvr>
                                      <p:to>
                                        <p:strVal val="visible"/>
                                      </p:to>
                                    </p:set>
                                    <p:anim calcmode="lin" valueType="num">
                                      <p:cBhvr>
                                        <p:cTn id="7" dur="2000" fill="hold"/>
                                        <p:tgtEl>
                                          <p:spTgt spid="448517"/>
                                        </p:tgtEl>
                                        <p:attrNameLst>
                                          <p:attrName>ppt_x</p:attrName>
                                        </p:attrNameLst>
                                      </p:cBhvr>
                                      <p:tavLst>
                                        <p:tav tm="0">
                                          <p:val>
                                            <p:strVal val="#ppt_x"/>
                                          </p:val>
                                        </p:tav>
                                        <p:tav tm="100000">
                                          <p:val>
                                            <p:strVal val="#ppt_x"/>
                                          </p:val>
                                        </p:tav>
                                      </p:tavLst>
                                    </p:anim>
                                    <p:anim calcmode="lin" valueType="num">
                                      <p:cBhvr>
                                        <p:cTn id="8" dur="2000" fill="hold"/>
                                        <p:tgtEl>
                                          <p:spTgt spid="448517"/>
                                        </p:tgtEl>
                                        <p:attrNameLst>
                                          <p:attrName>ppt_y</p:attrName>
                                        </p:attrNameLst>
                                      </p:cBhvr>
                                      <p:tavLst>
                                        <p:tav tm="0">
                                          <p:val>
                                            <p:strVal val="#ppt_y+#ppt_h/2"/>
                                          </p:val>
                                        </p:tav>
                                        <p:tav tm="100000">
                                          <p:val>
                                            <p:strVal val="#ppt_y"/>
                                          </p:val>
                                        </p:tav>
                                      </p:tavLst>
                                    </p:anim>
                                    <p:anim calcmode="lin" valueType="num">
                                      <p:cBhvr>
                                        <p:cTn id="9" dur="2000" fill="hold"/>
                                        <p:tgtEl>
                                          <p:spTgt spid="448517"/>
                                        </p:tgtEl>
                                        <p:attrNameLst>
                                          <p:attrName>ppt_w</p:attrName>
                                        </p:attrNameLst>
                                      </p:cBhvr>
                                      <p:tavLst>
                                        <p:tav tm="0">
                                          <p:val>
                                            <p:strVal val="#ppt_w"/>
                                          </p:val>
                                        </p:tav>
                                        <p:tav tm="100000">
                                          <p:val>
                                            <p:strVal val="#ppt_w"/>
                                          </p:val>
                                        </p:tav>
                                      </p:tavLst>
                                    </p:anim>
                                    <p:anim calcmode="lin" valueType="num">
                                      <p:cBhvr>
                                        <p:cTn id="10" dur="2000" fill="hold"/>
                                        <p:tgtEl>
                                          <p:spTgt spid="4485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7"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3"/>
          <p:cNvSpPr>
            <a:spLocks noGrp="1" noChangeArrowheads="1"/>
          </p:cNvSpPr>
          <p:nvPr>
            <p:ph idx="1"/>
          </p:nvPr>
        </p:nvSpPr>
        <p:spPr>
          <a:xfrm>
            <a:off x="2284411" y="1476094"/>
            <a:ext cx="8229600" cy="3071242"/>
          </a:xfrm>
          <a:solidFill>
            <a:schemeClr val="bg1"/>
          </a:solidFill>
        </p:spPr>
        <p:txBody>
          <a:bodyPr>
            <a:normAutofit/>
          </a:bodyPr>
          <a:lstStyle/>
          <a:p>
            <a:pPr algn="just" eaLnBrk="1" hangingPunct="1">
              <a:lnSpc>
                <a:spcPct val="110000"/>
              </a:lnSpc>
              <a:buFont typeface="Wingdings" pitchFamily="2" charset="2"/>
              <a:buNone/>
            </a:pPr>
            <a:r>
              <a:rPr lang="ca-ES" altLang="ca-ES" sz="1700">
                <a:latin typeface="Calibri" panose="020F0502020204030204" pitchFamily="34" charset="0"/>
                <a:cs typeface="Calibri" panose="020F0502020204030204" pitchFamily="34" charset="0"/>
              </a:rPr>
              <a:t>	</a:t>
            </a:r>
            <a:r>
              <a:rPr lang="ca-ES" altLang="ca-ES" sz="1700" b="1">
                <a:solidFill>
                  <a:srgbClr val="000099"/>
                </a:solidFill>
                <a:latin typeface="Calibri" panose="020F0502020204030204" pitchFamily="34" charset="0"/>
                <a:cs typeface="Calibri" panose="020F0502020204030204" pitchFamily="34" charset="0"/>
              </a:rPr>
              <a:t>En la mesura de LES POSSIBILITATS FUNCIONALS de l'organització administrativa de l'entitat local</a:t>
            </a:r>
            <a:r>
              <a:rPr lang="ca-ES" altLang="ca-ES" sz="1700">
                <a:latin typeface="Calibri" panose="020F0502020204030204" pitchFamily="34" charset="0"/>
                <a:cs typeface="Calibri" panose="020F0502020204030204" pitchFamily="34" charset="0"/>
              </a:rPr>
              <a:t>, els diversos grups polítics disposaran a la seu de la mateixa d'un despatx o local per reunir de manera independent i rebre visites de ciutadans, i el President o el membre de la Corporació responsable de l'àrea de règim interior posarà a la seva disposició una infraestructura mínima de mitjans materials i personals.</a:t>
            </a:r>
          </a:p>
          <a:p>
            <a:pPr algn="just" eaLnBrk="1" hangingPunct="1">
              <a:lnSpc>
                <a:spcPct val="110000"/>
              </a:lnSpc>
              <a:buFont typeface="Wingdings" pitchFamily="2" charset="2"/>
              <a:buNone/>
            </a:pPr>
            <a:r>
              <a:rPr lang="ca-ES" altLang="ca-ES" sz="1700">
                <a:latin typeface="Calibri" panose="020F0502020204030204" pitchFamily="34" charset="0"/>
                <a:cs typeface="Calibri" panose="020F0502020204030204" pitchFamily="34" charset="0"/>
              </a:rPr>
              <a:t/>
            </a:r>
            <a:br>
              <a:rPr lang="ca-ES" altLang="ca-ES" sz="1700">
                <a:latin typeface="Calibri" panose="020F0502020204030204" pitchFamily="34" charset="0"/>
                <a:cs typeface="Calibri" panose="020F0502020204030204" pitchFamily="34" charset="0"/>
              </a:rPr>
            </a:br>
            <a:r>
              <a:rPr lang="ca-ES" altLang="ca-ES" sz="1700">
                <a:latin typeface="Calibri" panose="020F0502020204030204" pitchFamily="34" charset="0"/>
                <a:cs typeface="Calibri" panose="020F0502020204030204" pitchFamily="34" charset="0"/>
              </a:rPr>
              <a:t>Els grups polítics podran fer ús de locals de la Corporació per celebrar reunions o sessions de treball amb associacions per la defensa dels interessos col·lectius, generals o sectorials de la població, encara que desprès afegeix que</a:t>
            </a:r>
            <a:endParaRPr lang="ca-ES" altLang="ca-ES" sz="1700">
              <a:solidFill>
                <a:srgbClr val="FF0000"/>
              </a:solidFill>
              <a:latin typeface="Calibri" panose="020F0502020204030204" pitchFamily="34" charset="0"/>
              <a:cs typeface="Calibri" panose="020F0502020204030204" pitchFamily="34" charset="0"/>
            </a:endParaRPr>
          </a:p>
        </p:txBody>
      </p:sp>
      <p:sp>
        <p:nvSpPr>
          <p:cNvPr id="236546" name="4 Marcador de pie de página"/>
          <p:cNvSpPr>
            <a:spLocks noGrp="1"/>
          </p:cNvSpPr>
          <p:nvPr>
            <p:ph type="ftr" sz="quarter" idx="11"/>
          </p:nvPr>
        </p:nvSpPr>
        <p:spPr/>
        <p:txBody>
          <a:bodyPr/>
          <a:lstStyle/>
          <a:p>
            <a:pPr>
              <a:defRPr/>
            </a:pPr>
            <a:r>
              <a:rPr lang="pt-BR"/>
              <a:t>Curs de regim juridic </a:t>
            </a:r>
            <a:endParaRPr lang="es-ES"/>
          </a:p>
        </p:txBody>
      </p:sp>
      <p:sp>
        <p:nvSpPr>
          <p:cNvPr id="236547" name="5 Marcador de número de diapositiva"/>
          <p:cNvSpPr>
            <a:spLocks noGrp="1"/>
          </p:cNvSpPr>
          <p:nvPr>
            <p:ph type="sldNum" sz="quarter" idx="12"/>
          </p:nvPr>
        </p:nvSpPr>
        <p:spPr/>
        <p:txBody>
          <a:bodyPr/>
          <a:lstStyle/>
          <a:p>
            <a:pPr>
              <a:defRPr/>
            </a:pPr>
            <a:fld id="{49D7BFCA-03B0-43FD-853D-EDB39A586A79}" type="slidenum">
              <a:rPr lang="es-ES"/>
              <a:pPr>
                <a:defRPr/>
              </a:pPr>
              <a:t>167</a:t>
            </a:fld>
            <a:endParaRPr lang="es-ES"/>
          </a:p>
        </p:txBody>
      </p:sp>
      <p:sp>
        <p:nvSpPr>
          <p:cNvPr id="450564" name="Text Box 4"/>
          <p:cNvSpPr txBox="1">
            <a:spLocks noChangeArrowheads="1"/>
          </p:cNvSpPr>
          <p:nvPr/>
        </p:nvSpPr>
        <p:spPr bwMode="auto">
          <a:xfrm>
            <a:off x="2309814" y="4786314"/>
            <a:ext cx="7858125" cy="8715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10000"/>
              </a:lnSpc>
              <a:buClr>
                <a:schemeClr val="accent1"/>
              </a:buClr>
              <a:buFont typeface="Wingdings" pitchFamily="2" charset="2"/>
              <a:buNone/>
            </a:pPr>
            <a:r>
              <a:rPr lang="ca-ES" altLang="ca-ES" sz="2800" b="1">
                <a:solidFill>
                  <a:schemeClr val="bg1"/>
                </a:solidFill>
                <a:latin typeface="Comic Sans MS" pitchFamily="66" charset="0"/>
              </a:rPr>
              <a:t>No es permetrà </a:t>
            </a:r>
            <a:r>
              <a:rPr lang="ca-ES" altLang="ca-ES" sz="1800" b="1">
                <a:solidFill>
                  <a:schemeClr val="bg1"/>
                </a:solidFill>
                <a:latin typeface="Comic Sans MS" pitchFamily="66" charset="0"/>
              </a:rPr>
              <a:t>aquest tipus de reunions coincidint amb sessions del Ple o de la Junta de Govern.</a:t>
            </a:r>
          </a:p>
        </p:txBody>
      </p:sp>
    </p:spTree>
    <p:extLst>
      <p:ext uri="{BB962C8B-B14F-4D97-AF65-F5344CB8AC3E}">
        <p14:creationId xmlns:p14="http://schemas.microsoft.com/office/powerpoint/2010/main" val="1349555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50564"/>
                                        </p:tgtEl>
                                        <p:attrNameLst>
                                          <p:attrName>style.visibility</p:attrName>
                                        </p:attrNameLst>
                                      </p:cBhvr>
                                      <p:to>
                                        <p:strVal val="visible"/>
                                      </p:to>
                                    </p:set>
                                    <p:anim calcmode="lin" valueType="num">
                                      <p:cBhvr>
                                        <p:cTn id="7" dur="2000" fill="hold"/>
                                        <p:tgtEl>
                                          <p:spTgt spid="450564"/>
                                        </p:tgtEl>
                                        <p:attrNameLst>
                                          <p:attrName>ppt_w</p:attrName>
                                        </p:attrNameLst>
                                      </p:cBhvr>
                                      <p:tavLst>
                                        <p:tav tm="0">
                                          <p:val>
                                            <p:fltVal val="0"/>
                                          </p:val>
                                        </p:tav>
                                        <p:tav tm="100000">
                                          <p:val>
                                            <p:strVal val="#ppt_w"/>
                                          </p:val>
                                        </p:tav>
                                      </p:tavLst>
                                    </p:anim>
                                    <p:anim calcmode="lin" valueType="num">
                                      <p:cBhvr>
                                        <p:cTn id="8" dur="2000" fill="hold"/>
                                        <p:tgtEl>
                                          <p:spTgt spid="4505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4"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idx="1"/>
          </p:nvPr>
        </p:nvSpPr>
        <p:spPr>
          <a:xfrm>
            <a:off x="2927648" y="2348880"/>
            <a:ext cx="7914903" cy="2434258"/>
          </a:xfrm>
          <a:solidFill>
            <a:srgbClr val="00B050"/>
          </a:solidFill>
        </p:spPr>
        <p:txBody>
          <a:bodyPr rtlCol="0">
            <a:normAutofit/>
          </a:bodyPr>
          <a:lstStyle/>
          <a:p>
            <a:pPr marL="0" indent="0" algn="ctr">
              <a:buClr>
                <a:schemeClr val="accent3"/>
              </a:buClr>
              <a:buNone/>
              <a:defRPr/>
            </a:pPr>
            <a:r>
              <a:rPr lang="ca-ES" sz="4000" b="1" dirty="0">
                <a:solidFill>
                  <a:schemeClr val="bg1"/>
                </a:solidFill>
                <a:latin typeface="Calibri" panose="020F0502020204030204" pitchFamily="34" charset="0"/>
                <a:cs typeface="Calibri" panose="020F0502020204030204" pitchFamily="34" charset="0"/>
              </a:rPr>
              <a:t>REGIM DE LES SESSIONS, QUÒRUMS I PUBLICACIÓ</a:t>
            </a:r>
            <a:endParaRPr lang="es-ES" sz="4000" b="1" dirty="0">
              <a:solidFill>
                <a:schemeClr val="bg1"/>
              </a:solidFill>
              <a:latin typeface="Calibri" panose="020F0502020204030204" pitchFamily="34" charset="0"/>
              <a:cs typeface="Calibri" panose="020F0502020204030204" pitchFamily="34" charset="0"/>
            </a:endParaRPr>
          </a:p>
        </p:txBody>
      </p:sp>
      <p:sp>
        <p:nvSpPr>
          <p:cNvPr id="288772" name="3 Marcador de pie de página"/>
          <p:cNvSpPr>
            <a:spLocks noGrp="1"/>
          </p:cNvSpPr>
          <p:nvPr>
            <p:ph type="ftr" sz="quarter" idx="11"/>
          </p:nvPr>
        </p:nvSpPr>
        <p:spPr/>
        <p:txBody>
          <a:bodyPr/>
          <a:lstStyle/>
          <a:p>
            <a:pPr>
              <a:defRPr/>
            </a:pPr>
            <a:r>
              <a:rPr lang="pt-BR"/>
              <a:t>Curs de regim juridic </a:t>
            </a:r>
            <a:endParaRPr lang="es-ES"/>
          </a:p>
        </p:txBody>
      </p:sp>
      <p:sp>
        <p:nvSpPr>
          <p:cNvPr id="288771" name="2 Marcador de número de diapositiva"/>
          <p:cNvSpPr>
            <a:spLocks noGrp="1"/>
          </p:cNvSpPr>
          <p:nvPr>
            <p:ph type="sldNum" sz="quarter" idx="12"/>
          </p:nvPr>
        </p:nvSpPr>
        <p:spPr/>
        <p:txBody>
          <a:bodyPr/>
          <a:lstStyle/>
          <a:p>
            <a:pPr>
              <a:defRPr/>
            </a:pPr>
            <a:fld id="{442F46D2-148D-4F43-9E2D-6C8B2716FF15}" type="slidenum">
              <a:rPr lang="es-ES"/>
              <a:pPr>
                <a:defRPr/>
              </a:pPr>
              <a:t>168</a:t>
            </a:fld>
            <a:endParaRPr lang="es-ES"/>
          </a:p>
        </p:txBody>
      </p:sp>
    </p:spTree>
    <p:extLst>
      <p:ext uri="{BB962C8B-B14F-4D97-AF65-F5344CB8AC3E}">
        <p14:creationId xmlns:p14="http://schemas.microsoft.com/office/powerpoint/2010/main" val="136660579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1981200" y="704851"/>
            <a:ext cx="8229600" cy="581025"/>
          </a:xfrm>
          <a:noFill/>
        </p:spPr>
        <p:txBody>
          <a:bodyPr rtlCol="0">
            <a:noAutofit/>
          </a:bodyPr>
          <a:lstStyle/>
          <a:p>
            <a:pPr>
              <a:defRPr/>
            </a:pPr>
            <a:r>
              <a:rPr lang="ca-ES" sz="4000" b="1">
                <a:solidFill>
                  <a:srgbClr val="0070C0"/>
                </a:solidFill>
                <a:latin typeface="Calibri" panose="020F0502020204030204" pitchFamily="34" charset="0"/>
                <a:cs typeface="Calibri" panose="020F0502020204030204" pitchFamily="34" charset="0"/>
              </a:rPr>
              <a:t>CLASSES DE SESSIONS.</a:t>
            </a:r>
          </a:p>
        </p:txBody>
      </p:sp>
      <p:sp>
        <p:nvSpPr>
          <p:cNvPr id="287747" name="Rectangle 3"/>
          <p:cNvSpPr>
            <a:spLocks noGrp="1" noChangeArrowheads="1"/>
          </p:cNvSpPr>
          <p:nvPr>
            <p:ph idx="1"/>
          </p:nvPr>
        </p:nvSpPr>
        <p:spPr>
          <a:xfrm>
            <a:off x="2135188" y="1916114"/>
            <a:ext cx="8208962" cy="4441825"/>
          </a:xfrm>
          <a:solidFill>
            <a:schemeClr val="bg1"/>
          </a:solidFill>
          <a:ln w="57150">
            <a:solidFill>
              <a:schemeClr val="tx2"/>
            </a:solidFill>
          </a:ln>
        </p:spPr>
        <p:txBody>
          <a:bodyPr rtlCol="0">
            <a:normAutofit fontScale="92500" lnSpcReduction="20000"/>
          </a:bodyPr>
          <a:lstStyle/>
          <a:p>
            <a:pPr lvl="1">
              <a:lnSpc>
                <a:spcPct val="150000"/>
              </a:lnSpc>
              <a:buFont typeface="Arial" pitchFamily="34" charset="0"/>
              <a:buChar char="–"/>
              <a:defRPr/>
            </a:pPr>
            <a:r>
              <a:rPr lang="ca-ES" sz="2000" b="1" u="sng" dirty="0">
                <a:latin typeface="Calibri" panose="020F0502020204030204" pitchFamily="34" charset="0"/>
                <a:cs typeface="Calibri" panose="020F0502020204030204" pitchFamily="34" charset="0"/>
              </a:rPr>
              <a:t>Classes de Sessions</a:t>
            </a:r>
            <a:r>
              <a:rPr lang="ca-ES" sz="2000" dirty="0">
                <a:latin typeface="Calibri" panose="020F0502020204030204" pitchFamily="34" charset="0"/>
                <a:cs typeface="Calibri" panose="020F0502020204030204" pitchFamily="34" charset="0"/>
              </a:rPr>
              <a:t>. </a:t>
            </a:r>
            <a:br>
              <a:rPr lang="ca-ES" sz="2000" dirty="0">
                <a:latin typeface="Calibri" panose="020F0502020204030204" pitchFamily="34" charset="0"/>
                <a:cs typeface="Calibri" panose="020F0502020204030204" pitchFamily="34" charset="0"/>
              </a:rPr>
            </a:br>
            <a:r>
              <a:rPr lang="ca-ES" sz="2000" dirty="0">
                <a:latin typeface="Calibri" panose="020F0502020204030204" pitchFamily="34" charset="0"/>
                <a:cs typeface="Calibri" panose="020F0502020204030204" pitchFamily="34" charset="0"/>
              </a:rPr>
              <a:t>a) Sessions ordinàries. </a:t>
            </a:r>
            <a:br>
              <a:rPr lang="ca-ES" sz="2000" dirty="0">
                <a:latin typeface="Calibri" panose="020F0502020204030204" pitchFamily="34" charset="0"/>
                <a:cs typeface="Calibri" panose="020F0502020204030204" pitchFamily="34" charset="0"/>
              </a:rPr>
            </a:br>
            <a:r>
              <a:rPr lang="ca-ES" sz="2000" dirty="0">
                <a:latin typeface="Calibri" panose="020F0502020204030204" pitchFamily="34" charset="0"/>
                <a:cs typeface="Calibri" panose="020F0502020204030204" pitchFamily="34" charset="0"/>
              </a:rPr>
              <a:t>b) Sessions extraordinàries.</a:t>
            </a:r>
          </a:p>
          <a:p>
            <a:pPr lvl="1">
              <a:lnSpc>
                <a:spcPct val="150000"/>
              </a:lnSpc>
              <a:buNone/>
              <a:defRPr/>
            </a:pPr>
            <a:endParaRPr lang="ca-ES" sz="2000" dirty="0">
              <a:latin typeface="Calibri" panose="020F0502020204030204" pitchFamily="34" charset="0"/>
              <a:cs typeface="Calibri" panose="020F0502020204030204" pitchFamily="34" charset="0"/>
            </a:endParaRPr>
          </a:p>
          <a:p>
            <a:pPr lvl="1">
              <a:lnSpc>
                <a:spcPct val="150000"/>
              </a:lnSpc>
              <a:buNone/>
              <a:defRPr/>
            </a:pPr>
            <a:r>
              <a:rPr lang="ca-ES" sz="2000" dirty="0">
                <a:latin typeface="Calibri" panose="020F0502020204030204" pitchFamily="34" charset="0"/>
                <a:cs typeface="Calibri" panose="020F0502020204030204" pitchFamily="34" charset="0"/>
              </a:rPr>
              <a:t> </a:t>
            </a:r>
            <a:br>
              <a:rPr lang="ca-ES" sz="2000" dirty="0">
                <a:latin typeface="Calibri" panose="020F0502020204030204" pitchFamily="34" charset="0"/>
                <a:cs typeface="Calibri" panose="020F0502020204030204" pitchFamily="34" charset="0"/>
              </a:rPr>
            </a:br>
            <a:r>
              <a:rPr lang="ca-ES" sz="2000" dirty="0">
                <a:latin typeface="Calibri" panose="020F0502020204030204" pitchFamily="34" charset="0"/>
                <a:cs typeface="Calibri" panose="020F0502020204030204" pitchFamily="34" charset="0"/>
              </a:rPr>
              <a:t>c) Sessions extraordinàries urgents. </a:t>
            </a:r>
            <a:br>
              <a:rPr lang="ca-ES" sz="2000" dirty="0">
                <a:latin typeface="Calibri" panose="020F0502020204030204" pitchFamily="34" charset="0"/>
                <a:cs typeface="Calibri" panose="020F0502020204030204" pitchFamily="34" charset="0"/>
              </a:rPr>
            </a:br>
            <a:r>
              <a:rPr lang="ca-ES" sz="2000" dirty="0">
                <a:latin typeface="Calibri" panose="020F0502020204030204" pitchFamily="34" charset="0"/>
                <a:cs typeface="Calibri" panose="020F0502020204030204" pitchFamily="34" charset="0"/>
              </a:rPr>
              <a:t>d) Sessions  publiques  o sessions secretes. </a:t>
            </a:r>
            <a:br>
              <a:rPr lang="ca-ES" sz="2000" dirty="0">
                <a:latin typeface="Calibri" panose="020F0502020204030204" pitchFamily="34" charset="0"/>
                <a:cs typeface="Calibri" panose="020F0502020204030204" pitchFamily="34" charset="0"/>
              </a:rPr>
            </a:br>
            <a:r>
              <a:rPr lang="ca-ES" sz="2000" dirty="0">
                <a:latin typeface="Calibri" panose="020F0502020204030204" pitchFamily="34" charset="0"/>
                <a:cs typeface="Calibri" panose="020F0502020204030204" pitchFamily="34" charset="0"/>
              </a:rPr>
              <a:t>e) Especialitat de la sessió per a deliberar i votar moció de censura. </a:t>
            </a:r>
            <a:br>
              <a:rPr lang="ca-ES" sz="2000" dirty="0">
                <a:latin typeface="Calibri" panose="020F0502020204030204" pitchFamily="34" charset="0"/>
                <a:cs typeface="Calibri" panose="020F0502020204030204" pitchFamily="34" charset="0"/>
              </a:rPr>
            </a:br>
            <a:r>
              <a:rPr lang="ca-ES" sz="2000" dirty="0">
                <a:latin typeface="Calibri" panose="020F0502020204030204" pitchFamily="34" charset="0"/>
                <a:cs typeface="Calibri" panose="020F0502020204030204" pitchFamily="34" charset="0"/>
              </a:rPr>
              <a:t>f) Especialitat de la sessió en que es voti qüestió de confiança.</a:t>
            </a:r>
          </a:p>
          <a:p>
            <a:pPr lvl="1">
              <a:lnSpc>
                <a:spcPct val="150000"/>
              </a:lnSpc>
              <a:buNone/>
              <a:defRPr/>
            </a:pPr>
            <a:r>
              <a:rPr lang="ca-ES" sz="2000" dirty="0">
                <a:latin typeface="Calibri" panose="020F0502020204030204" pitchFamily="34" charset="0"/>
                <a:cs typeface="Calibri" panose="020F0502020204030204" pitchFamily="34" charset="0"/>
              </a:rPr>
              <a:t> </a:t>
            </a:r>
          </a:p>
        </p:txBody>
      </p:sp>
      <p:sp>
        <p:nvSpPr>
          <p:cNvPr id="289799" name="6 Marcador de pie de página"/>
          <p:cNvSpPr>
            <a:spLocks noGrp="1"/>
          </p:cNvSpPr>
          <p:nvPr>
            <p:ph type="ftr" sz="quarter" idx="11"/>
          </p:nvPr>
        </p:nvSpPr>
        <p:spPr/>
        <p:txBody>
          <a:bodyPr/>
          <a:lstStyle/>
          <a:p>
            <a:pPr>
              <a:defRPr/>
            </a:pPr>
            <a:r>
              <a:rPr lang="pt-BR"/>
              <a:t>Curs de regim juridic </a:t>
            </a:r>
            <a:endParaRPr lang="es-ES"/>
          </a:p>
        </p:txBody>
      </p:sp>
      <p:sp>
        <p:nvSpPr>
          <p:cNvPr id="289798" name="5 Marcador de número de diapositiva"/>
          <p:cNvSpPr>
            <a:spLocks noGrp="1"/>
          </p:cNvSpPr>
          <p:nvPr>
            <p:ph type="sldNum" sz="quarter" idx="12"/>
          </p:nvPr>
        </p:nvSpPr>
        <p:spPr/>
        <p:txBody>
          <a:bodyPr/>
          <a:lstStyle/>
          <a:p>
            <a:pPr>
              <a:defRPr/>
            </a:pPr>
            <a:fld id="{71B1DBC9-E7FF-4B9E-9398-F18041F69773}" type="slidenum">
              <a:rPr lang="es-ES"/>
              <a:pPr>
                <a:defRPr/>
              </a:pPr>
              <a:t>169</a:t>
            </a:fld>
            <a:endParaRPr lang="es-ES"/>
          </a:p>
        </p:txBody>
      </p:sp>
      <p:sp>
        <p:nvSpPr>
          <p:cNvPr id="294918" name="Text Box 4"/>
          <p:cNvSpPr txBox="1">
            <a:spLocks noChangeArrowheads="1"/>
          </p:cNvSpPr>
          <p:nvPr/>
        </p:nvSpPr>
        <p:spPr bwMode="auto">
          <a:xfrm>
            <a:off x="5159896" y="1960095"/>
            <a:ext cx="49688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a:defRPr>
                <a:solidFill>
                  <a:schemeClr val="tx1"/>
                </a:solidFill>
                <a:latin typeface="Arial" charset="0"/>
                <a:cs typeface="Arial" charset="0"/>
              </a:defRPr>
            </a:lvl5pPr>
            <a:lvl6pPr eaLnBrk="0" fontAlgn="base" hangingPunct="0">
              <a:spcBef>
                <a:spcPct val="0"/>
              </a:spcBef>
              <a:spcAft>
                <a:spcPct val="0"/>
              </a:spcAft>
              <a:defRPr>
                <a:solidFill>
                  <a:schemeClr val="tx1"/>
                </a:solidFill>
                <a:latin typeface="Arial" charset="0"/>
                <a:cs typeface="Arial" charset="0"/>
              </a:defRPr>
            </a:lvl6pPr>
            <a:lvl7pPr eaLnBrk="0" fontAlgn="base" hangingPunct="0">
              <a:spcBef>
                <a:spcPct val="0"/>
              </a:spcBef>
              <a:spcAft>
                <a:spcPct val="0"/>
              </a:spcAft>
              <a:defRPr>
                <a:solidFill>
                  <a:schemeClr val="tx1"/>
                </a:solidFill>
                <a:latin typeface="Arial" charset="0"/>
                <a:cs typeface="Arial" charset="0"/>
              </a:defRPr>
            </a:lvl7pPr>
            <a:lvl8pPr eaLnBrk="0" fontAlgn="base" hangingPunct="0">
              <a:spcBef>
                <a:spcPct val="0"/>
              </a:spcBef>
              <a:spcAft>
                <a:spcPct val="0"/>
              </a:spcAft>
              <a:defRPr>
                <a:solidFill>
                  <a:schemeClr val="tx1"/>
                </a:solidFill>
                <a:latin typeface="Arial" charset="0"/>
                <a:cs typeface="Arial" charset="0"/>
              </a:defRPr>
            </a:lvl8pPr>
            <a:lvl9pPr eaLnBrk="0" fontAlgn="base" hangingPunct="0">
              <a:spcBef>
                <a:spcPct val="0"/>
              </a:spcBef>
              <a:spcAft>
                <a:spcPct val="0"/>
              </a:spcAft>
              <a:defRPr>
                <a:solidFill>
                  <a:schemeClr val="tx1"/>
                </a:solidFill>
                <a:latin typeface="Arial" charset="0"/>
                <a:cs typeface="Arial" charset="0"/>
              </a:defRPr>
            </a:lvl9pPr>
          </a:lstStyle>
          <a:p>
            <a:pPr lvl="4" eaLnBrk="1" hangingPunct="1">
              <a:lnSpc>
                <a:spcPct val="120000"/>
              </a:lnSpc>
            </a:pPr>
            <a:r>
              <a:rPr lang="ca-ES" altLang="es-ES_tradnl" dirty="0">
                <a:latin typeface="Calibri" panose="020F0502020204030204" pitchFamily="34" charset="0"/>
                <a:cs typeface="Calibri" panose="020F0502020204030204" pitchFamily="34" charset="0"/>
              </a:rPr>
              <a:t>- Sol·licitud.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Convocatòria.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Ordre del dia.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Celebració de la  sessió.</a:t>
            </a:r>
            <a:br>
              <a:rPr lang="ca-ES" altLang="es-ES_tradnl" dirty="0">
                <a:latin typeface="Calibri" panose="020F0502020204030204" pitchFamily="34" charset="0"/>
                <a:cs typeface="Calibri" panose="020F0502020204030204" pitchFamily="34" charset="0"/>
              </a:rPr>
            </a:br>
            <a:endParaRPr lang="ca-ES" altLang="es-ES_tradnl" dirty="0">
              <a:latin typeface="Calibri" panose="020F0502020204030204" pitchFamily="34" charset="0"/>
              <a:cs typeface="Calibri" panose="020F0502020204030204" pitchFamily="34" charset="0"/>
            </a:endParaRPr>
          </a:p>
        </p:txBody>
      </p:sp>
      <p:sp>
        <p:nvSpPr>
          <p:cNvPr id="294919" name="AutoShape 5"/>
          <p:cNvSpPr>
            <a:spLocks/>
          </p:cNvSpPr>
          <p:nvPr/>
        </p:nvSpPr>
        <p:spPr bwMode="auto">
          <a:xfrm>
            <a:off x="6399211" y="1936896"/>
            <a:ext cx="217487" cy="1439863"/>
          </a:xfrm>
          <a:prstGeom prst="leftBrace">
            <a:avLst>
              <a:gd name="adj1" fmla="val 55170"/>
              <a:gd name="adj2" fmla="val 50935"/>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Tree>
    <p:extLst>
      <p:ext uri="{BB962C8B-B14F-4D97-AF65-F5344CB8AC3E}">
        <p14:creationId xmlns:p14="http://schemas.microsoft.com/office/powerpoint/2010/main" val="807908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Grp="1"/>
          </p:cNvSpPr>
          <p:nvPr>
            <p:ph type="title"/>
          </p:nvPr>
        </p:nvSpPr>
        <p:spPr>
          <a:xfrm>
            <a:off x="5329064" y="10179"/>
            <a:ext cx="6239544" cy="7687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ca-ES" sz="1600" b="1" dirty="0">
                <a:latin typeface="Calibri" panose="020F0502020204030204" pitchFamily="34" charset="0"/>
                <a:cs typeface="Calibri" panose="020F0502020204030204" pitchFamily="34" charset="0"/>
              </a:rPr>
              <a:t>A més tenim: MESES DE CONTRACTACIÓ</a:t>
            </a:r>
          </a:p>
          <a:p>
            <a:pPr algn="ctr"/>
            <a:r>
              <a:rPr lang="ca-ES" sz="1600" b="1" dirty="0">
                <a:latin typeface="Calibri" panose="020F0502020204030204" pitchFamily="34" charset="0"/>
                <a:cs typeface="Calibri" panose="020F0502020204030204" pitchFamily="34" charset="0"/>
              </a:rPr>
              <a:t>  (Regula per la Llei 9/2019)</a:t>
            </a:r>
          </a:p>
          <a:p>
            <a:pPr algn="ctr"/>
            <a:r>
              <a:rPr lang="ca-ES" sz="1600" b="1" dirty="0">
                <a:latin typeface="Calibri" panose="020F0502020204030204" pitchFamily="34" charset="0"/>
                <a:cs typeface="Calibri" panose="020F0502020204030204" pitchFamily="34" charset="0"/>
              </a:rPr>
              <a:t>TRIBUNALS </a:t>
            </a:r>
            <a:r>
              <a:rPr lang="ca-ES" sz="1600" b="1" dirty="0" smtClean="0">
                <a:latin typeface="Calibri" panose="020F0502020204030204" pitchFamily="34" charset="0"/>
                <a:cs typeface="Calibri" panose="020F0502020204030204" pitchFamily="34" charset="0"/>
              </a:rPr>
              <a:t>D’OPOSICIÓ </a:t>
            </a:r>
            <a:r>
              <a:rPr lang="ca-ES" sz="1600" b="1" dirty="0">
                <a:latin typeface="Calibri" panose="020F0502020204030204" pitchFamily="34" charset="0"/>
                <a:cs typeface="Calibri" panose="020F0502020204030204" pitchFamily="34" charset="0"/>
              </a:rPr>
              <a:t>(Regulat TRLEBEP)</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97978284"/>
              </p:ext>
            </p:extLst>
          </p:nvPr>
        </p:nvGraphicFramePr>
        <p:xfrm>
          <a:off x="1589110" y="778947"/>
          <a:ext cx="9979498" cy="4657206"/>
        </p:xfrm>
        <a:graphic>
          <a:graphicData uri="http://schemas.openxmlformats.org/drawingml/2006/table">
            <a:tbl>
              <a:tblPr firstRow="1" firstCol="1" bandRow="1">
                <a:tableStyleId>{5C22544A-7EE6-4342-B048-85BDC9FD1C3A}</a:tableStyleId>
              </a:tblPr>
              <a:tblGrid>
                <a:gridCol w="2675545">
                  <a:extLst>
                    <a:ext uri="{9D8B030D-6E8A-4147-A177-3AD203B41FA5}">
                      <a16:colId xmlns:a16="http://schemas.microsoft.com/office/drawing/2014/main" val="3949659793"/>
                    </a:ext>
                  </a:extLst>
                </a:gridCol>
                <a:gridCol w="1603704">
                  <a:extLst>
                    <a:ext uri="{9D8B030D-6E8A-4147-A177-3AD203B41FA5}">
                      <a16:colId xmlns:a16="http://schemas.microsoft.com/office/drawing/2014/main" val="319201972"/>
                    </a:ext>
                  </a:extLst>
                </a:gridCol>
                <a:gridCol w="1854071">
                  <a:extLst>
                    <a:ext uri="{9D8B030D-6E8A-4147-A177-3AD203B41FA5}">
                      <a16:colId xmlns:a16="http://schemas.microsoft.com/office/drawing/2014/main" val="3642610609"/>
                    </a:ext>
                  </a:extLst>
                </a:gridCol>
                <a:gridCol w="1923089">
                  <a:extLst>
                    <a:ext uri="{9D8B030D-6E8A-4147-A177-3AD203B41FA5}">
                      <a16:colId xmlns:a16="http://schemas.microsoft.com/office/drawing/2014/main" val="1855808472"/>
                    </a:ext>
                  </a:extLst>
                </a:gridCol>
                <a:gridCol w="1923089">
                  <a:extLst>
                    <a:ext uri="{9D8B030D-6E8A-4147-A177-3AD203B41FA5}">
                      <a16:colId xmlns:a16="http://schemas.microsoft.com/office/drawing/2014/main" val="3684737865"/>
                    </a:ext>
                  </a:extLst>
                </a:gridCol>
              </a:tblGrid>
              <a:tr h="526137">
                <a:tc>
                  <a:txBody>
                    <a:bodyPr/>
                    <a:lstStyle/>
                    <a:p>
                      <a:pPr algn="ctr">
                        <a:lnSpc>
                          <a:spcPct val="107000"/>
                        </a:lnSpc>
                        <a:spcAft>
                          <a:spcPts val="1500"/>
                        </a:spcAft>
                      </a:pPr>
                      <a:r>
                        <a:rPr lang="ca-ES" sz="1500" dirty="0">
                          <a:effectLst/>
                          <a:latin typeface="Calibri" panose="020F0502020204030204" pitchFamily="34" charset="0"/>
                          <a:cs typeface="Calibri" panose="020F0502020204030204" pitchFamily="34" charset="0"/>
                        </a:rPr>
                        <a:t>ÒRGANS</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TIPUS</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MUNICIPI</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PROVÍNCIA</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COMARCA</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extLst>
                  <a:ext uri="{0D108BD9-81ED-4DB2-BD59-A6C34878D82A}">
                    <a16:rowId xmlns:a16="http://schemas.microsoft.com/office/drawing/2014/main" val="1091211787"/>
                  </a:ext>
                </a:extLst>
              </a:tr>
              <a:tr h="1619860">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BÀSICS</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Decisoris</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Alcalde o alcaldessa</a:t>
                      </a:r>
                      <a:br>
                        <a:rPr lang="ca-ES" sz="1500" dirty="0">
                          <a:effectLst/>
                          <a:latin typeface="Calibri" panose="020F0502020204030204" pitchFamily="34" charset="0"/>
                          <a:cs typeface="Calibri" panose="020F0502020204030204" pitchFamily="34" charset="0"/>
                        </a:rPr>
                      </a:br>
                      <a:r>
                        <a:rPr lang="ca-ES" sz="1500" dirty="0">
                          <a:effectLst/>
                          <a:latin typeface="Calibri" panose="020F0502020204030204" pitchFamily="34" charset="0"/>
                          <a:cs typeface="Calibri" panose="020F0502020204030204" pitchFamily="34" charset="0"/>
                        </a:rPr>
                        <a:t>Tinent d'alcalde</a:t>
                      </a:r>
                      <a:br>
                        <a:rPr lang="ca-ES" sz="1500" dirty="0">
                          <a:effectLst/>
                          <a:latin typeface="Calibri" panose="020F0502020204030204" pitchFamily="34" charset="0"/>
                          <a:cs typeface="Calibri" panose="020F0502020204030204" pitchFamily="34" charset="0"/>
                        </a:rPr>
                      </a:br>
                      <a:r>
                        <a:rPr lang="ca-ES" sz="1500" dirty="0">
                          <a:effectLst/>
                          <a:latin typeface="Calibri" panose="020F0502020204030204" pitchFamily="34" charset="0"/>
                          <a:cs typeface="Calibri" panose="020F0502020204030204" pitchFamily="34" charset="0"/>
                        </a:rPr>
                        <a:t>Junta de </a:t>
                      </a:r>
                      <a:r>
                        <a:rPr lang="ca-ES" sz="1500" dirty="0" smtClean="0">
                          <a:effectLst/>
                          <a:latin typeface="Calibri" panose="020F0502020204030204" pitchFamily="34" charset="0"/>
                          <a:cs typeface="Calibri" panose="020F0502020204030204" pitchFamily="34" charset="0"/>
                        </a:rPr>
                        <a:t>govern(</a:t>
                      </a:r>
                      <a:r>
                        <a:rPr lang="ca-ES" sz="1500" dirty="0" smtClean="0">
                          <a:solidFill>
                            <a:srgbClr val="C00000"/>
                          </a:solidFill>
                          <a:effectLst/>
                          <a:latin typeface="Calibri" panose="020F0502020204030204" pitchFamily="34" charset="0"/>
                          <a:cs typeface="Calibri" panose="020F0502020204030204" pitchFamily="34" charset="0"/>
                        </a:rPr>
                        <a:t>1</a:t>
                      </a:r>
                      <a:r>
                        <a:rPr lang="ca-ES" sz="1500" dirty="0" smtClean="0">
                          <a:effectLst/>
                          <a:latin typeface="Calibri" panose="020F0502020204030204" pitchFamily="34" charset="0"/>
                          <a:cs typeface="Calibri" panose="020F0502020204030204" pitchFamily="34" charset="0"/>
                        </a:rPr>
                        <a:t>)</a:t>
                      </a:r>
                      <a:r>
                        <a:rPr lang="ca-ES" sz="1500" dirty="0">
                          <a:effectLst/>
                          <a:latin typeface="Calibri" panose="020F0502020204030204" pitchFamily="34" charset="0"/>
                          <a:cs typeface="Calibri" panose="020F0502020204030204" pitchFamily="34" charset="0"/>
                        </a:rPr>
                        <a:t/>
                      </a:r>
                      <a:br>
                        <a:rPr lang="ca-ES" sz="1500" dirty="0">
                          <a:effectLst/>
                          <a:latin typeface="Calibri" panose="020F0502020204030204" pitchFamily="34" charset="0"/>
                          <a:cs typeface="Calibri" panose="020F0502020204030204" pitchFamily="34" charset="0"/>
                        </a:rPr>
                      </a:br>
                      <a:r>
                        <a:rPr lang="ca-ES" sz="1500" dirty="0">
                          <a:effectLst/>
                          <a:latin typeface="Calibri" panose="020F0502020204030204" pitchFamily="34" charset="0"/>
                          <a:cs typeface="Calibri" panose="020F0502020204030204" pitchFamily="34" charset="0"/>
                        </a:rPr>
                        <a:t>Ple</a:t>
                      </a:r>
                      <a:br>
                        <a:rPr lang="ca-ES" sz="1500" dirty="0">
                          <a:effectLst/>
                          <a:latin typeface="Calibri" panose="020F0502020204030204" pitchFamily="34" charset="0"/>
                          <a:cs typeface="Calibri" panose="020F0502020204030204" pitchFamily="34" charset="0"/>
                        </a:rPr>
                      </a:br>
                      <a:r>
                        <a:rPr lang="ca-ES" sz="1500" dirty="0">
                          <a:effectLst/>
                          <a:latin typeface="Calibri" panose="020F0502020204030204" pitchFamily="34" charset="0"/>
                          <a:cs typeface="Calibri" panose="020F0502020204030204" pitchFamily="34" charset="0"/>
                        </a:rPr>
                        <a:t>——</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President o presidenta</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Vicepresidents</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Junta de govern</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Ple</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President o presidenta</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Vicepresidents</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Ple</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Gerència</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extLst>
                  <a:ext uri="{0D108BD9-81ED-4DB2-BD59-A6C34878D82A}">
                    <a16:rowId xmlns:a16="http://schemas.microsoft.com/office/drawing/2014/main" val="2309582111"/>
                  </a:ext>
                </a:extLst>
              </a:tr>
              <a:tr h="1781057">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DELIBERANTS</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a:t>
                      </a:r>
                      <a:br>
                        <a:rPr lang="ca-ES" sz="1500" dirty="0">
                          <a:effectLst/>
                          <a:latin typeface="Calibri" panose="020F0502020204030204" pitchFamily="34" charset="0"/>
                          <a:cs typeface="Calibri" panose="020F0502020204030204" pitchFamily="34" charset="0"/>
                        </a:rPr>
                      </a:br>
                      <a:r>
                        <a:rPr lang="ca-ES" sz="1500" dirty="0" smtClean="0">
                          <a:effectLst/>
                          <a:latin typeface="Calibri" panose="020F0502020204030204" pitchFamily="34" charset="0"/>
                          <a:cs typeface="Calibri" panose="020F0502020204030204" pitchFamily="34" charset="0"/>
                        </a:rPr>
                        <a:t>Deliberants</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a:t>
                      </a:r>
                      <a:br>
                        <a:rPr lang="ca-ES" sz="1500" dirty="0">
                          <a:effectLst/>
                          <a:latin typeface="Calibri" panose="020F0502020204030204" pitchFamily="34" charset="0"/>
                          <a:cs typeface="Calibri" panose="020F0502020204030204" pitchFamily="34" charset="0"/>
                        </a:rPr>
                      </a:br>
                      <a:r>
                        <a:rPr lang="ca-ES" sz="1500" dirty="0">
                          <a:effectLst/>
                          <a:latin typeface="Calibri" panose="020F0502020204030204" pitchFamily="34" charset="0"/>
                          <a:cs typeface="Calibri" panose="020F0502020204030204" pitchFamily="34" charset="0"/>
                        </a:rPr>
                        <a:t>Comissions </a:t>
                      </a:r>
                      <a:r>
                        <a:rPr lang="ca-ES" sz="1500" dirty="0" smtClean="0">
                          <a:effectLst/>
                          <a:latin typeface="Calibri" panose="020F0502020204030204" pitchFamily="34" charset="0"/>
                          <a:cs typeface="Calibri" panose="020F0502020204030204" pitchFamily="34" charset="0"/>
                        </a:rPr>
                        <a:t>informatives (</a:t>
                      </a:r>
                      <a:r>
                        <a:rPr lang="ca-ES" sz="1500" dirty="0" smtClean="0">
                          <a:solidFill>
                            <a:srgbClr val="FF0000"/>
                          </a:solidFill>
                          <a:effectLst/>
                          <a:latin typeface="Calibri" panose="020F0502020204030204" pitchFamily="34" charset="0"/>
                          <a:cs typeface="Calibri" panose="020F0502020204030204" pitchFamily="34" charset="0"/>
                        </a:rPr>
                        <a:t>2</a:t>
                      </a:r>
                      <a:r>
                        <a:rPr lang="ca-ES" sz="1500" dirty="0" smtClean="0">
                          <a:effectLst/>
                          <a:latin typeface="Calibri" panose="020F0502020204030204" pitchFamily="34" charset="0"/>
                          <a:cs typeface="Calibri" panose="020F0502020204030204" pitchFamily="34" charset="0"/>
                        </a:rPr>
                        <a:t>)</a:t>
                      </a:r>
                      <a:r>
                        <a:rPr lang="ca-ES" sz="1500" dirty="0">
                          <a:effectLst/>
                          <a:latin typeface="Calibri" panose="020F0502020204030204" pitchFamily="34" charset="0"/>
                          <a:cs typeface="Calibri" panose="020F0502020204030204" pitchFamily="34" charset="0"/>
                        </a:rPr>
                        <a:t/>
                      </a:r>
                      <a:br>
                        <a:rPr lang="ca-ES" sz="1500" dirty="0">
                          <a:effectLst/>
                          <a:latin typeface="Calibri" panose="020F0502020204030204" pitchFamily="34" charset="0"/>
                          <a:cs typeface="Calibri" panose="020F0502020204030204" pitchFamily="34" charset="0"/>
                        </a:rPr>
                      </a:br>
                      <a:r>
                        <a:rPr lang="ca-ES" sz="1500" dirty="0">
                          <a:effectLst/>
                          <a:latin typeface="Calibri" panose="020F0502020204030204" pitchFamily="34" charset="0"/>
                          <a:cs typeface="Calibri" panose="020F0502020204030204" pitchFamily="34" charset="0"/>
                        </a:rPr>
                        <a:t>Com. esp. comptes</a:t>
                      </a:r>
                      <a:br>
                        <a:rPr lang="ca-ES" sz="1500" dirty="0">
                          <a:effectLst/>
                          <a:latin typeface="Calibri" panose="020F0502020204030204" pitchFamily="34" charset="0"/>
                          <a:cs typeface="Calibri" panose="020F0502020204030204" pitchFamily="34" charset="0"/>
                        </a:rPr>
                      </a:br>
                      <a:r>
                        <a:rPr lang="ca-ES" sz="1500" dirty="0">
                          <a:effectLst/>
                          <a:latin typeface="Calibri" panose="020F0502020204030204" pitchFamily="34" charset="0"/>
                          <a:cs typeface="Calibri" panose="020F0502020204030204" pitchFamily="34" charset="0"/>
                        </a:rPr>
                        <a:t>Grups polítics</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Com. informatives</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Com. esp. comptes</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Grups polítics</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Consell d'alcaldes</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Com. informatives</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Com. esp. comptes</a:t>
                      </a:r>
                      <a:br>
                        <a:rPr lang="ca-ES" sz="1500">
                          <a:effectLst/>
                          <a:latin typeface="Calibri" panose="020F0502020204030204" pitchFamily="34" charset="0"/>
                          <a:cs typeface="Calibri" panose="020F0502020204030204" pitchFamily="34" charset="0"/>
                        </a:rPr>
                      </a:br>
                      <a:r>
                        <a:rPr lang="ca-ES" sz="1500">
                          <a:effectLst/>
                          <a:latin typeface="Calibri" panose="020F0502020204030204" pitchFamily="34" charset="0"/>
                          <a:cs typeface="Calibri" panose="020F0502020204030204" pitchFamily="34" charset="0"/>
                        </a:rPr>
                        <a:t>Grups polítics</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extLst>
                  <a:ext uri="{0D108BD9-81ED-4DB2-BD59-A6C34878D82A}">
                    <a16:rowId xmlns:a16="http://schemas.microsoft.com/office/drawing/2014/main" val="112075710"/>
                  </a:ext>
                </a:extLst>
              </a:tr>
              <a:tr h="730152">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COMPLEMENTARIS</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pPr>
                      <a:endParaRPr lang="es-ES" sz="1500">
                        <a:effectLst/>
                        <a:latin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Lliure </a:t>
                      </a:r>
                      <a:r>
                        <a:rPr lang="ca-ES" sz="1500" dirty="0" smtClean="0">
                          <a:effectLst/>
                          <a:latin typeface="Calibri" panose="020F0502020204030204" pitchFamily="34" charset="0"/>
                          <a:cs typeface="Calibri" panose="020F0502020204030204" pitchFamily="34" charset="0"/>
                        </a:rPr>
                        <a:t>determinació (</a:t>
                      </a:r>
                      <a:r>
                        <a:rPr lang="ca-ES" sz="1500" dirty="0" smtClean="0">
                          <a:solidFill>
                            <a:srgbClr val="C00000"/>
                          </a:solidFill>
                          <a:effectLst/>
                          <a:latin typeface="Calibri" panose="020F0502020204030204" pitchFamily="34" charset="0"/>
                          <a:cs typeface="Calibri" panose="020F0502020204030204" pitchFamily="34" charset="0"/>
                        </a:rPr>
                        <a:t>3</a:t>
                      </a:r>
                      <a:r>
                        <a:rPr lang="ca-ES" sz="1500" dirty="0" smtClean="0">
                          <a:solidFill>
                            <a:schemeClr val="tx1"/>
                          </a:solidFill>
                          <a:effectLst/>
                          <a:latin typeface="Calibri" panose="020F0502020204030204" pitchFamily="34" charset="0"/>
                          <a:cs typeface="Calibri" panose="020F0502020204030204" pitchFamily="34" charset="0"/>
                        </a:rPr>
                        <a:t>)</a:t>
                      </a:r>
                      <a:endParaRPr lang="es-ES" sz="15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a:effectLst/>
                          <a:latin typeface="Calibri" panose="020F0502020204030204" pitchFamily="34" charset="0"/>
                          <a:cs typeface="Calibri" panose="020F0502020204030204" pitchFamily="34" charset="0"/>
                        </a:rPr>
                        <a:t>Lliure determinació</a:t>
                      </a:r>
                      <a:endParaRPr lang="es-ES" sz="150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tc>
                  <a:txBody>
                    <a:bodyPr/>
                    <a:lstStyle/>
                    <a:p>
                      <a:pPr>
                        <a:lnSpc>
                          <a:spcPct val="107000"/>
                        </a:lnSpc>
                        <a:spcAft>
                          <a:spcPts val="1500"/>
                        </a:spcAft>
                      </a:pPr>
                      <a:r>
                        <a:rPr lang="ca-ES" sz="1500" dirty="0">
                          <a:effectLst/>
                          <a:latin typeface="Calibri" panose="020F0502020204030204" pitchFamily="34" charset="0"/>
                          <a:cs typeface="Calibri" panose="020F0502020204030204" pitchFamily="34" charset="0"/>
                        </a:rPr>
                        <a:t>Lliure determinació</a:t>
                      </a:r>
                      <a:endParaRPr lang="es-ES" sz="1500" dirty="0">
                        <a:effectLst/>
                        <a:latin typeface="Calibri" panose="020F0502020204030204" pitchFamily="34" charset="0"/>
                        <a:ea typeface="Calibri" panose="020F0502020204030204" pitchFamily="34" charset="0"/>
                        <a:cs typeface="Calibri" panose="020F0502020204030204" pitchFamily="34" charset="0"/>
                      </a:endParaRPr>
                    </a:p>
                  </a:txBody>
                  <a:tcPr marL="76200" marR="76200" marT="76200" marB="76200"/>
                </a:tc>
                <a:extLst>
                  <a:ext uri="{0D108BD9-81ED-4DB2-BD59-A6C34878D82A}">
                    <a16:rowId xmlns:a16="http://schemas.microsoft.com/office/drawing/2014/main" val="2179218951"/>
                  </a:ext>
                </a:extLst>
              </a:tr>
            </a:tbl>
          </a:graphicData>
        </a:graphic>
      </p:graphicFrame>
      <p:sp>
        <p:nvSpPr>
          <p:cNvPr id="9" name="Rectangle 3"/>
          <p:cNvSpPr>
            <a:spLocks noChangeArrowheads="1"/>
          </p:cNvSpPr>
          <p:nvPr/>
        </p:nvSpPr>
        <p:spPr bwMode="auto">
          <a:xfrm>
            <a:off x="1590899" y="5507955"/>
            <a:ext cx="9977709" cy="1015663"/>
          </a:xfrm>
          <a:prstGeom prst="rect">
            <a:avLst/>
          </a:prstGeom>
          <a:solidFill>
            <a:srgbClr val="F9F2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s-ES" altLang="es-ES" sz="1000" dirty="0">
                <a:solidFill>
                  <a:srgbClr val="C7254E"/>
                </a:solidFill>
                <a:latin typeface="Menlo"/>
              </a:rPr>
              <a:t>(1)</a:t>
            </a:r>
            <a:r>
              <a:rPr lang="ca-ES" altLang="es-ES" sz="1200" dirty="0">
                <a:solidFill>
                  <a:srgbClr val="666666"/>
                </a:solidFill>
                <a:latin typeface="OpenSansRegular"/>
              </a:rPr>
              <a:t> Municipis de més de 5.000 habitants o capitals de comarca.</a:t>
            </a:r>
            <a:endParaRPr lang="ca-ES" altLang="es-ES" sz="600" dirty="0"/>
          </a:p>
          <a:p>
            <a:r>
              <a:rPr lang="ca-ES" altLang="es-ES" sz="1000" dirty="0">
                <a:solidFill>
                  <a:srgbClr val="C7254E"/>
                </a:solidFill>
                <a:latin typeface="Menlo"/>
              </a:rPr>
              <a:t>(2)</a:t>
            </a:r>
            <a:r>
              <a:rPr lang="ca-ES" altLang="es-ES" sz="1200" dirty="0">
                <a:solidFill>
                  <a:srgbClr val="666666"/>
                </a:solidFill>
                <a:latin typeface="OpenSansRegular"/>
              </a:rPr>
              <a:t> Municipis de més de 5.000 habitants.</a:t>
            </a:r>
            <a:endParaRPr lang="ca-ES" altLang="es-ES" sz="600" dirty="0"/>
          </a:p>
          <a:p>
            <a:r>
              <a:rPr lang="ca-ES" altLang="es-ES" sz="1000" dirty="0">
                <a:solidFill>
                  <a:srgbClr val="C7254E"/>
                </a:solidFill>
                <a:latin typeface="Menlo"/>
              </a:rPr>
              <a:t>(3)</a:t>
            </a:r>
            <a:r>
              <a:rPr lang="ca-ES" altLang="es-ES" sz="1200" dirty="0">
                <a:solidFill>
                  <a:srgbClr val="666666"/>
                </a:solidFill>
                <a:latin typeface="OpenSansRegular"/>
              </a:rPr>
              <a:t> Els òrgans complementaris són de lliure determinació per cada ens local que, sobre base de la seva potestat d’autoorganització,</a:t>
            </a:r>
          </a:p>
          <a:p>
            <a:r>
              <a:rPr lang="ca-ES" altLang="es-ES" sz="1200" dirty="0">
                <a:solidFill>
                  <a:srgbClr val="666666"/>
                </a:solidFill>
                <a:latin typeface="OpenSansRegular"/>
              </a:rPr>
              <a:t> poden establir altres òrgans nous; així com, voluntàriament, la junta de govern a les comarques o als municipis de menys </a:t>
            </a:r>
          </a:p>
          <a:p>
            <a:r>
              <a:rPr lang="ca-ES" altLang="es-ES" sz="1200" dirty="0">
                <a:solidFill>
                  <a:srgbClr val="666666"/>
                </a:solidFill>
                <a:latin typeface="OpenSansRegular"/>
              </a:rPr>
              <a:t>de 5.000 habitants que no siguin capitals de comarca, o les comissions informatives en aquests últims.</a:t>
            </a:r>
            <a:endParaRPr lang="ca-ES" altLang="es-ES" dirty="0"/>
          </a:p>
        </p:txBody>
      </p:sp>
    </p:spTree>
    <p:extLst>
      <p:ext uri="{BB962C8B-B14F-4D97-AF65-F5344CB8AC3E}">
        <p14:creationId xmlns:p14="http://schemas.microsoft.com/office/powerpoint/2010/main" val="2124172815"/>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2095500" y="285750"/>
            <a:ext cx="8229600" cy="1143000"/>
          </a:xfrm>
        </p:spPr>
        <p:txBody>
          <a:bodyPr rtlCol="0">
            <a:noAutofit/>
          </a:bodyPr>
          <a:lstStyle/>
          <a:p>
            <a:pPr>
              <a:defRPr/>
            </a:pPr>
            <a:r>
              <a:rPr lang="ca-ES" sz="4000" b="1" dirty="0">
                <a:solidFill>
                  <a:srgbClr val="003399"/>
                </a:solidFill>
                <a:latin typeface="Calibri" panose="020F0502020204030204" pitchFamily="34" charset="0"/>
                <a:cs typeface="Calibri" panose="020F0502020204030204" pitchFamily="34" charset="0"/>
              </a:rPr>
              <a:t>RÈGIM JURÍDIC DE FUNCIONAMENT </a:t>
            </a:r>
            <a:r>
              <a:rPr lang="ca-ES" sz="4000" b="1" u="sng" dirty="0">
                <a:solidFill>
                  <a:srgbClr val="003399"/>
                </a:solidFill>
                <a:latin typeface="Calibri" panose="020F0502020204030204" pitchFamily="34" charset="0"/>
                <a:cs typeface="Calibri" panose="020F0502020204030204" pitchFamily="34" charset="0"/>
              </a:rPr>
              <a:t>DEL PLE CORPORATIU</a:t>
            </a:r>
            <a:r>
              <a:rPr lang="ca-ES" sz="4000" dirty="0" smtClean="0">
                <a:latin typeface="Calibri" panose="020F0502020204030204" pitchFamily="34" charset="0"/>
                <a:cs typeface="Calibri" panose="020F0502020204030204" pitchFamily="34" charset="0"/>
              </a:rPr>
              <a:t> </a:t>
            </a:r>
          </a:p>
        </p:txBody>
      </p:sp>
      <p:sp>
        <p:nvSpPr>
          <p:cNvPr id="295939" name="Rectangle 3"/>
          <p:cNvSpPr>
            <a:spLocks noGrp="1" noChangeArrowheads="1"/>
          </p:cNvSpPr>
          <p:nvPr>
            <p:ph idx="1"/>
          </p:nvPr>
        </p:nvSpPr>
        <p:spPr>
          <a:xfrm>
            <a:off x="2131113" y="1662978"/>
            <a:ext cx="8202704" cy="2684791"/>
          </a:xfrm>
          <a:solidFill>
            <a:schemeClr val="bg1"/>
          </a:solidFill>
        </p:spPr>
        <p:txBody>
          <a:bodyPr>
            <a:normAutofit/>
          </a:bodyPr>
          <a:lstStyle/>
          <a:p>
            <a:pPr algn="just" eaLnBrk="1" hangingPunct="1">
              <a:lnSpc>
                <a:spcPct val="110000"/>
              </a:lnSpc>
              <a:buFont typeface="Wingdings" pitchFamily="2" charset="2"/>
              <a:buNone/>
            </a:pPr>
            <a:endParaRPr lang="ca-ES" altLang="es-ES_tradnl" sz="1700" dirty="0">
              <a:latin typeface="Calibri" panose="020F0502020204030204" pitchFamily="34" charset="0"/>
              <a:cs typeface="Calibri" panose="020F0502020204030204" pitchFamily="34" charset="0"/>
            </a:endParaRPr>
          </a:p>
          <a:p>
            <a:pPr algn="just" eaLnBrk="1" hangingPunct="1">
              <a:lnSpc>
                <a:spcPct val="110000"/>
              </a:lnSpc>
              <a:buFont typeface="Wingdings" pitchFamily="2" charset="2"/>
              <a:buNone/>
            </a:pPr>
            <a:r>
              <a:rPr lang="ca-ES" altLang="es-ES_tradnl" sz="1700" dirty="0">
                <a:solidFill>
                  <a:srgbClr val="000000"/>
                </a:solidFill>
                <a:latin typeface="Calibri" panose="020F0502020204030204" pitchFamily="34" charset="0"/>
                <a:cs typeface="Calibri" panose="020F0502020204030204" pitchFamily="34" charset="0"/>
              </a:rPr>
              <a:t>	Estableix l'art. 46 LRBRL que "els òrgans col·legiats de les Entitats locals funcionen en règim de sessions ordinàries de periodicitat preestablerta i extraordinàries, que poden ser, a més, urgents. En tot cas, el funcionament del Ple de les Corporacions locals s'ajusta a les següents regles: </a:t>
            </a:r>
          </a:p>
          <a:p>
            <a:pPr lvl="2" eaLnBrk="1" hangingPunct="1">
              <a:lnSpc>
                <a:spcPct val="110000"/>
              </a:lnSpc>
            </a:pPr>
            <a:endParaRPr lang="ca-ES" altLang="es-ES_tradnl" sz="1700" b="1" dirty="0">
              <a:latin typeface="Calibri" panose="020F0502020204030204" pitchFamily="34" charset="0"/>
              <a:cs typeface="Calibri" panose="020F0502020204030204" pitchFamily="34" charset="0"/>
            </a:endParaRPr>
          </a:p>
        </p:txBody>
      </p:sp>
      <p:sp>
        <p:nvSpPr>
          <p:cNvPr id="290822" name="5 Marcador de pie de página"/>
          <p:cNvSpPr>
            <a:spLocks noGrp="1"/>
          </p:cNvSpPr>
          <p:nvPr>
            <p:ph type="ftr" sz="quarter" idx="11"/>
          </p:nvPr>
        </p:nvSpPr>
        <p:spPr/>
        <p:txBody>
          <a:bodyPr/>
          <a:lstStyle/>
          <a:p>
            <a:pPr>
              <a:defRPr/>
            </a:pPr>
            <a:r>
              <a:rPr lang="pt-BR"/>
              <a:t>Curs de regim juridic </a:t>
            </a:r>
            <a:endParaRPr lang="es-ES"/>
          </a:p>
        </p:txBody>
      </p:sp>
      <p:sp>
        <p:nvSpPr>
          <p:cNvPr id="290821" name="4 Marcador de número de diapositiva"/>
          <p:cNvSpPr>
            <a:spLocks noGrp="1"/>
          </p:cNvSpPr>
          <p:nvPr>
            <p:ph type="sldNum" sz="quarter" idx="12"/>
          </p:nvPr>
        </p:nvSpPr>
        <p:spPr/>
        <p:txBody>
          <a:bodyPr/>
          <a:lstStyle/>
          <a:p>
            <a:pPr>
              <a:defRPr/>
            </a:pPr>
            <a:fld id="{51A228AC-BB67-4012-88FA-176FAE3DAB38}" type="slidenum">
              <a:rPr lang="es-ES"/>
              <a:pPr>
                <a:defRPr/>
              </a:pPr>
              <a:t>170</a:t>
            </a:fld>
            <a:endParaRPr lang="es-ES"/>
          </a:p>
        </p:txBody>
      </p:sp>
      <p:sp>
        <p:nvSpPr>
          <p:cNvPr id="551940" name="Text Box 4"/>
          <p:cNvSpPr txBox="1">
            <a:spLocks noChangeArrowheads="1"/>
          </p:cNvSpPr>
          <p:nvPr/>
        </p:nvSpPr>
        <p:spPr bwMode="auto">
          <a:xfrm>
            <a:off x="2213769" y="3645024"/>
            <a:ext cx="7993062" cy="1975926"/>
          </a:xfrm>
          <a:prstGeom prst="rect">
            <a:avLst/>
          </a:prstGeom>
          <a:solidFill>
            <a:srgbClr val="0070C0"/>
          </a:solidFill>
          <a:ln w="28575">
            <a:solidFill>
              <a:schemeClr val="tx1"/>
            </a:solidFill>
            <a:miter lim="800000"/>
            <a:headEnd/>
            <a:tailEnd/>
          </a:ln>
          <a:effectLst>
            <a:prstShdw prst="shdw16">
              <a:schemeClr val="bg2">
                <a:alpha val="50000"/>
              </a:schemeClr>
            </a:prstShdw>
          </a:effec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a:defRPr>
                <a:solidFill>
                  <a:schemeClr val="tx1"/>
                </a:solidFill>
                <a:latin typeface="Arial" charset="0"/>
                <a:cs typeface="Arial" charset="0"/>
              </a:defRPr>
            </a:lvl3pPr>
            <a:lvl4pPr>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eaLnBrk="1" hangingPunct="1">
              <a:lnSpc>
                <a:spcPct val="120000"/>
              </a:lnSpc>
            </a:pPr>
            <a:r>
              <a:rPr lang="ca-ES" altLang="es-ES_tradnl" sz="1700" b="1" dirty="0">
                <a:solidFill>
                  <a:schemeClr val="bg1"/>
                </a:solidFill>
                <a:latin typeface="Calibri" panose="020F0502020204030204" pitchFamily="34" charset="0"/>
                <a:cs typeface="Calibri" panose="020F0502020204030204" pitchFamily="34" charset="0"/>
              </a:rPr>
              <a:t>El Ple celebra sessió com a mínim:</a:t>
            </a:r>
          </a:p>
          <a:p>
            <a:pPr lvl="3" eaLnBrk="1" hangingPunct="1">
              <a:lnSpc>
                <a:spcPct val="120000"/>
              </a:lnSpc>
            </a:pPr>
            <a:r>
              <a:rPr lang="ca-ES" altLang="es-ES_tradnl" sz="1700" b="1" dirty="0">
                <a:solidFill>
                  <a:schemeClr val="bg1"/>
                </a:solidFill>
                <a:latin typeface="Calibri" panose="020F0502020204030204" pitchFamily="34" charset="0"/>
                <a:cs typeface="Calibri" panose="020F0502020204030204" pitchFamily="34" charset="0"/>
              </a:rPr>
              <a:t>a) cada mes en els Ajuntaments de municipis de més de 20.000 habitants i en les Diputacions provincials; </a:t>
            </a:r>
          </a:p>
          <a:p>
            <a:pPr lvl="3" eaLnBrk="1" hangingPunct="1">
              <a:lnSpc>
                <a:spcPct val="120000"/>
              </a:lnSpc>
            </a:pPr>
            <a:r>
              <a:rPr lang="ca-ES" altLang="es-ES_tradnl" sz="1700" b="1" dirty="0">
                <a:solidFill>
                  <a:schemeClr val="bg1"/>
                </a:solidFill>
                <a:latin typeface="Calibri" panose="020F0502020204030204" pitchFamily="34" charset="0"/>
                <a:cs typeface="Calibri" panose="020F0502020204030204" pitchFamily="34" charset="0"/>
              </a:rPr>
              <a:t>b)cada dos mesos en els Ajuntaments de municipis d'una població entre 5.001 i 20.000 habitants; </a:t>
            </a:r>
          </a:p>
          <a:p>
            <a:pPr lvl="3" eaLnBrk="1" hangingPunct="1">
              <a:lnSpc>
                <a:spcPct val="120000"/>
              </a:lnSpc>
            </a:pPr>
            <a:r>
              <a:rPr lang="ca-ES" altLang="es-ES_tradnl" sz="1700" b="1" dirty="0">
                <a:solidFill>
                  <a:schemeClr val="bg1"/>
                </a:solidFill>
                <a:latin typeface="Calibri" panose="020F0502020204030204" pitchFamily="34" charset="0"/>
                <a:cs typeface="Calibri" panose="020F0502020204030204" pitchFamily="34" charset="0"/>
              </a:rPr>
              <a:t>c) i cada tres en els municipis de fins 5.000 habitants.</a:t>
            </a:r>
            <a:endParaRPr lang="es-ES" altLang="es-ES_tradnl" sz="17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0212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51940"/>
                                        </p:tgtEl>
                                        <p:attrNameLst>
                                          <p:attrName>style.visibility</p:attrName>
                                        </p:attrNameLst>
                                      </p:cBhvr>
                                      <p:to>
                                        <p:strVal val="visible"/>
                                      </p:to>
                                    </p:set>
                                    <p:animEffect transition="in" filter="checkerboard(across)">
                                      <p:cBhvr>
                                        <p:cTn id="7" dur="2000"/>
                                        <p:tgtEl>
                                          <p:spTgt spid="55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1727994" y="347442"/>
            <a:ext cx="3348038" cy="1128713"/>
          </a:xfrm>
          <a:noFill/>
        </p:spPr>
        <p:txBody>
          <a:bodyPr rtlCol="0">
            <a:normAutofit/>
          </a:bodyPr>
          <a:lstStyle/>
          <a:p>
            <a:pPr>
              <a:defRPr/>
            </a:pPr>
            <a:r>
              <a:rPr lang="ca-ES" sz="4000" b="1">
                <a:solidFill>
                  <a:srgbClr val="0070C0"/>
                </a:solidFill>
                <a:latin typeface="Calibri" panose="020F0502020204030204" pitchFamily="34" charset="0"/>
                <a:cs typeface="Calibri" panose="020F0502020204030204" pitchFamily="34" charset="0"/>
              </a:rPr>
              <a:t>LES SESSIONS</a:t>
            </a:r>
          </a:p>
        </p:txBody>
      </p:sp>
      <p:sp>
        <p:nvSpPr>
          <p:cNvPr id="289795" name="Rectangle 3"/>
          <p:cNvSpPr>
            <a:spLocks noGrp="1" noChangeArrowheads="1"/>
          </p:cNvSpPr>
          <p:nvPr>
            <p:ph idx="1"/>
          </p:nvPr>
        </p:nvSpPr>
        <p:spPr>
          <a:xfrm>
            <a:off x="1919536" y="2367352"/>
            <a:ext cx="8289675" cy="3437911"/>
          </a:xfrm>
          <a:solidFill>
            <a:schemeClr val="bg1"/>
          </a:solidFill>
        </p:spPr>
        <p:txBody>
          <a:bodyPr rtlCol="0">
            <a:noAutofit/>
          </a:bodyPr>
          <a:lstStyle/>
          <a:p>
            <a:pPr algn="just">
              <a:lnSpc>
                <a:spcPct val="130000"/>
              </a:lnSpc>
              <a:buFont typeface="Arial" pitchFamily="34" charset="0"/>
              <a:buChar char="•"/>
              <a:defRPr/>
            </a:pPr>
            <a:r>
              <a:rPr lang="ca-ES" sz="1700" dirty="0">
                <a:solidFill>
                  <a:srgbClr val="000000"/>
                </a:solidFill>
                <a:latin typeface="Calibri" panose="020F0502020204030204" pitchFamily="34" charset="0"/>
                <a:cs typeface="Calibri" panose="020F0502020204030204" pitchFamily="34" charset="0"/>
              </a:rPr>
              <a:t>La sessió és la via pel qual el Ple manifesta la seva voluntat tant respecte de la producció d'actes administratius (acords), com en la seva funció de control i fiscalització dels altres òrgans de govern de l'ens local (art. 22.2.a/ LRBRL). Perquè, tractant-se d'un òrgan col·legiat, la formació de la seva voluntat, que és col·lectiva i diferent de les individuals dels membres que el constitueixen, </a:t>
            </a:r>
            <a:r>
              <a:rPr lang="ca-ES" sz="1700" b="1" dirty="0">
                <a:solidFill>
                  <a:srgbClr val="000000"/>
                </a:solidFill>
                <a:latin typeface="Calibri" panose="020F0502020204030204" pitchFamily="34" charset="0"/>
                <a:cs typeface="Calibri" panose="020F0502020204030204" pitchFamily="34" charset="0"/>
              </a:rPr>
              <a:t>requereix un procediment estricte del funcionament de la sessió,</a:t>
            </a:r>
            <a:r>
              <a:rPr lang="ca-ES" sz="1700" dirty="0">
                <a:solidFill>
                  <a:srgbClr val="000000"/>
                </a:solidFill>
                <a:latin typeface="Calibri" panose="020F0502020204030204" pitchFamily="34" charset="0"/>
                <a:cs typeface="Calibri" panose="020F0502020204030204" pitchFamily="34" charset="0"/>
              </a:rPr>
              <a:t> de manera que els acords que adopti el Ple estaran viciats de nul·litat de ple dret si s'adopten prescindint total i absolutament del procediment legalment establert o de les normes que contenen les regles essencials per a la formació de la voluntat dels òrgans col·legiats, segons estableix l'art. 62.1.e) de la LRJ i PAC.</a:t>
            </a:r>
          </a:p>
          <a:p>
            <a:pPr algn="just">
              <a:lnSpc>
                <a:spcPct val="130000"/>
              </a:lnSpc>
              <a:buNone/>
              <a:defRPr/>
            </a:pPr>
            <a:r>
              <a:rPr lang="ca-ES" sz="1700" dirty="0">
                <a:latin typeface="Calibri" panose="020F0502020204030204" pitchFamily="34" charset="0"/>
                <a:cs typeface="Calibri" panose="020F0502020204030204" pitchFamily="34" charset="0"/>
              </a:rPr>
              <a:t> </a:t>
            </a:r>
          </a:p>
        </p:txBody>
      </p:sp>
      <p:sp>
        <p:nvSpPr>
          <p:cNvPr id="291849" name="8 Marcador de pie de página"/>
          <p:cNvSpPr>
            <a:spLocks noGrp="1"/>
          </p:cNvSpPr>
          <p:nvPr>
            <p:ph type="ftr" sz="quarter" idx="11"/>
          </p:nvPr>
        </p:nvSpPr>
        <p:spPr/>
        <p:txBody>
          <a:bodyPr/>
          <a:lstStyle/>
          <a:p>
            <a:pPr>
              <a:defRPr/>
            </a:pPr>
            <a:r>
              <a:rPr lang="pt-BR"/>
              <a:t>Curs de regim juridic </a:t>
            </a:r>
            <a:endParaRPr lang="es-ES"/>
          </a:p>
        </p:txBody>
      </p:sp>
      <p:sp>
        <p:nvSpPr>
          <p:cNvPr id="291848" name="7 Marcador de número de diapositiva"/>
          <p:cNvSpPr>
            <a:spLocks noGrp="1"/>
          </p:cNvSpPr>
          <p:nvPr>
            <p:ph type="sldNum" sz="quarter" idx="12"/>
          </p:nvPr>
        </p:nvSpPr>
        <p:spPr/>
        <p:txBody>
          <a:bodyPr/>
          <a:lstStyle/>
          <a:p>
            <a:pPr>
              <a:defRPr/>
            </a:pPr>
            <a:fld id="{5D9DC0C2-6FF9-4CF3-A3FE-94FA719AD36C}" type="slidenum">
              <a:rPr lang="es-ES"/>
              <a:pPr>
                <a:defRPr/>
              </a:pPr>
              <a:t>171</a:t>
            </a:fld>
            <a:endParaRPr lang="es-ES"/>
          </a:p>
        </p:txBody>
      </p:sp>
      <p:sp>
        <p:nvSpPr>
          <p:cNvPr id="553988" name="Text Box 4"/>
          <p:cNvSpPr txBox="1">
            <a:spLocks noChangeArrowheads="1"/>
          </p:cNvSpPr>
          <p:nvPr/>
        </p:nvSpPr>
        <p:spPr bwMode="auto">
          <a:xfrm>
            <a:off x="5699126" y="214313"/>
            <a:ext cx="4968875" cy="1061829"/>
          </a:xfrm>
          <a:prstGeom prst="rect">
            <a:avLst/>
          </a:prstGeom>
          <a:solidFill>
            <a:srgbClr val="FFFF66"/>
          </a:solidFill>
          <a:ln w="38100">
            <a:solidFill>
              <a:schemeClr val="tx1"/>
            </a:solidFill>
            <a:miter lim="800000"/>
            <a:headEnd/>
            <a:tailEnd/>
          </a:ln>
          <a:effectLst>
            <a:outerShdw sy="50000" kx="-2453608" rotWithShape="0">
              <a:schemeClr val="bg2">
                <a:alpha val="50000"/>
              </a:schemeClr>
            </a:outerShdw>
          </a:effectLst>
        </p:spPr>
        <p:txBody>
          <a:bodyPr>
            <a:spAutoFit/>
          </a:bodyPr>
          <a:lstStyle/>
          <a:p>
            <a:pPr eaLnBrk="1" hangingPunct="1">
              <a:spcBef>
                <a:spcPct val="50000"/>
              </a:spcBef>
              <a:defRPr/>
            </a:pPr>
            <a:r>
              <a:rPr lang="ca-ES">
                <a:solidFill>
                  <a:srgbClr val="000000"/>
                </a:solidFill>
                <a:latin typeface="Calibri" panose="020F0502020204030204" pitchFamily="34" charset="0"/>
                <a:cs typeface="Calibri" panose="020F0502020204030204" pitchFamily="34" charset="0"/>
              </a:rPr>
              <a:t>la producció d'actes administratius (acords),</a:t>
            </a:r>
          </a:p>
          <a:p>
            <a:pPr eaLnBrk="1" hangingPunct="1">
              <a:spcBef>
                <a:spcPct val="50000"/>
              </a:spcBef>
              <a:defRPr/>
            </a:pPr>
            <a:r>
              <a:rPr lang="ca-ES">
                <a:solidFill>
                  <a:srgbClr val="000000"/>
                </a:solidFill>
                <a:latin typeface="Calibri" panose="020F0502020204030204" pitchFamily="34" charset="0"/>
                <a:cs typeface="Calibri" panose="020F0502020204030204" pitchFamily="34" charset="0"/>
              </a:rPr>
              <a:t>funció de control i fiscalització dels altres òrgans de govern</a:t>
            </a:r>
          </a:p>
        </p:txBody>
      </p:sp>
      <p:sp>
        <p:nvSpPr>
          <p:cNvPr id="553989" name="Text Box 5"/>
          <p:cNvSpPr txBox="1">
            <a:spLocks noChangeArrowheads="1"/>
          </p:cNvSpPr>
          <p:nvPr/>
        </p:nvSpPr>
        <p:spPr bwMode="auto">
          <a:xfrm>
            <a:off x="2952751" y="1071563"/>
            <a:ext cx="2563813" cy="461962"/>
          </a:xfrm>
          <a:prstGeom prst="rect">
            <a:avLst/>
          </a:prstGeom>
          <a:solidFill>
            <a:srgbClr val="FF3300"/>
          </a:solidFill>
          <a:ln w="9525">
            <a:noFill/>
            <a:miter lim="800000"/>
            <a:headEnd/>
            <a:tailEnd/>
          </a:ln>
        </p:spPr>
        <p:txBody>
          <a:bodyPr>
            <a:spAutoFit/>
          </a:bodyPr>
          <a:lstStyle/>
          <a:p>
            <a:pPr eaLnBrk="1" hangingPunct="1">
              <a:spcBef>
                <a:spcPct val="50000"/>
              </a:spcBef>
              <a:defRPr/>
            </a:pPr>
            <a:r>
              <a:rPr lang="ca-ES" sz="2400" b="1">
                <a:latin typeface="Calibri" panose="020F0502020204030204" pitchFamily="34" charset="0"/>
                <a:cs typeface="Calibri" panose="020F0502020204030204" pitchFamily="34" charset="0"/>
              </a:rPr>
              <a:t>FUNCIONS</a:t>
            </a:r>
          </a:p>
        </p:txBody>
      </p:sp>
      <p:sp>
        <p:nvSpPr>
          <p:cNvPr id="296968" name="Line 6"/>
          <p:cNvSpPr>
            <a:spLocks noChangeShapeType="1"/>
          </p:cNvSpPr>
          <p:nvPr/>
        </p:nvSpPr>
        <p:spPr bwMode="auto">
          <a:xfrm flipV="1">
            <a:off x="4953001" y="500064"/>
            <a:ext cx="785813" cy="574675"/>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296969" name="Line 7"/>
          <p:cNvSpPr>
            <a:spLocks noChangeShapeType="1"/>
          </p:cNvSpPr>
          <p:nvPr/>
        </p:nvSpPr>
        <p:spPr bwMode="auto">
          <a:xfrm flipV="1">
            <a:off x="5167313" y="1000125"/>
            <a:ext cx="571500" cy="28575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Tree>
    <p:extLst>
      <p:ext uri="{BB962C8B-B14F-4D97-AF65-F5344CB8AC3E}">
        <p14:creationId xmlns:p14="http://schemas.microsoft.com/office/powerpoint/2010/main" val="3939271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3989"/>
                                        </p:tgtEl>
                                        <p:attrNameLst>
                                          <p:attrName>style.visibility</p:attrName>
                                        </p:attrNameLst>
                                      </p:cBhvr>
                                      <p:to>
                                        <p:strVal val="visible"/>
                                      </p:to>
                                    </p:set>
                                    <p:anim calcmode="lin" valueType="num">
                                      <p:cBhvr>
                                        <p:cTn id="7" dur="500" fill="hold"/>
                                        <p:tgtEl>
                                          <p:spTgt spid="553989"/>
                                        </p:tgtEl>
                                        <p:attrNameLst>
                                          <p:attrName>ppt_w</p:attrName>
                                        </p:attrNameLst>
                                      </p:cBhvr>
                                      <p:tavLst>
                                        <p:tav tm="0">
                                          <p:val>
                                            <p:fltVal val="0"/>
                                          </p:val>
                                        </p:tav>
                                        <p:tav tm="100000">
                                          <p:val>
                                            <p:strVal val="#ppt_w"/>
                                          </p:val>
                                        </p:tav>
                                      </p:tavLst>
                                    </p:anim>
                                    <p:anim calcmode="lin" valueType="num">
                                      <p:cBhvr>
                                        <p:cTn id="8" dur="500" fill="hold"/>
                                        <p:tgtEl>
                                          <p:spTgt spid="553989"/>
                                        </p:tgtEl>
                                        <p:attrNameLst>
                                          <p:attrName>ppt_h</p:attrName>
                                        </p:attrNameLst>
                                      </p:cBhvr>
                                      <p:tavLst>
                                        <p:tav tm="0">
                                          <p:val>
                                            <p:fltVal val="0"/>
                                          </p:val>
                                        </p:tav>
                                        <p:tav tm="100000">
                                          <p:val>
                                            <p:strVal val="#ppt_h"/>
                                          </p:val>
                                        </p:tav>
                                      </p:tavLst>
                                    </p:anim>
                                  </p:childTnLst>
                                </p:cTn>
                              </p:par>
                              <p:par>
                                <p:cTn id="9" presetID="17" presetClass="entr" presetSubtype="2" fill="hold" grpId="0" nodeType="withEffect">
                                  <p:stCondLst>
                                    <p:cond delay="0"/>
                                  </p:stCondLst>
                                  <p:childTnLst>
                                    <p:set>
                                      <p:cBhvr>
                                        <p:cTn id="10" dur="1" fill="hold">
                                          <p:stCondLst>
                                            <p:cond delay="0"/>
                                          </p:stCondLst>
                                        </p:cTn>
                                        <p:tgtEl>
                                          <p:spTgt spid="553988"/>
                                        </p:tgtEl>
                                        <p:attrNameLst>
                                          <p:attrName>style.visibility</p:attrName>
                                        </p:attrNameLst>
                                      </p:cBhvr>
                                      <p:to>
                                        <p:strVal val="visible"/>
                                      </p:to>
                                    </p:set>
                                    <p:anim calcmode="lin" valueType="num">
                                      <p:cBhvr>
                                        <p:cTn id="11" dur="2000" fill="hold"/>
                                        <p:tgtEl>
                                          <p:spTgt spid="553988"/>
                                        </p:tgtEl>
                                        <p:attrNameLst>
                                          <p:attrName>ppt_x</p:attrName>
                                        </p:attrNameLst>
                                      </p:cBhvr>
                                      <p:tavLst>
                                        <p:tav tm="0">
                                          <p:val>
                                            <p:strVal val="#ppt_x+#ppt_w/2"/>
                                          </p:val>
                                        </p:tav>
                                        <p:tav tm="100000">
                                          <p:val>
                                            <p:strVal val="#ppt_x"/>
                                          </p:val>
                                        </p:tav>
                                      </p:tavLst>
                                    </p:anim>
                                    <p:anim calcmode="lin" valueType="num">
                                      <p:cBhvr>
                                        <p:cTn id="12" dur="2000" fill="hold"/>
                                        <p:tgtEl>
                                          <p:spTgt spid="553988"/>
                                        </p:tgtEl>
                                        <p:attrNameLst>
                                          <p:attrName>ppt_y</p:attrName>
                                        </p:attrNameLst>
                                      </p:cBhvr>
                                      <p:tavLst>
                                        <p:tav tm="0">
                                          <p:val>
                                            <p:strVal val="#ppt_y"/>
                                          </p:val>
                                        </p:tav>
                                        <p:tav tm="100000">
                                          <p:val>
                                            <p:strVal val="#ppt_y"/>
                                          </p:val>
                                        </p:tav>
                                      </p:tavLst>
                                    </p:anim>
                                    <p:anim calcmode="lin" valueType="num">
                                      <p:cBhvr>
                                        <p:cTn id="13" dur="2000" fill="hold"/>
                                        <p:tgtEl>
                                          <p:spTgt spid="553988"/>
                                        </p:tgtEl>
                                        <p:attrNameLst>
                                          <p:attrName>ppt_w</p:attrName>
                                        </p:attrNameLst>
                                      </p:cBhvr>
                                      <p:tavLst>
                                        <p:tav tm="0">
                                          <p:val>
                                            <p:fltVal val="0"/>
                                          </p:val>
                                        </p:tav>
                                        <p:tav tm="100000">
                                          <p:val>
                                            <p:strVal val="#ppt_w"/>
                                          </p:val>
                                        </p:tav>
                                      </p:tavLst>
                                    </p:anim>
                                    <p:anim calcmode="lin" valueType="num">
                                      <p:cBhvr>
                                        <p:cTn id="14" dur="2000" fill="hold"/>
                                        <p:tgtEl>
                                          <p:spTgt spid="5539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8" grpId="0" animBg="1"/>
      <p:bldP spid="553989"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559496" y="0"/>
            <a:ext cx="8215313" cy="1046163"/>
          </a:xfrm>
        </p:spPr>
        <p:txBody>
          <a:bodyPr>
            <a:normAutofit/>
          </a:bodyPr>
          <a:lstStyle/>
          <a:p>
            <a:pPr eaLnBrk="1" hangingPunct="1"/>
            <a:r>
              <a:rPr lang="ca-ES" altLang="es-ES_tradnl" sz="4000" b="1">
                <a:solidFill>
                  <a:srgbClr val="003399"/>
                </a:solidFill>
                <a:latin typeface="Calibri" panose="020F0502020204030204" pitchFamily="34" charset="0"/>
                <a:cs typeface="Calibri" panose="020F0502020204030204" pitchFamily="34" charset="0"/>
              </a:rPr>
              <a:t>LES SESSIONS. ORDINÀRIES</a:t>
            </a:r>
          </a:p>
        </p:txBody>
      </p:sp>
      <p:sp>
        <p:nvSpPr>
          <p:cNvPr id="556035" name="Rectangle 3"/>
          <p:cNvSpPr>
            <a:spLocks noGrp="1" noChangeArrowheads="1"/>
          </p:cNvSpPr>
          <p:nvPr>
            <p:ph idx="1"/>
          </p:nvPr>
        </p:nvSpPr>
        <p:spPr>
          <a:xfrm>
            <a:off x="1809750" y="1700808"/>
            <a:ext cx="8894762" cy="4553942"/>
          </a:xfrm>
          <a:solidFill>
            <a:schemeClr val="bg1"/>
          </a:solidFill>
          <a:effectLst>
            <a:prstShdw prst="shdw17" dist="17961" dir="2700000">
              <a:schemeClr val="bg1">
                <a:gamma/>
                <a:shade val="60000"/>
                <a:invGamma/>
              </a:schemeClr>
            </a:prstShdw>
          </a:effectLst>
        </p:spPr>
        <p:txBody>
          <a:bodyPr rtlCol="0">
            <a:normAutofit/>
          </a:bodyPr>
          <a:lstStyle/>
          <a:p>
            <a:pPr marL="274320" indent="-274320" algn="just">
              <a:lnSpc>
                <a:spcPct val="120000"/>
              </a:lnSpc>
              <a:buClr>
                <a:schemeClr val="accent3"/>
              </a:buClr>
              <a:buFont typeface="Arial" pitchFamily="34" charset="0"/>
              <a:buChar char="•"/>
              <a:defRPr/>
            </a:pPr>
            <a:r>
              <a:rPr lang="ca-ES" sz="1700" b="1" u="sng" dirty="0">
                <a:solidFill>
                  <a:srgbClr val="0070C0"/>
                </a:solidFill>
                <a:latin typeface="Calibri" panose="020F0502020204030204" pitchFamily="34" charset="0"/>
                <a:cs typeface="Calibri" panose="020F0502020204030204" pitchFamily="34" charset="0"/>
              </a:rPr>
              <a:t>a/ Sessions ordinàries.</a:t>
            </a:r>
          </a:p>
          <a:p>
            <a:pPr marL="274320" indent="-274320" algn="just">
              <a:lnSpc>
                <a:spcPct val="120000"/>
              </a:lnSpc>
              <a:buClr>
                <a:schemeClr val="accent3"/>
              </a:buClr>
              <a:buFont typeface="Arial" pitchFamily="34" charset="0"/>
              <a:buChar char="•"/>
              <a:defRPr/>
            </a:pPr>
            <a:endParaRPr lang="ca-ES" sz="1700" b="1" u="sng" dirty="0">
              <a:solidFill>
                <a:schemeClr val="accent1">
                  <a:lumMod val="75000"/>
                </a:schemeClr>
              </a:solidFill>
              <a:latin typeface="Calibri" panose="020F0502020204030204" pitchFamily="34" charset="0"/>
              <a:cs typeface="Calibri" panose="020F0502020204030204" pitchFamily="34" charset="0"/>
            </a:endParaRPr>
          </a:p>
          <a:p>
            <a:pPr marL="274320" indent="-274320" algn="just">
              <a:lnSpc>
                <a:spcPct val="120000"/>
              </a:lnSpc>
              <a:buClr>
                <a:schemeClr val="accent3"/>
              </a:buClr>
              <a:buNone/>
              <a:defRPr/>
            </a:pPr>
            <a:r>
              <a:rPr lang="ca-ES" sz="1700" dirty="0">
                <a:latin typeface="Calibri" panose="020F0502020204030204" pitchFamily="34" charset="0"/>
                <a:cs typeface="Calibri" panose="020F0502020204030204" pitchFamily="34" charset="0"/>
              </a:rPr>
              <a:t>	Són aquelles de </a:t>
            </a:r>
            <a:r>
              <a:rPr lang="ca-ES" sz="1700" b="1" dirty="0">
                <a:latin typeface="Calibri" panose="020F0502020204030204" pitchFamily="34" charset="0"/>
                <a:cs typeface="Calibri" panose="020F0502020204030204" pitchFamily="34" charset="0"/>
              </a:rPr>
              <a:t>periodicitat preestablerta</a:t>
            </a:r>
            <a:r>
              <a:rPr lang="ca-ES" sz="1700" dirty="0">
                <a:latin typeface="Calibri" panose="020F0502020204030204" pitchFamily="34" charset="0"/>
                <a:cs typeface="Calibri" panose="020F0502020204030204" pitchFamily="34" charset="0"/>
              </a:rPr>
              <a:t>. Referent a això, la LRBRL imposa una periodicitat mínima de les sessions ordinàries que ha de celebrar el Ple (art. 46.2.a). Havent d'establir-se la periodicitat i, en concret, els dies de les sessions ordinàries </a:t>
            </a:r>
            <a:r>
              <a:rPr lang="ca-ES" sz="1700" b="1" dirty="0">
                <a:solidFill>
                  <a:schemeClr val="tx2"/>
                </a:solidFill>
                <a:latin typeface="Calibri" panose="020F0502020204030204" pitchFamily="34" charset="0"/>
                <a:cs typeface="Calibri" panose="020F0502020204030204" pitchFamily="34" charset="0"/>
              </a:rPr>
              <a:t>per acord previ del Ple</a:t>
            </a:r>
            <a:r>
              <a:rPr lang="ca-ES" sz="1700" dirty="0">
                <a:latin typeface="Calibri" panose="020F0502020204030204" pitchFamily="34" charset="0"/>
                <a:cs typeface="Calibri" panose="020F0502020204030204" pitchFamily="34" charset="0"/>
              </a:rPr>
              <a:t>, adoptat en sessió que, a l'efecte, ha de convocar l'Alcalde, dins dels trenta dies següents a la constitució de les noves Corporacions (art.78 ROF). La STS de 18 de febrer de 1991 aclareix que la periodicitat mínima no significa que s'hagi de celebrar sessió ordinària cada trimestre natural, sinó amb una periodicitat </a:t>
            </a:r>
            <a:r>
              <a:rPr lang="ca-ES" sz="1700" dirty="0">
                <a:solidFill>
                  <a:srgbClr val="000066"/>
                </a:solidFill>
                <a:latin typeface="Calibri" panose="020F0502020204030204" pitchFamily="34" charset="0"/>
                <a:cs typeface="Calibri" panose="020F0502020204030204" pitchFamily="34" charset="0"/>
              </a:rPr>
              <a:t>que no excedeixi dels tres mesos.</a:t>
            </a:r>
            <a:r>
              <a:rPr lang="ca-ES" sz="1700" dirty="0">
                <a:latin typeface="Calibri" panose="020F0502020204030204" pitchFamily="34" charset="0"/>
                <a:cs typeface="Calibri" panose="020F0502020204030204" pitchFamily="34" charset="0"/>
              </a:rPr>
              <a:t> I sent competència del Ple l'establir el règim de les sessions ordinàries (art.47.1 TRRL), no hi ha dubte que l'acord inicial pot ser modificat per un altre posterior, </a:t>
            </a:r>
            <a:r>
              <a:rPr lang="ca-ES" sz="1700" dirty="0">
                <a:solidFill>
                  <a:schemeClr val="tx2"/>
                </a:solidFill>
                <a:latin typeface="Calibri" panose="020F0502020204030204" pitchFamily="34" charset="0"/>
                <a:cs typeface="Calibri" panose="020F0502020204030204" pitchFamily="34" charset="0"/>
              </a:rPr>
              <a:t>llevat que </a:t>
            </a:r>
            <a:r>
              <a:rPr lang="ca-ES" sz="1700" dirty="0" err="1">
                <a:solidFill>
                  <a:schemeClr val="tx2"/>
                </a:solidFill>
                <a:latin typeface="Calibri" panose="020F0502020204030204" pitchFamily="34" charset="0"/>
                <a:cs typeface="Calibri" panose="020F0502020204030204" pitchFamily="34" charset="0"/>
              </a:rPr>
              <a:t>l'esmentat</a:t>
            </a:r>
            <a:r>
              <a:rPr lang="ca-ES" sz="1700" dirty="0">
                <a:solidFill>
                  <a:schemeClr val="tx2"/>
                </a:solidFill>
                <a:latin typeface="Calibri" panose="020F0502020204030204" pitchFamily="34" charset="0"/>
                <a:cs typeface="Calibri" panose="020F0502020204030204" pitchFamily="34" charset="0"/>
              </a:rPr>
              <a:t> règim hagi estat establert pel Reglament Orgànic en el cas del qual serà precisa la modificació d'aquest. </a:t>
            </a:r>
          </a:p>
        </p:txBody>
      </p:sp>
      <p:sp>
        <p:nvSpPr>
          <p:cNvPr id="292870" name="5 Marcador de pie de página"/>
          <p:cNvSpPr>
            <a:spLocks noGrp="1"/>
          </p:cNvSpPr>
          <p:nvPr>
            <p:ph type="ftr" sz="quarter" idx="11"/>
          </p:nvPr>
        </p:nvSpPr>
        <p:spPr/>
        <p:txBody>
          <a:bodyPr/>
          <a:lstStyle/>
          <a:p>
            <a:pPr>
              <a:defRPr/>
            </a:pPr>
            <a:r>
              <a:rPr lang="pt-BR"/>
              <a:t>Curs de regim juridic </a:t>
            </a:r>
            <a:endParaRPr lang="es-ES"/>
          </a:p>
        </p:txBody>
      </p:sp>
      <p:sp>
        <p:nvSpPr>
          <p:cNvPr id="292869" name="4 Marcador de número de diapositiva"/>
          <p:cNvSpPr>
            <a:spLocks noGrp="1"/>
          </p:cNvSpPr>
          <p:nvPr>
            <p:ph type="sldNum" sz="quarter" idx="12"/>
          </p:nvPr>
        </p:nvSpPr>
        <p:spPr/>
        <p:txBody>
          <a:bodyPr/>
          <a:lstStyle/>
          <a:p>
            <a:pPr>
              <a:defRPr/>
            </a:pPr>
            <a:fld id="{0E198206-A808-4662-AE8A-05727A854E3D}" type="slidenum">
              <a:rPr lang="es-ES"/>
              <a:pPr>
                <a:defRPr/>
              </a:pPr>
              <a:t>172</a:t>
            </a:fld>
            <a:endParaRPr lang="es-ES"/>
          </a:p>
        </p:txBody>
      </p:sp>
      <p:sp>
        <p:nvSpPr>
          <p:cNvPr id="556036" name="Text Box 4"/>
          <p:cNvSpPr txBox="1">
            <a:spLocks noChangeArrowheads="1"/>
          </p:cNvSpPr>
          <p:nvPr/>
        </p:nvSpPr>
        <p:spPr bwMode="auto">
          <a:xfrm>
            <a:off x="6424611" y="955249"/>
            <a:ext cx="3784600" cy="701675"/>
          </a:xfrm>
          <a:prstGeom prst="rect">
            <a:avLst/>
          </a:prstGeom>
          <a:solidFill>
            <a:srgbClr val="0033CC"/>
          </a:solidFill>
          <a:ln w="9525">
            <a:noFill/>
            <a:miter lim="800000"/>
            <a:headEnd/>
            <a:tailEnd/>
          </a:ln>
          <a:effectLst>
            <a:outerShdw dist="107763" dir="18900000" algn="ctr" rotWithShape="0">
              <a:schemeClr val="bg2">
                <a:alpha val="50000"/>
              </a:schemeClr>
            </a:outerShdw>
          </a:effectLst>
        </p:spPr>
        <p:txBody>
          <a:bodyPr>
            <a:spAutoFit/>
          </a:bodyPr>
          <a:lstStyle/>
          <a:p>
            <a:pPr algn="ctr" eaLnBrk="1" hangingPunct="1">
              <a:spcBef>
                <a:spcPct val="50000"/>
              </a:spcBef>
              <a:defRPr/>
            </a:pPr>
            <a:r>
              <a:rPr lang="ca-ES" sz="2000" b="1">
                <a:solidFill>
                  <a:schemeClr val="bg1"/>
                </a:solidFill>
                <a:latin typeface="Comic Sans MS" pitchFamily="66" charset="0"/>
              </a:rPr>
              <a:t>Són aquelles de periodicitat preestablerta</a:t>
            </a:r>
          </a:p>
        </p:txBody>
      </p:sp>
    </p:spTree>
    <p:extLst>
      <p:ext uri="{BB962C8B-B14F-4D97-AF65-F5344CB8AC3E}">
        <p14:creationId xmlns:p14="http://schemas.microsoft.com/office/powerpoint/2010/main" val="2863938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6036"/>
                                        </p:tgtEl>
                                        <p:attrNameLst>
                                          <p:attrName>style.visibility</p:attrName>
                                        </p:attrNameLst>
                                      </p:cBhvr>
                                      <p:to>
                                        <p:strVal val="visible"/>
                                      </p:to>
                                    </p:set>
                                    <p:anim calcmode="lin" valueType="num">
                                      <p:cBhvr>
                                        <p:cTn id="7" dur="3000" fill="hold"/>
                                        <p:tgtEl>
                                          <p:spTgt spid="556036"/>
                                        </p:tgtEl>
                                        <p:attrNameLst>
                                          <p:attrName>ppt_w</p:attrName>
                                        </p:attrNameLst>
                                      </p:cBhvr>
                                      <p:tavLst>
                                        <p:tav tm="0">
                                          <p:val>
                                            <p:fltVal val="0"/>
                                          </p:val>
                                        </p:tav>
                                        <p:tav tm="100000">
                                          <p:val>
                                            <p:strVal val="#ppt_w"/>
                                          </p:val>
                                        </p:tav>
                                      </p:tavLst>
                                    </p:anim>
                                    <p:anim calcmode="lin" valueType="num">
                                      <p:cBhvr>
                                        <p:cTn id="8" dur="3000" fill="hold"/>
                                        <p:tgtEl>
                                          <p:spTgt spid="5560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6"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524000" y="1"/>
            <a:ext cx="9144000" cy="714375"/>
          </a:xfrm>
        </p:spPr>
        <p:txBody>
          <a:bodyPr>
            <a:normAutofit/>
          </a:bodyPr>
          <a:lstStyle/>
          <a:p>
            <a:pPr eaLnBrk="1" hangingPunct="1"/>
            <a:r>
              <a:rPr lang="ca-ES" altLang="es-ES_tradnl" sz="4000" b="1">
                <a:solidFill>
                  <a:srgbClr val="003399"/>
                </a:solidFill>
                <a:latin typeface="Calibri" panose="020F0502020204030204" pitchFamily="34" charset="0"/>
                <a:cs typeface="Calibri" panose="020F0502020204030204" pitchFamily="34" charset="0"/>
              </a:rPr>
              <a:t>CLASSES DE SESSIONS. ORDINÀRIES</a:t>
            </a:r>
          </a:p>
        </p:txBody>
      </p:sp>
      <p:sp>
        <p:nvSpPr>
          <p:cNvPr id="558083" name="Rectangle 3"/>
          <p:cNvSpPr>
            <a:spLocks noGrp="1" noChangeArrowheads="1"/>
          </p:cNvSpPr>
          <p:nvPr>
            <p:ph idx="1"/>
          </p:nvPr>
        </p:nvSpPr>
        <p:spPr>
          <a:xfrm>
            <a:off x="1524001" y="785814"/>
            <a:ext cx="9828583" cy="4587875"/>
          </a:xfrm>
          <a:solidFill>
            <a:schemeClr val="bg1"/>
          </a:solidFill>
          <a:effectLst>
            <a:outerShdw dist="107763" dir="18900000" algn="ctr" rotWithShape="0">
              <a:schemeClr val="bg2">
                <a:alpha val="50000"/>
              </a:schemeClr>
            </a:outerShdw>
          </a:effectLst>
        </p:spPr>
        <p:txBody>
          <a:bodyPr rtlCol="0" anchor="ctr">
            <a:normAutofit/>
          </a:bodyPr>
          <a:lstStyle/>
          <a:p>
            <a:pPr marL="274320" indent="-274320" algn="just">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La STS de 5 de juny de 1987, reconeix el dret dels regidors que se celebri sessió ordinària en la data preestablerta, malgrat que, segons l'Alcalde, no existien assumptes a tractar per haver-se celebrat anteriorment sessió extraordinària. Segons la STS de 21 de maig de 1993 </a:t>
            </a:r>
            <a:r>
              <a:rPr lang="ca-ES" sz="1700" b="1" u="sng" dirty="0">
                <a:latin typeface="Calibri" panose="020F0502020204030204" pitchFamily="34" charset="0"/>
                <a:cs typeface="Calibri" panose="020F0502020204030204" pitchFamily="34" charset="0"/>
              </a:rPr>
              <a:t>la no convocatòria de les sessions ordinàries en les dates acordades per la</a:t>
            </a:r>
            <a:r>
              <a:rPr lang="ca-ES" sz="1700" dirty="0">
                <a:latin typeface="Calibri" panose="020F0502020204030204" pitchFamily="34" charset="0"/>
                <a:cs typeface="Calibri" panose="020F0502020204030204" pitchFamily="34" charset="0"/>
              </a:rPr>
              <a:t> Corporació en establir seu règim de la celebració, </a:t>
            </a:r>
            <a:r>
              <a:rPr lang="ca-ES" sz="1700" dirty="0">
                <a:solidFill>
                  <a:srgbClr val="0000FF"/>
                </a:solidFill>
                <a:latin typeface="Calibri" panose="020F0502020204030204" pitchFamily="34" charset="0"/>
                <a:cs typeface="Calibri" panose="020F0502020204030204" pitchFamily="34" charset="0"/>
              </a:rPr>
              <a:t>vulnera no sol el dret dels regidors sinó també el dels veïns a participar en els assumptes públics municipals a traves d'aquells</a:t>
            </a:r>
            <a:r>
              <a:rPr lang="ca-ES" sz="1700" dirty="0">
                <a:latin typeface="Calibri" panose="020F0502020204030204" pitchFamily="34" charset="0"/>
                <a:cs typeface="Calibri" panose="020F0502020204030204" pitchFamily="34" charset="0"/>
              </a:rPr>
              <a:t>.</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La no convocatòria de la sessió ordinària per l'Alcalde o President segons la periodicitat assenyalada pel Ple suposa una vulneració del dret a participar en els assumptes públics reconegut en l'art.23-1CE, segons ha reiterat la jurisprudència, ja que la no convocatòria del Ple, priva els regidors, de participar en els assumptes públics municipals, com a representants dels seus electors (STS 1-5-1993). </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endParaRPr lang="ca-ES" sz="1700" dirty="0">
              <a:solidFill>
                <a:srgbClr val="FF3300"/>
              </a:solidFill>
              <a:latin typeface="Calibri" panose="020F0502020204030204" pitchFamily="34" charset="0"/>
              <a:cs typeface="Calibri" panose="020F0502020204030204" pitchFamily="34" charset="0"/>
            </a:endParaRPr>
          </a:p>
        </p:txBody>
      </p:sp>
      <p:sp>
        <p:nvSpPr>
          <p:cNvPr id="293896" name="7 Marcador de pie de página"/>
          <p:cNvSpPr>
            <a:spLocks noGrp="1"/>
          </p:cNvSpPr>
          <p:nvPr>
            <p:ph type="ftr" sz="quarter" idx="11"/>
          </p:nvPr>
        </p:nvSpPr>
        <p:spPr/>
        <p:txBody>
          <a:bodyPr/>
          <a:lstStyle/>
          <a:p>
            <a:pPr>
              <a:defRPr/>
            </a:pPr>
            <a:r>
              <a:rPr lang="pt-BR"/>
              <a:t>Curs de regim juridic </a:t>
            </a:r>
            <a:endParaRPr lang="es-ES"/>
          </a:p>
        </p:txBody>
      </p:sp>
      <p:sp>
        <p:nvSpPr>
          <p:cNvPr id="293895" name="6 Marcador de número de diapositiva"/>
          <p:cNvSpPr>
            <a:spLocks noGrp="1"/>
          </p:cNvSpPr>
          <p:nvPr>
            <p:ph type="sldNum" sz="quarter" idx="12"/>
          </p:nvPr>
        </p:nvSpPr>
        <p:spPr/>
        <p:txBody>
          <a:bodyPr/>
          <a:lstStyle/>
          <a:p>
            <a:pPr>
              <a:defRPr/>
            </a:pPr>
            <a:fld id="{C1FC49EF-8D71-4EAA-BFEE-0FAD951E0404}" type="slidenum">
              <a:rPr lang="es-ES"/>
              <a:pPr>
                <a:defRPr/>
              </a:pPr>
              <a:t>173</a:t>
            </a:fld>
            <a:endParaRPr lang="es-ES"/>
          </a:p>
        </p:txBody>
      </p:sp>
      <p:sp>
        <p:nvSpPr>
          <p:cNvPr id="558084" name="Text Box 4"/>
          <p:cNvSpPr txBox="1">
            <a:spLocks noChangeArrowheads="1"/>
          </p:cNvSpPr>
          <p:nvPr/>
        </p:nvSpPr>
        <p:spPr bwMode="auto">
          <a:xfrm>
            <a:off x="2690006" y="4704557"/>
            <a:ext cx="8072437" cy="1034129"/>
          </a:xfrm>
          <a:prstGeom prst="rect">
            <a:avLst/>
          </a:prstGeom>
          <a:solidFill>
            <a:srgbClr val="FFCCFF"/>
          </a:solidFill>
          <a:ln w="57150">
            <a:solidFill>
              <a:schemeClr val="tx1"/>
            </a:solidFill>
            <a:miter lim="800000"/>
            <a:headEnd/>
            <a:tailEnd/>
          </a:ln>
        </p:spPr>
        <p:txBody>
          <a:bodyPr>
            <a:spAutoFit/>
          </a:bodyPr>
          <a:lstStyle/>
          <a:p>
            <a:pPr algn="just" eaLnBrk="1" hangingPunct="1">
              <a:lnSpc>
                <a:spcPct val="90000"/>
              </a:lnSpc>
              <a:spcBef>
                <a:spcPct val="20000"/>
              </a:spcBef>
              <a:buClr>
                <a:schemeClr val="accent1"/>
              </a:buClr>
              <a:buFont typeface="Wingdings" pitchFamily="2" charset="2"/>
              <a:buNone/>
              <a:defRPr/>
            </a:pPr>
            <a:r>
              <a:rPr lang="ca-ES" sz="1700" dirty="0">
                <a:latin typeface="Calibri" panose="020F0502020204030204" pitchFamily="34" charset="0"/>
                <a:cs typeface="Calibri" panose="020F0502020204030204" pitchFamily="34" charset="0"/>
              </a:rPr>
              <a:t>Aquesta vulneració es produeix sense que calgui la petició pels regidors ni negativa expressa de l'Alcalde a la convocatòria, bastant la simple inactivitat omissiva o via de fet (STSJ de </a:t>
            </a:r>
            <a:r>
              <a:rPr lang="ca-ES" sz="1700" dirty="0" err="1">
                <a:latin typeface="Calibri" panose="020F0502020204030204" pitchFamily="34" charset="0"/>
                <a:cs typeface="Calibri" panose="020F0502020204030204" pitchFamily="34" charset="0"/>
              </a:rPr>
              <a:t>Castella-La</a:t>
            </a:r>
            <a:r>
              <a:rPr lang="ca-ES" sz="1700" dirty="0">
                <a:latin typeface="Calibri" panose="020F0502020204030204" pitchFamily="34" charset="0"/>
                <a:cs typeface="Calibri" panose="020F0502020204030204" pitchFamily="34" charset="0"/>
              </a:rPr>
              <a:t> Manxa </a:t>
            </a:r>
            <a:r>
              <a:rPr lang="ca-ES" sz="1700" dirty="0">
                <a:solidFill>
                  <a:schemeClr val="tx2"/>
                </a:solidFill>
                <a:latin typeface="Calibri" panose="020F0502020204030204" pitchFamily="34" charset="0"/>
                <a:cs typeface="Calibri" panose="020F0502020204030204" pitchFamily="34" charset="0"/>
              </a:rPr>
              <a:t>26-6-</a:t>
            </a:r>
            <a:r>
              <a:rPr lang="ca-ES" sz="1700" dirty="0">
                <a:latin typeface="Calibri" panose="020F0502020204030204" pitchFamily="34" charset="0"/>
                <a:cs typeface="Calibri" panose="020F0502020204030204" pitchFamily="34" charset="0"/>
              </a:rPr>
              <a:t> 2000), </a:t>
            </a:r>
            <a:r>
              <a:rPr lang="ca-ES" sz="1700" dirty="0">
                <a:solidFill>
                  <a:srgbClr val="FF3300"/>
                </a:solidFill>
                <a:latin typeface="Calibri" panose="020F0502020204030204" pitchFamily="34" charset="0"/>
                <a:cs typeface="Calibri" panose="020F0502020204030204" pitchFamily="34" charset="0"/>
              </a:rPr>
              <a:t>essent impugnable pel procediment especial de protecció dels drets fonamentals (STS 14-12-2001).</a:t>
            </a:r>
            <a:endParaRPr lang="ca-ES" sz="1700" b="1" u="sng" dirty="0">
              <a:latin typeface="Calibri" panose="020F0502020204030204" pitchFamily="34" charset="0"/>
              <a:cs typeface="Calibri" panose="020F0502020204030204" pitchFamily="34" charset="0"/>
            </a:endParaRPr>
          </a:p>
        </p:txBody>
      </p:sp>
      <p:sp>
        <p:nvSpPr>
          <p:cNvPr id="299015" name="Text Box 5"/>
          <p:cNvSpPr txBox="1">
            <a:spLocks noChangeArrowheads="1"/>
          </p:cNvSpPr>
          <p:nvPr/>
        </p:nvSpPr>
        <p:spPr bwMode="auto">
          <a:xfrm rot="-5400000">
            <a:off x="-209940" y="4284783"/>
            <a:ext cx="379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dirty="0">
                <a:solidFill>
                  <a:srgbClr val="AE0410"/>
                </a:solidFill>
                <a:latin typeface="Comic Sans MS" pitchFamily="66" charset="0"/>
              </a:rPr>
              <a:t>L</a:t>
            </a:r>
            <a:r>
              <a:rPr lang="ca-ES" altLang="es-ES_tradnl" dirty="0" smtClean="0">
                <a:solidFill>
                  <a:srgbClr val="AE0410"/>
                </a:solidFill>
                <a:latin typeface="Comic Sans MS" pitchFamily="66" charset="0"/>
              </a:rPr>
              <a:t>a </a:t>
            </a:r>
            <a:r>
              <a:rPr lang="ca-ES" altLang="es-ES_tradnl" dirty="0">
                <a:solidFill>
                  <a:srgbClr val="AE0410"/>
                </a:solidFill>
                <a:latin typeface="Comic Sans MS" pitchFamily="66" charset="0"/>
              </a:rPr>
              <a:t>simple inactivitat omissiva o via de fet</a:t>
            </a:r>
          </a:p>
        </p:txBody>
      </p:sp>
      <p:cxnSp>
        <p:nvCxnSpPr>
          <p:cNvPr id="299016" name="AutoShape 8"/>
          <p:cNvCxnSpPr>
            <a:cxnSpLocks noChangeShapeType="1"/>
          </p:cNvCxnSpPr>
          <p:nvPr/>
        </p:nvCxnSpPr>
        <p:spPr bwMode="auto">
          <a:xfrm flipV="1">
            <a:off x="1847850" y="5085184"/>
            <a:ext cx="842156" cy="288506"/>
          </a:xfrm>
          <a:prstGeom prst="bentConnector3">
            <a:avLst>
              <a:gd name="adj1" fmla="val 50000"/>
            </a:avLst>
          </a:prstGeom>
          <a:noFill/>
          <a:ln w="57150">
            <a:solidFill>
              <a:srgbClr val="D353CA"/>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15218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58084"/>
                                        </p:tgtEl>
                                        <p:attrNameLst>
                                          <p:attrName>style.visibility</p:attrName>
                                        </p:attrNameLst>
                                      </p:cBhvr>
                                      <p:to>
                                        <p:strVal val="visible"/>
                                      </p:to>
                                    </p:set>
                                    <p:animEffect transition="in" filter="strips(downLeft)">
                                      <p:cBhvr>
                                        <p:cTn id="7" dur="2000"/>
                                        <p:tgtEl>
                                          <p:spTgt spid="558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4"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309813" y="404814"/>
            <a:ext cx="8158162" cy="738187"/>
          </a:xfrm>
        </p:spPr>
        <p:txBody>
          <a:bodyPr>
            <a:normAutofit/>
          </a:bodyPr>
          <a:lstStyle/>
          <a:p>
            <a:pPr eaLnBrk="1" hangingPunct="1"/>
            <a:r>
              <a:rPr lang="ca-ES" altLang="es-ES_tradnl" sz="4000" b="1">
                <a:solidFill>
                  <a:srgbClr val="003399"/>
                </a:solidFill>
                <a:latin typeface="Calibri" panose="020F0502020204030204" pitchFamily="34" charset="0"/>
                <a:cs typeface="Calibri" panose="020F0502020204030204" pitchFamily="34" charset="0"/>
              </a:rPr>
              <a:t>SESSIONS. ORDINÀRIES</a:t>
            </a:r>
          </a:p>
        </p:txBody>
      </p:sp>
      <p:sp>
        <p:nvSpPr>
          <p:cNvPr id="560131" name="Rectangle 3"/>
          <p:cNvSpPr>
            <a:spLocks noGrp="1" noChangeArrowheads="1"/>
          </p:cNvSpPr>
          <p:nvPr>
            <p:ph idx="1"/>
          </p:nvPr>
        </p:nvSpPr>
        <p:spPr>
          <a:xfrm>
            <a:off x="2380504" y="2492896"/>
            <a:ext cx="7696200" cy="2520280"/>
          </a:xfrm>
          <a:solidFill>
            <a:schemeClr val="bg1"/>
          </a:solidFill>
          <a:effectLst>
            <a:outerShdw dist="107763" dir="2700000" algn="ctr" rotWithShape="0">
              <a:schemeClr val="bg2">
                <a:alpha val="50000"/>
              </a:schemeClr>
            </a:outerShdw>
          </a:effectLst>
        </p:spPr>
        <p:txBody>
          <a:bodyPr rtlCol="0">
            <a:noAutofit/>
          </a:bodyPr>
          <a:lstStyle/>
          <a:p>
            <a:pPr algn="just">
              <a:lnSpc>
                <a:spcPct val="130000"/>
              </a:lnSpc>
              <a:defRPr/>
            </a:pPr>
            <a:r>
              <a:rPr lang="ca-ES" sz="1700">
                <a:latin typeface="Calibri" panose="020F0502020204030204" pitchFamily="34" charset="0"/>
                <a:cs typeface="Calibri" panose="020F0502020204030204" pitchFamily="34" charset="0"/>
              </a:rPr>
              <a:t>En tot cas, encara estant prefixada la celebració de sessió ordinària, aquesta </a:t>
            </a:r>
            <a:r>
              <a:rPr lang="ca-ES" sz="1700" b="1" u="sng">
                <a:solidFill>
                  <a:srgbClr val="000066"/>
                </a:solidFill>
                <a:latin typeface="Calibri" panose="020F0502020204030204" pitchFamily="34" charset="0"/>
                <a:cs typeface="Calibri" panose="020F0502020204030204" pitchFamily="34" charset="0"/>
              </a:rPr>
              <a:t>ha de ser objecte d'expressa convocatòria</a:t>
            </a:r>
            <a:r>
              <a:rPr lang="ca-ES" sz="1700">
                <a:solidFill>
                  <a:srgbClr val="000066"/>
                </a:solidFill>
                <a:latin typeface="Calibri" panose="020F0502020204030204" pitchFamily="34" charset="0"/>
                <a:cs typeface="Calibri" panose="020F0502020204030204" pitchFamily="34" charset="0"/>
              </a:rPr>
              <a:t> i fixació de l'ordre del dia amb una antelació mínima de dos dies hàbils</a:t>
            </a:r>
            <a:r>
              <a:rPr lang="ca-ES" sz="1700">
                <a:latin typeface="Calibri" panose="020F0502020204030204" pitchFamily="34" charset="0"/>
                <a:cs typeface="Calibri" panose="020F0502020204030204" pitchFamily="34" charset="0"/>
              </a:rPr>
              <a:t> (art.46.2.b/LRBRL), pel que la Jurisprudència ha considerat que l'incompliment d'aquest termini mínim trenca les regles bàsiques per a la formació de la voluntat de l'òrgan, constituint vici de </a:t>
            </a:r>
            <a:r>
              <a:rPr lang="ca-ES" sz="1700" b="1" i="1">
                <a:latin typeface="Calibri" panose="020F0502020204030204" pitchFamily="34" charset="0"/>
                <a:cs typeface="Calibri" panose="020F0502020204030204" pitchFamily="34" charset="0"/>
              </a:rPr>
              <a:t>nul·litat absoluta</a:t>
            </a:r>
            <a:r>
              <a:rPr lang="ca-ES" sz="1700">
                <a:latin typeface="Calibri" panose="020F0502020204030204" pitchFamily="34" charset="0"/>
                <a:cs typeface="Calibri" panose="020F0502020204030204" pitchFamily="34" charset="0"/>
              </a:rPr>
              <a:t> dels acords adoptats (STS de 5 de juliol de 1994). </a:t>
            </a:r>
          </a:p>
          <a:p>
            <a:pPr algn="just">
              <a:lnSpc>
                <a:spcPct val="130000"/>
              </a:lnSpc>
              <a:buNone/>
              <a:defRPr/>
            </a:pPr>
            <a:endParaRPr lang="ca-ES" sz="1700">
              <a:latin typeface="Calibri" panose="020F0502020204030204" pitchFamily="34" charset="0"/>
              <a:cs typeface="Calibri" panose="020F0502020204030204" pitchFamily="34" charset="0"/>
            </a:endParaRPr>
          </a:p>
          <a:p>
            <a:pPr algn="just">
              <a:lnSpc>
                <a:spcPct val="130000"/>
              </a:lnSpc>
              <a:defRPr/>
            </a:pPr>
            <a:endParaRPr lang="ca-ES" sz="1700">
              <a:latin typeface="Calibri" panose="020F0502020204030204" pitchFamily="34" charset="0"/>
              <a:cs typeface="Calibri" panose="020F0502020204030204" pitchFamily="34" charset="0"/>
            </a:endParaRPr>
          </a:p>
        </p:txBody>
      </p:sp>
      <p:sp>
        <p:nvSpPr>
          <p:cNvPr id="294918" name="5 Marcador de pie de página"/>
          <p:cNvSpPr>
            <a:spLocks noGrp="1"/>
          </p:cNvSpPr>
          <p:nvPr>
            <p:ph type="ftr" sz="quarter" idx="11"/>
          </p:nvPr>
        </p:nvSpPr>
        <p:spPr/>
        <p:txBody>
          <a:bodyPr/>
          <a:lstStyle/>
          <a:p>
            <a:pPr>
              <a:defRPr/>
            </a:pPr>
            <a:r>
              <a:rPr lang="pt-BR"/>
              <a:t>Curs de regim juridic </a:t>
            </a:r>
            <a:endParaRPr lang="es-ES"/>
          </a:p>
        </p:txBody>
      </p:sp>
      <p:sp>
        <p:nvSpPr>
          <p:cNvPr id="294917" name="4 Marcador de número de diapositiva"/>
          <p:cNvSpPr>
            <a:spLocks noGrp="1"/>
          </p:cNvSpPr>
          <p:nvPr>
            <p:ph type="sldNum" sz="quarter" idx="12"/>
          </p:nvPr>
        </p:nvSpPr>
        <p:spPr/>
        <p:txBody>
          <a:bodyPr/>
          <a:lstStyle/>
          <a:p>
            <a:pPr>
              <a:defRPr/>
            </a:pPr>
            <a:fld id="{07144B87-8726-4022-B3C4-F4AC0268603E}" type="slidenum">
              <a:rPr lang="es-ES"/>
              <a:pPr>
                <a:defRPr/>
              </a:pPr>
              <a:t>174</a:t>
            </a:fld>
            <a:endParaRPr lang="es-ES"/>
          </a:p>
        </p:txBody>
      </p:sp>
      <p:sp>
        <p:nvSpPr>
          <p:cNvPr id="560132" name="Text Box 4"/>
          <p:cNvSpPr txBox="1">
            <a:spLocks noChangeArrowheads="1"/>
          </p:cNvSpPr>
          <p:nvPr/>
        </p:nvSpPr>
        <p:spPr bwMode="auto">
          <a:xfrm>
            <a:off x="2380504" y="1340768"/>
            <a:ext cx="7696200" cy="701675"/>
          </a:xfrm>
          <a:prstGeom prst="rect">
            <a:avLst/>
          </a:prstGeom>
          <a:solidFill>
            <a:srgbClr val="0033CC"/>
          </a:solidFill>
          <a:ln w="9525">
            <a:noFill/>
            <a:miter lim="800000"/>
            <a:headEnd/>
            <a:tailEnd/>
          </a:ln>
          <a:effectLst>
            <a:outerShdw dist="107763" dir="8100000" algn="ctr" rotWithShape="0">
              <a:schemeClr val="bg2">
                <a:alpha val="50000"/>
              </a:schemeClr>
            </a:outerShdw>
          </a:effectLst>
        </p:spPr>
        <p:txBody>
          <a:bodyPr>
            <a:spAutoFit/>
          </a:bodyPr>
          <a:lstStyle/>
          <a:p>
            <a:pPr algn="ctr" eaLnBrk="1" hangingPunct="1">
              <a:spcBef>
                <a:spcPct val="50000"/>
              </a:spcBef>
              <a:defRPr/>
            </a:pPr>
            <a:r>
              <a:rPr lang="ca-ES" sz="2000" b="1">
                <a:solidFill>
                  <a:schemeClr val="bg1"/>
                </a:solidFill>
                <a:latin typeface="Calibri" panose="020F0502020204030204" pitchFamily="34" charset="0"/>
                <a:cs typeface="Calibri" panose="020F0502020204030204" pitchFamily="34" charset="0"/>
              </a:rPr>
              <a:t>Ha de ser objecte d'expressa convocatòria i fixació de l'ordre del dia amb una antelació mínima de dos dies hàbils</a:t>
            </a:r>
          </a:p>
        </p:txBody>
      </p:sp>
    </p:spTree>
    <p:extLst>
      <p:ext uri="{BB962C8B-B14F-4D97-AF65-F5344CB8AC3E}">
        <p14:creationId xmlns:p14="http://schemas.microsoft.com/office/powerpoint/2010/main" val="306885079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6945" y="332656"/>
            <a:ext cx="8927667" cy="1295400"/>
          </a:xfrm>
        </p:spPr>
        <p:txBody>
          <a:bodyPr>
            <a:normAutofit/>
          </a:bodyPr>
          <a:lstStyle/>
          <a:p>
            <a:r>
              <a:rPr lang="ca-ES" sz="3200" b="1" dirty="0" smtClean="0">
                <a:solidFill>
                  <a:srgbClr val="002060"/>
                </a:solidFill>
              </a:rPr>
              <a:t>EN LES SESSIONS ORDINARIES HI CAP AFERS D’URGÈNCIA</a:t>
            </a:r>
            <a:endParaRPr lang="es-ES" sz="3200" b="1" dirty="0">
              <a:solidFill>
                <a:srgbClr val="002060"/>
              </a:solidFill>
            </a:endParaRPr>
          </a:p>
        </p:txBody>
      </p:sp>
      <p:sp>
        <p:nvSpPr>
          <p:cNvPr id="4" name="Rectangle 1"/>
          <p:cNvSpPr>
            <a:spLocks noGrp="1" noChangeArrowheads="1"/>
          </p:cNvSpPr>
          <p:nvPr>
            <p:ph idx="1"/>
          </p:nvPr>
        </p:nvSpPr>
        <p:spPr bwMode="auto">
          <a:xfrm>
            <a:off x="1415480" y="1568683"/>
            <a:ext cx="10369152" cy="41857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ca-ES" altLang="es-ES" sz="1400" dirty="0" smtClean="0">
                <a:solidFill>
                  <a:srgbClr val="666666"/>
                </a:solidFill>
                <a:latin typeface="Calibri" panose="020F0502020204030204" pitchFamily="34" charset="0"/>
                <a:cs typeface="Calibri" panose="020F0502020204030204" pitchFamily="34" charset="0"/>
              </a:rPr>
              <a:t>L</a:t>
            </a:r>
            <a:r>
              <a:rPr kumimoji="0" lang="ca-ES" altLang="es-ES" sz="1400" b="0"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a possibilitat de tractar assumptes d'urgència es regula en l'article 91.4 del Reglament d'organització, funcionament i règim jurídic de les Entitats locals aprovat per Reial decret 2568/1986, de 28 de novembre :</a:t>
            </a:r>
            <a:endParaRPr kumimoji="0" lang="ca-ES" altLang="es-E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«4. En les sessions ordinàries, conclòs l'examen dels assumptes inclosos en l'ordre del dia i abans de passar al torn de precs i preguntes, el President preguntarà si algun grup polític desitja sotmetre a la consideració del Ple per raons d'urgència, algun assumpte no comprès en l'ordre del dia que acompanyava a la convocatòria i que no tingui cabuda en el punt de precs i preguntes.</a:t>
            </a:r>
            <a:endParaRPr kumimoji="0" lang="ca-ES" altLang="es-E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Si així fos, el Portaveu del grup proponent justificarà la urgència de la moció i el Ple votarà, tot seguit, sobre la procedència del seu debat. Si el resultat de la votació fos positiu se seguirà el procediment previst en l'article 93 i següents d'aquest Reglament.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El que es disposa en aquest apartat no serà d'aplicació, en cap cas, a les mocions de censura, la tramitació de la qual, debat i votació es regiran per allò que s'ha fixat en l'article 108 d'aquest Reglament».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Per la seva banda, l'article 93 del ROF disposa:</a:t>
            </a:r>
            <a:endParaRPr kumimoji="0" lang="ca-ES" altLang="es-E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«La consideració de cada punt inclòs en l'ordre del dia comencés amb la lectura, íntegra o en extracte, pel secretari, del dictamen formulat per la Comissió informativa corresponent o, </a:t>
            </a:r>
            <a:r>
              <a:rPr kumimoji="0" lang="ca-ES" altLang="es-ES" sz="1400" b="1"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si es tracta d'un assumpte urgent, no dictaminat per aquesta,</a:t>
            </a:r>
            <a:r>
              <a:rPr kumimoji="0" lang="ca-ES" altLang="es-ES" sz="1400" b="0" i="0"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de la proposició que se sotmet al Ple. A sol·licitud de qualsevol grup haurà de donar-se lectura íntegra a aquelles parts de l'expedient o de l'informe o dictamen de la Comissió que es consideri convenient per a millor comprensió.</a:t>
            </a:r>
            <a:endParaRPr kumimoji="0" lang="ca-ES" altLang="es-E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Si ningú sol·licités la paraula després de la lectura, l'assumpte se sotmetrà directament a votació».</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a-ES" altLang="es-E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5" name="Rectángulo 4"/>
          <p:cNvSpPr/>
          <p:nvPr/>
        </p:nvSpPr>
        <p:spPr>
          <a:xfrm>
            <a:off x="1404972" y="1662297"/>
            <a:ext cx="10369152" cy="352839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ca-ES" altLang="es-ES">
                <a:solidFill>
                  <a:schemeClr val="bg1"/>
                </a:solidFill>
                <a:latin typeface="Calibri" panose="020F0502020204030204" pitchFamily="34" charset="0"/>
                <a:cs typeface="Calibri" panose="020F0502020204030204" pitchFamily="34" charset="0"/>
              </a:rPr>
              <a:t>De l'exposat, s'entén que els tràmits per portar el debat i la votació d'un punt no inclòs en l'ordre del dia per ser urgent seran els següents:</a:t>
            </a:r>
          </a:p>
          <a:p>
            <a:pPr lvl="0" eaLnBrk="0" fontAlgn="base" hangingPunct="0">
              <a:spcBef>
                <a:spcPct val="0"/>
              </a:spcBef>
              <a:spcAft>
                <a:spcPct val="0"/>
              </a:spcAft>
              <a:buFontTx/>
              <a:buChar char="•"/>
            </a:pPr>
            <a:r>
              <a:rPr lang="ca-ES" altLang="es-ES">
                <a:solidFill>
                  <a:schemeClr val="bg1"/>
                </a:solidFill>
                <a:latin typeface="Calibri" panose="020F0502020204030204" pitchFamily="34" charset="0"/>
                <a:cs typeface="Calibri" panose="020F0502020204030204" pitchFamily="34" charset="0"/>
              </a:rPr>
              <a:t>El President pregunta als grups polítics si desitgen tractar algun assumpte.</a:t>
            </a:r>
          </a:p>
          <a:p>
            <a:pPr lvl="0" eaLnBrk="0" fontAlgn="base" hangingPunct="0">
              <a:spcBef>
                <a:spcPct val="0"/>
              </a:spcBef>
              <a:spcAft>
                <a:spcPct val="0"/>
              </a:spcAft>
              <a:buFontTx/>
              <a:buChar char="•"/>
            </a:pPr>
            <a:r>
              <a:rPr lang="ca-ES" altLang="es-ES">
                <a:solidFill>
                  <a:schemeClr val="bg1"/>
                </a:solidFill>
                <a:latin typeface="Calibri" panose="020F0502020204030204" pitchFamily="34" charset="0"/>
                <a:cs typeface="Calibri" panose="020F0502020204030204" pitchFamily="34" charset="0"/>
              </a:rPr>
              <a:t>El Portaveu del grup justifica la urgència de la moció.</a:t>
            </a:r>
          </a:p>
          <a:p>
            <a:pPr lvl="0" eaLnBrk="0" fontAlgn="base" hangingPunct="0">
              <a:spcBef>
                <a:spcPct val="0"/>
              </a:spcBef>
              <a:spcAft>
                <a:spcPct val="0"/>
              </a:spcAft>
              <a:buFontTx/>
              <a:buChar char="•"/>
            </a:pPr>
            <a:r>
              <a:rPr lang="ca-ES" altLang="es-ES">
                <a:solidFill>
                  <a:schemeClr val="bg1"/>
                </a:solidFill>
                <a:latin typeface="Calibri" panose="020F0502020204030204" pitchFamily="34" charset="0"/>
                <a:cs typeface="Calibri" panose="020F0502020204030204" pitchFamily="34" charset="0"/>
              </a:rPr>
              <a:t>El Ple vota la urgència de la moció.</a:t>
            </a:r>
          </a:p>
          <a:p>
            <a:pPr lvl="0" eaLnBrk="0" fontAlgn="base" hangingPunct="0">
              <a:spcBef>
                <a:spcPct val="0"/>
              </a:spcBef>
              <a:spcAft>
                <a:spcPct val="0"/>
              </a:spcAft>
              <a:buFontTx/>
              <a:buChar char="•"/>
            </a:pPr>
            <a:r>
              <a:rPr lang="ca-ES" altLang="es-ES">
                <a:solidFill>
                  <a:schemeClr val="bg1"/>
                </a:solidFill>
                <a:latin typeface="Calibri" panose="020F0502020204030204" pitchFamily="34" charset="0"/>
                <a:cs typeface="Calibri" panose="020F0502020204030204" pitchFamily="34" charset="0"/>
              </a:rPr>
              <a:t>Si el resultat és positiu, se segueix el procediment habitual de votació de mocions.</a:t>
            </a:r>
          </a:p>
          <a:p>
            <a:pPr lvl="0" eaLnBrk="0" fontAlgn="base" hangingPunct="0">
              <a:spcBef>
                <a:spcPct val="0"/>
              </a:spcBef>
              <a:spcAft>
                <a:spcPct val="0"/>
              </a:spcAft>
              <a:buFontTx/>
              <a:buChar char="•"/>
            </a:pPr>
            <a:r>
              <a:rPr lang="ca-ES" altLang="es-ES">
                <a:solidFill>
                  <a:schemeClr val="bg1"/>
                </a:solidFill>
                <a:latin typeface="Calibri" panose="020F0502020204030204" pitchFamily="34" charset="0"/>
                <a:cs typeface="Calibri" panose="020F0502020204030204" pitchFamily="34" charset="0"/>
              </a:rPr>
              <a:t>Si el resultat és negatiu, no es pot tractar la moció.</a:t>
            </a:r>
            <a:endParaRPr lang="ca-ES" altLang="es-E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69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2495550" y="366887"/>
            <a:ext cx="9289082" cy="1280890"/>
          </a:xfrm>
        </p:spPr>
        <p:txBody>
          <a:bodyPr rtlCol="0">
            <a:noAutofit/>
          </a:bodyPr>
          <a:lstStyle/>
          <a:p>
            <a:pPr>
              <a:defRPr/>
            </a:pPr>
            <a:r>
              <a:rPr lang="ca-ES" sz="4000" b="1">
                <a:solidFill>
                  <a:srgbClr val="003399"/>
                </a:solidFill>
                <a:latin typeface="Calibri" panose="020F0502020204030204" pitchFamily="34" charset="0"/>
                <a:cs typeface="Calibri" panose="020F0502020204030204" pitchFamily="34" charset="0"/>
              </a:rPr>
              <a:t>CLASSES DE SESSIONS:EXTRAORDINÀRIES</a:t>
            </a:r>
            <a:r>
              <a:rPr lang="ca-ES" sz="4000">
                <a:latin typeface="Calibri" panose="020F0502020204030204" pitchFamily="34" charset="0"/>
                <a:cs typeface="Calibri" panose="020F0502020204030204" pitchFamily="34" charset="0"/>
              </a:rPr>
              <a:t>.</a:t>
            </a:r>
            <a:br>
              <a:rPr lang="ca-ES" sz="4000">
                <a:latin typeface="Calibri" panose="020F0502020204030204" pitchFamily="34" charset="0"/>
                <a:cs typeface="Calibri" panose="020F0502020204030204" pitchFamily="34" charset="0"/>
              </a:rPr>
            </a:br>
            <a:endParaRPr lang="ca-ES" sz="4000">
              <a:latin typeface="Calibri" panose="020F0502020204030204" pitchFamily="34" charset="0"/>
              <a:cs typeface="Calibri" panose="020F0502020204030204" pitchFamily="34" charset="0"/>
            </a:endParaRPr>
          </a:p>
        </p:txBody>
      </p:sp>
      <p:sp>
        <p:nvSpPr>
          <p:cNvPr id="562179" name="Rectangle 3"/>
          <p:cNvSpPr>
            <a:spLocks noGrp="1" noChangeArrowheads="1"/>
          </p:cNvSpPr>
          <p:nvPr>
            <p:ph idx="1"/>
          </p:nvPr>
        </p:nvSpPr>
        <p:spPr>
          <a:xfrm>
            <a:off x="2495550" y="1524000"/>
            <a:ext cx="8136954" cy="4641850"/>
          </a:xfrm>
          <a:solidFill>
            <a:schemeClr val="bg1"/>
          </a:solidFill>
          <a:effectLst>
            <a:outerShdw dist="107763" dir="18900000" algn="ctr" rotWithShape="0">
              <a:schemeClr val="bg2">
                <a:alpha val="50000"/>
              </a:schemeClr>
            </a:outerShdw>
          </a:effectLst>
        </p:spPr>
        <p:txBody>
          <a:bodyPr rtlCol="0">
            <a:normAutofit/>
          </a:bodyPr>
          <a:lstStyle/>
          <a:p>
            <a:pPr marL="274320" indent="-274320" algn="just">
              <a:lnSpc>
                <a:spcPct val="80000"/>
              </a:lnSpc>
              <a:buClr>
                <a:schemeClr val="accent3"/>
              </a:buClr>
              <a:buFont typeface="Arial" pitchFamily="34" charset="0"/>
              <a:buChar char="•"/>
              <a:defRPr/>
            </a:pPr>
            <a:r>
              <a:rPr lang="ca-ES" sz="1700" b="1" u="sng" dirty="0">
                <a:solidFill>
                  <a:srgbClr val="0070C0"/>
                </a:solidFill>
                <a:latin typeface="Calibri" panose="020F0502020204030204" pitchFamily="34" charset="0"/>
                <a:cs typeface="Calibri" panose="020F0502020204030204" pitchFamily="34" charset="0"/>
              </a:rPr>
              <a:t>b/ Sessions extraordinàries.</a:t>
            </a:r>
          </a:p>
          <a:p>
            <a:pPr marL="0" indent="0" algn="just">
              <a:lnSpc>
                <a:spcPct val="80000"/>
              </a:lnSpc>
              <a:buClr>
                <a:schemeClr val="accent3"/>
              </a:buClr>
              <a:buNone/>
              <a:defRPr/>
            </a:pPr>
            <a:r>
              <a:rPr lang="ca-ES" sz="1700" b="1" u="sng" dirty="0">
                <a:latin typeface="Calibri" panose="020F0502020204030204" pitchFamily="34" charset="0"/>
                <a:cs typeface="Calibri" panose="020F0502020204030204" pitchFamily="34" charset="0"/>
              </a:rPr>
              <a:t/>
            </a:r>
            <a:br>
              <a:rPr lang="ca-ES" sz="1700" b="1" u="sng" dirty="0">
                <a:latin typeface="Calibri" panose="020F0502020204030204" pitchFamily="34" charset="0"/>
                <a:cs typeface="Calibri" panose="020F0502020204030204" pitchFamily="34" charset="0"/>
              </a:rPr>
            </a:br>
            <a:r>
              <a:rPr lang="ca-ES" sz="1700" b="1" i="1" dirty="0">
                <a:latin typeface="Calibri" panose="020F0502020204030204" pitchFamily="34" charset="0"/>
                <a:cs typeface="Calibri" panose="020F0502020204030204" pitchFamily="34" charset="0"/>
              </a:rPr>
              <a:t>-Sol·licitud.</a:t>
            </a:r>
            <a:br>
              <a:rPr lang="ca-ES" sz="1700" b="1" i="1" dirty="0">
                <a:latin typeface="Calibri" panose="020F0502020204030204" pitchFamily="34" charset="0"/>
                <a:cs typeface="Calibri" panose="020F0502020204030204" pitchFamily="34" charset="0"/>
              </a:rPr>
            </a:br>
            <a:endParaRPr lang="ca-ES" sz="1700" b="1" i="1"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El Ple celebra sessió extraordinària:</a:t>
            </a:r>
          </a:p>
          <a:p>
            <a:pPr marL="274320" indent="-27432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endParaRPr lang="es-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endParaRPr lang="es-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r>
              <a:rPr lang="es-ES" sz="1700" dirty="0">
                <a:latin typeface="Calibri" panose="020F0502020204030204" pitchFamily="34" charset="0"/>
                <a:cs typeface="Calibri" panose="020F0502020204030204" pitchFamily="34" charset="0"/>
              </a:rPr>
              <a:t>	</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La convocatòria de les sessions extraordinàries </a:t>
            </a:r>
            <a:r>
              <a:rPr lang="ca-ES" sz="1700" b="1" dirty="0">
                <a:latin typeface="Calibri" panose="020F0502020204030204" pitchFamily="34" charset="0"/>
                <a:cs typeface="Calibri" panose="020F0502020204030204" pitchFamily="34" charset="0"/>
              </a:rPr>
              <a:t>ha de ser </a:t>
            </a:r>
            <a:r>
              <a:rPr lang="ca-ES" sz="1700" b="1" dirty="0">
                <a:solidFill>
                  <a:srgbClr val="FF0000"/>
                </a:solidFill>
                <a:latin typeface="Calibri" panose="020F0502020204030204" pitchFamily="34" charset="0"/>
                <a:cs typeface="Calibri" panose="020F0502020204030204" pitchFamily="34" charset="0"/>
              </a:rPr>
              <a:t>sempre motivada (</a:t>
            </a:r>
            <a:r>
              <a:rPr lang="ca-ES" sz="1700" b="1" dirty="0">
                <a:latin typeface="Calibri" panose="020F0502020204030204" pitchFamily="34" charset="0"/>
                <a:cs typeface="Calibri" panose="020F0502020204030204" pitchFamily="34" charset="0"/>
              </a:rPr>
              <a:t>art. 80 ROF). </a:t>
            </a:r>
          </a:p>
          <a:p>
            <a:pPr marL="274320" indent="-274320">
              <a:lnSpc>
                <a:spcPct val="80000"/>
              </a:lnSpc>
              <a:spcBef>
                <a:spcPct val="50000"/>
              </a:spcBef>
              <a:buClr>
                <a:schemeClr val="accent3"/>
              </a:buClr>
              <a:buSzPct val="100000"/>
              <a:buNone/>
              <a:defRPr/>
            </a:pPr>
            <a:r>
              <a:rPr lang="ca-ES" sz="1700" dirty="0">
                <a:solidFill>
                  <a:srgbClr val="0000FF"/>
                </a:solidFill>
                <a:latin typeface="Calibri" panose="020F0502020204030204" pitchFamily="34" charset="0"/>
                <a:cs typeface="Calibri" panose="020F0502020204030204" pitchFamily="34" charset="0"/>
              </a:rPr>
              <a:t>	Haurà de fer per escrit, en el que es motivi les raons l'assumpte o assumptes.</a:t>
            </a: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p:txBody>
      </p:sp>
      <p:sp>
        <p:nvSpPr>
          <p:cNvPr id="295945" name="8 Marcador de pie de página"/>
          <p:cNvSpPr>
            <a:spLocks noGrp="1"/>
          </p:cNvSpPr>
          <p:nvPr>
            <p:ph type="ftr" sz="quarter" idx="11"/>
          </p:nvPr>
        </p:nvSpPr>
        <p:spPr/>
        <p:txBody>
          <a:bodyPr/>
          <a:lstStyle/>
          <a:p>
            <a:pPr>
              <a:defRPr/>
            </a:pPr>
            <a:r>
              <a:rPr lang="pt-BR"/>
              <a:t>Curs de regim juridic </a:t>
            </a:r>
            <a:endParaRPr lang="es-ES"/>
          </a:p>
        </p:txBody>
      </p:sp>
      <p:sp>
        <p:nvSpPr>
          <p:cNvPr id="295944" name="7 Marcador de número de diapositiva"/>
          <p:cNvSpPr>
            <a:spLocks noGrp="1"/>
          </p:cNvSpPr>
          <p:nvPr>
            <p:ph type="sldNum" sz="quarter" idx="12"/>
          </p:nvPr>
        </p:nvSpPr>
        <p:spPr/>
        <p:txBody>
          <a:bodyPr/>
          <a:lstStyle/>
          <a:p>
            <a:pPr>
              <a:defRPr/>
            </a:pPr>
            <a:fld id="{1A8A410B-00D0-4779-AD31-C72B3939D5D5}" type="slidenum">
              <a:rPr lang="es-ES"/>
              <a:pPr>
                <a:defRPr/>
              </a:pPr>
              <a:t>176</a:t>
            </a:fld>
            <a:endParaRPr lang="es-ES"/>
          </a:p>
        </p:txBody>
      </p:sp>
      <p:sp>
        <p:nvSpPr>
          <p:cNvPr id="562180" name="Text Box 4"/>
          <p:cNvSpPr txBox="1">
            <a:spLocks noChangeArrowheads="1"/>
          </p:cNvSpPr>
          <p:nvPr/>
        </p:nvSpPr>
        <p:spPr bwMode="auto">
          <a:xfrm>
            <a:off x="3346164" y="3351115"/>
            <a:ext cx="6435725" cy="1200329"/>
          </a:xfrm>
          <a:prstGeom prst="rect">
            <a:avLst/>
          </a:prstGeom>
          <a:solidFill>
            <a:srgbClr val="3333CC"/>
          </a:solidFill>
          <a:ln w="38100">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90000"/>
              </a:lnSpc>
              <a:spcBef>
                <a:spcPct val="20000"/>
              </a:spcBef>
              <a:buClr>
                <a:srgbClr val="FF3300"/>
              </a:buClr>
              <a:buSzPct val="60000"/>
              <a:buFont typeface="Wingdings" pitchFamily="2" charset="2"/>
              <a:buChar char="Ø"/>
            </a:pPr>
            <a:r>
              <a:rPr lang="ca-ES" altLang="es-ES_tradnl">
                <a:solidFill>
                  <a:schemeClr val="bg1"/>
                </a:solidFill>
                <a:latin typeface="Calibri" panose="020F0502020204030204" pitchFamily="34" charset="0"/>
                <a:cs typeface="Calibri" panose="020F0502020204030204" pitchFamily="34" charset="0"/>
              </a:rPr>
              <a:t>quan així ho decideixi el President o</a:t>
            </a:r>
          </a:p>
          <a:p>
            <a:pPr algn="just" eaLnBrk="1" hangingPunct="1">
              <a:lnSpc>
                <a:spcPct val="90000"/>
              </a:lnSpc>
              <a:spcBef>
                <a:spcPct val="20000"/>
              </a:spcBef>
              <a:buClr>
                <a:srgbClr val="FF3300"/>
              </a:buClr>
              <a:buSzPct val="60000"/>
              <a:buFont typeface="Wingdings" pitchFamily="2" charset="2"/>
              <a:buChar char="Ø"/>
            </a:pPr>
            <a:r>
              <a:rPr lang="ca-ES" altLang="es-ES_tradnl">
                <a:solidFill>
                  <a:schemeClr val="bg1"/>
                </a:solidFill>
                <a:latin typeface="Calibri" panose="020F0502020204030204" pitchFamily="34" charset="0"/>
                <a:cs typeface="Calibri" panose="020F0502020204030204" pitchFamily="34" charset="0"/>
              </a:rPr>
              <a:t>quan ho sol·liciti la quarta part, almenys, del nombre legal dels membres de la Corporació. </a:t>
            </a:r>
          </a:p>
          <a:p>
            <a:pPr algn="just" eaLnBrk="1" hangingPunct="1">
              <a:lnSpc>
                <a:spcPct val="90000"/>
              </a:lnSpc>
              <a:spcBef>
                <a:spcPct val="20000"/>
              </a:spcBef>
              <a:buClr>
                <a:srgbClr val="FF3300"/>
              </a:buClr>
              <a:buSzPct val="60000"/>
              <a:buFont typeface="Wingdings" pitchFamily="2" charset="2"/>
              <a:buChar char="Ø"/>
            </a:pPr>
            <a:r>
              <a:rPr lang="ca-ES" altLang="es-ES_tradnl">
                <a:solidFill>
                  <a:schemeClr val="bg1"/>
                </a:solidFill>
                <a:latin typeface="Calibri" panose="020F0502020204030204" pitchFamily="34" charset="0"/>
                <a:cs typeface="Calibri" panose="020F0502020204030204" pitchFamily="34" charset="0"/>
              </a:rPr>
              <a:t>I en los casos en què una norma expressament ho estableixi.</a:t>
            </a:r>
          </a:p>
        </p:txBody>
      </p:sp>
      <p:sp>
        <p:nvSpPr>
          <p:cNvPr id="562181" name="Text Box 5"/>
          <p:cNvSpPr txBox="1">
            <a:spLocks noChangeArrowheads="1"/>
          </p:cNvSpPr>
          <p:nvPr/>
        </p:nvSpPr>
        <p:spPr bwMode="auto">
          <a:xfrm>
            <a:off x="7464427" y="1628776"/>
            <a:ext cx="1655762" cy="36933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b="1" dirty="0">
                <a:solidFill>
                  <a:schemeClr val="bg1"/>
                </a:solidFill>
                <a:latin typeface="Calibri" panose="020F0502020204030204" pitchFamily="34" charset="0"/>
                <a:cs typeface="Calibri" panose="020F0502020204030204" pitchFamily="34" charset="0"/>
              </a:rPr>
              <a:t>MOTIVADES</a:t>
            </a:r>
          </a:p>
        </p:txBody>
      </p:sp>
      <p:sp>
        <p:nvSpPr>
          <p:cNvPr id="301064" name="Text Box 6"/>
          <p:cNvSpPr txBox="1">
            <a:spLocks noChangeArrowheads="1"/>
          </p:cNvSpPr>
          <p:nvPr/>
        </p:nvSpPr>
        <p:spPr bwMode="auto">
          <a:xfrm>
            <a:off x="7464427" y="1341438"/>
            <a:ext cx="1655761" cy="366712"/>
          </a:xfrm>
          <a:prstGeom prst="rect">
            <a:avLst/>
          </a:prstGeom>
          <a:solidFill>
            <a:schemeClr val="accent6">
              <a:lumMod val="75000"/>
            </a:schemeClr>
          </a:solidFill>
          <a:ln>
            <a:noFill/>
          </a:ln>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b="1" dirty="0">
                <a:solidFill>
                  <a:schemeClr val="bg1"/>
                </a:solidFill>
                <a:latin typeface="Calibri" panose="020F0502020204030204" pitchFamily="34" charset="0"/>
                <a:cs typeface="Calibri" panose="020F0502020204030204" pitchFamily="34" charset="0"/>
              </a:rPr>
              <a:t>SEMPRE</a:t>
            </a:r>
          </a:p>
        </p:txBody>
      </p:sp>
      <p:cxnSp>
        <p:nvCxnSpPr>
          <p:cNvPr id="301065" name="AutoShape 7"/>
          <p:cNvCxnSpPr>
            <a:cxnSpLocks noChangeShapeType="1"/>
          </p:cNvCxnSpPr>
          <p:nvPr/>
        </p:nvCxnSpPr>
        <p:spPr bwMode="auto">
          <a:xfrm rot="16200000" flipH="1">
            <a:off x="6151991" y="1389932"/>
            <a:ext cx="123777" cy="576064"/>
          </a:xfrm>
          <a:prstGeom prst="curvedConnector5">
            <a:avLst>
              <a:gd name="adj1" fmla="val -184687"/>
              <a:gd name="adj2" fmla="val 945937"/>
              <a:gd name="adj3" fmla="val 284687"/>
            </a:avLst>
          </a:prstGeom>
          <a:noFill/>
          <a:ln w="38100">
            <a:solidFill>
              <a:srgbClr val="554FD7"/>
            </a:solidFill>
            <a:round/>
            <a:headEnd type="triangle" w="med" len="med"/>
            <a:tailEnd type="triangle" w="med" len="med"/>
          </a:ln>
          <a:extLst>
            <a:ext uri="{909E8E84-426E-40DD-AFC4-6F175D3DCCD1}">
              <a14:hiddenFill xmlns:a14="http://schemas.microsoft.com/office/drawing/2010/main">
                <a:noFill/>
              </a14:hiddenFill>
            </a:ext>
          </a:extLst>
        </p:spPr>
      </p:cxnSp>
      <p:sp>
        <p:nvSpPr>
          <p:cNvPr id="10" name="Text Box 6"/>
          <p:cNvSpPr txBox="1">
            <a:spLocks noChangeArrowheads="1"/>
          </p:cNvSpPr>
          <p:nvPr/>
        </p:nvSpPr>
        <p:spPr bwMode="auto">
          <a:xfrm rot="-4300635">
            <a:off x="1025526" y="3248026"/>
            <a:ext cx="2339975" cy="641350"/>
          </a:xfrm>
          <a:prstGeom prst="rect">
            <a:avLst/>
          </a:prstGeom>
          <a:solidFill>
            <a:schemeClr val="accent2"/>
          </a:solidFill>
          <a:ln w="9525">
            <a:solidFill>
              <a:srgbClr val="AE041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a:solidFill>
                  <a:schemeClr val="bg1"/>
                </a:solidFill>
                <a:latin typeface="Comic Sans MS" pitchFamily="66" charset="0"/>
              </a:rPr>
              <a:t>COMPTE: Ho pot sol·licitar ¼ Part</a:t>
            </a:r>
          </a:p>
        </p:txBody>
      </p:sp>
    </p:spTree>
    <p:extLst>
      <p:ext uri="{BB962C8B-B14F-4D97-AF65-F5344CB8AC3E}">
        <p14:creationId xmlns:p14="http://schemas.microsoft.com/office/powerpoint/2010/main" val="3004350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62180"/>
                                        </p:tgtEl>
                                        <p:attrNameLst>
                                          <p:attrName>style.visibility</p:attrName>
                                        </p:attrNameLst>
                                      </p:cBhvr>
                                      <p:to>
                                        <p:strVal val="visible"/>
                                      </p:to>
                                    </p:set>
                                    <p:animEffect transition="in" filter="wedge">
                                      <p:cBhvr>
                                        <p:cTn id="7" dur="2000"/>
                                        <p:tgtEl>
                                          <p:spTgt spid="562180"/>
                                        </p:tgtEl>
                                      </p:cBhvr>
                                    </p:animEffect>
                                  </p:childTnLst>
                                </p:cTn>
                              </p:par>
                              <p:par>
                                <p:cTn id="8" presetID="33" presetClass="emph" presetSubtype="0" fill="remove" grpId="0" nodeType="withEffect">
                                  <p:stCondLst>
                                    <p:cond delay="0"/>
                                  </p:stCondLst>
                                  <p:childTnLst>
                                    <p:animClr clrSpc="rgb" dir="cw">
                                      <p:cBhvr override="childStyle">
                                        <p:cTn id="9" dur="1500" accel="50000" autoRev="1" fill="hold" tmFilter="0, 0; .33333, 1; 1, 1">
                                          <p:stCondLst>
                                            <p:cond delay="0"/>
                                          </p:stCondLst>
                                        </p:cTn>
                                        <p:tgtEl>
                                          <p:spTgt spid="562181"/>
                                        </p:tgtEl>
                                        <p:attrNameLst>
                                          <p:attrName>style.color</p:attrName>
                                        </p:attrNameLst>
                                      </p:cBhvr>
                                      <p:to>
                                        <a:srgbClr val="FF3300"/>
                                      </p:to>
                                    </p:animClr>
                                    <p:animClr clrSpc="rgb" dir="cw">
                                      <p:cBhvr>
                                        <p:cTn id="10" dur="1500" accel="50000" autoRev="1" fill="hold" tmFilter="0, 0; .33333, 1; 1, 1">
                                          <p:stCondLst>
                                            <p:cond delay="0"/>
                                          </p:stCondLst>
                                        </p:cTn>
                                        <p:tgtEl>
                                          <p:spTgt spid="562181"/>
                                        </p:tgtEl>
                                        <p:attrNameLst>
                                          <p:attrName>fillcolor</p:attrName>
                                        </p:attrNameLst>
                                      </p:cBhvr>
                                      <p:to>
                                        <a:srgbClr val="FF3300"/>
                                      </p:to>
                                    </p:animClr>
                                    <p:set>
                                      <p:cBhvr>
                                        <p:cTn id="11" dur="3000" fill="hold"/>
                                        <p:tgtEl>
                                          <p:spTgt spid="562181"/>
                                        </p:tgtEl>
                                        <p:attrNameLst>
                                          <p:attrName>fill.type</p:attrName>
                                        </p:attrNameLst>
                                      </p:cBhvr>
                                      <p:to>
                                        <p:strVal val="solid"/>
                                      </p:to>
                                    </p:set>
                                    <p:set>
                                      <p:cBhvr>
                                        <p:cTn id="12" dur="3000" fill="hold"/>
                                        <p:tgtEl>
                                          <p:spTgt spid="562181"/>
                                        </p:tgtEl>
                                        <p:attrNameLst>
                                          <p:attrName>fill.on</p:attrName>
                                        </p:attrNameLst>
                                      </p:cBhvr>
                                      <p:to>
                                        <p:strVal val="true"/>
                                      </p:to>
                                    </p:set>
                                    <p:animScale>
                                      <p:cBhvr>
                                        <p:cTn id="13" dur="1500" accel="50000" autoRev="1" fill="hold" tmFilter="0, 0; .33333, 1; 1, 1">
                                          <p:stCondLst>
                                            <p:cond delay="0"/>
                                          </p:stCondLst>
                                        </p:cTn>
                                        <p:tgtEl>
                                          <p:spTgt spid="562181"/>
                                        </p:tgtEl>
                                      </p:cBhvr>
                                      <p:from x="100000" y="100000"/>
                                      <p:to x="100000" y="140000"/>
                                    </p:animScale>
                                  </p:childTnLst>
                                </p:cTn>
                              </p:par>
                              <p:par>
                                <p:cTn id="14" presetID="23" presetClass="emph" presetSubtype="0" fill="hold" grpId="0" nodeType="withEffect">
                                  <p:stCondLst>
                                    <p:cond delay="0"/>
                                  </p:stCondLst>
                                  <p:childTnLst>
                                    <p:animClr clrSpc="hsl" dir="cw">
                                      <p:cBhvr override="childStyle">
                                        <p:cTn id="15" dur="3000" fill="hold"/>
                                        <p:tgtEl>
                                          <p:spTgt spid="10"/>
                                        </p:tgtEl>
                                        <p:attrNameLst>
                                          <p:attrName>style.color</p:attrName>
                                        </p:attrNameLst>
                                      </p:cBhvr>
                                      <p:by>
                                        <p:hsl h="10842353" s="0" l="0"/>
                                      </p:by>
                                    </p:animClr>
                                    <p:animClr clrSpc="hsl" dir="cw">
                                      <p:cBhvr>
                                        <p:cTn id="16" dur="3000" fill="hold"/>
                                        <p:tgtEl>
                                          <p:spTgt spid="10"/>
                                        </p:tgtEl>
                                        <p:attrNameLst>
                                          <p:attrName>fillcolor</p:attrName>
                                        </p:attrNameLst>
                                      </p:cBhvr>
                                      <p:by>
                                        <p:hsl h="10842353" s="0" l="0"/>
                                      </p:by>
                                    </p:animClr>
                                    <p:animClr clrSpc="hsl" dir="cw">
                                      <p:cBhvr>
                                        <p:cTn id="17" dur="3000" fill="hold"/>
                                        <p:tgtEl>
                                          <p:spTgt spid="10"/>
                                        </p:tgtEl>
                                        <p:attrNameLst>
                                          <p:attrName>stroke.color</p:attrName>
                                        </p:attrNameLst>
                                      </p:cBhvr>
                                      <p:by>
                                        <p:hsl h="10842353" s="0" l="0"/>
                                      </p:by>
                                    </p:animClr>
                                    <p:set>
                                      <p:cBhvr>
                                        <p:cTn id="18" dur="3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0" grpId="0" animBg="1"/>
      <p:bldP spid="562181" grpId="0" animBg="1"/>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135188" y="0"/>
            <a:ext cx="8081962" cy="692150"/>
          </a:xfrm>
        </p:spPr>
        <p:txBody>
          <a:bodyPr>
            <a:noAutofit/>
          </a:bodyPr>
          <a:lstStyle/>
          <a:p>
            <a:pPr eaLnBrk="1" hangingPunct="1"/>
            <a:r>
              <a:rPr lang="ca-ES" altLang="es-ES_tradnl" sz="4000" b="1" dirty="0">
                <a:solidFill>
                  <a:srgbClr val="003399"/>
                </a:solidFill>
                <a:latin typeface="Calibri" panose="020F0502020204030204" pitchFamily="34" charset="0"/>
                <a:cs typeface="Calibri" panose="020F0502020204030204" pitchFamily="34" charset="0"/>
              </a:rPr>
              <a:t>SESSIÓ EXTRAORDINARIA</a:t>
            </a:r>
          </a:p>
        </p:txBody>
      </p:sp>
      <p:sp>
        <p:nvSpPr>
          <p:cNvPr id="302083" name="Rectangle 3"/>
          <p:cNvSpPr>
            <a:spLocks noGrp="1" noChangeArrowheads="1"/>
          </p:cNvSpPr>
          <p:nvPr>
            <p:ph idx="1"/>
          </p:nvPr>
        </p:nvSpPr>
        <p:spPr>
          <a:xfrm>
            <a:off x="1991545" y="1196753"/>
            <a:ext cx="9649071" cy="4032447"/>
          </a:xfrm>
          <a:solidFill>
            <a:schemeClr val="bg1"/>
          </a:solidFill>
        </p:spPr>
        <p:txBody>
          <a:bodyPr>
            <a:normAutofit/>
          </a:bodyPr>
          <a:lstStyle/>
          <a:p>
            <a:pPr algn="just" eaLnBrk="1" hangingPunct="1">
              <a:buClr>
                <a:srgbClr val="FF3300"/>
              </a:buClr>
              <a:buSzPct val="110000"/>
              <a:buFont typeface="Wingdings" pitchFamily="2" charset="2"/>
              <a:buNone/>
            </a:pPr>
            <a:r>
              <a:rPr lang="ca-ES" altLang="es-ES_tradnl" sz="1700" dirty="0">
                <a:latin typeface="Calibri" panose="020F0502020204030204" pitchFamily="34" charset="0"/>
                <a:cs typeface="Calibri" panose="020F0502020204030204" pitchFamily="34" charset="0"/>
              </a:rPr>
              <a:t>	Al marge d'aquests supòsits, procedeix sessió extraordinària en els casos en què </a:t>
            </a:r>
            <a:r>
              <a:rPr lang="ca-ES" altLang="es-ES_tradnl" sz="1700" b="1" dirty="0">
                <a:solidFill>
                  <a:srgbClr val="FF0000"/>
                </a:solidFill>
                <a:latin typeface="Calibri" panose="020F0502020204030204" pitchFamily="34" charset="0"/>
                <a:cs typeface="Calibri" panose="020F0502020204030204" pitchFamily="34" charset="0"/>
              </a:rPr>
              <a:t>UNA NORMA EXPRESSAMENT HO ESTABLEIXI</a:t>
            </a:r>
            <a:r>
              <a:rPr lang="ca-ES" altLang="es-ES_tradnl" sz="1700" dirty="0">
                <a:latin typeface="Calibri" panose="020F0502020204030204" pitchFamily="34" charset="0"/>
                <a:cs typeface="Calibri" panose="020F0502020204030204" pitchFamily="34" charset="0"/>
              </a:rPr>
              <a:t>. Així, per exemple:</a:t>
            </a:r>
          </a:p>
          <a:p>
            <a:pPr algn="just" eaLnBrk="1" hangingPunct="1">
              <a:buClr>
                <a:srgbClr val="FF3300"/>
              </a:buClr>
              <a:buSzPct val="110000"/>
              <a:buFont typeface="Wingdings" pitchFamily="2" charset="2"/>
              <a:buNone/>
            </a:pPr>
            <a:r>
              <a:rPr lang="ca-ES" altLang="es-ES_tradnl" sz="1700" dirty="0">
                <a:latin typeface="Calibri" panose="020F0502020204030204" pitchFamily="34" charset="0"/>
                <a:cs typeface="Calibri" panose="020F0502020204030204" pitchFamily="34" charset="0"/>
              </a:rPr>
              <a:t> 	</a:t>
            </a:r>
          </a:p>
          <a:p>
            <a:pPr algn="just" eaLnBrk="1" hangingPunct="1">
              <a:buClr>
                <a:srgbClr val="FF3300"/>
              </a:buClr>
              <a:buSzPct val="110000"/>
              <a:buFont typeface="Wingdings" pitchFamily="2" charset="2"/>
              <a:buChar char="q"/>
            </a:pPr>
            <a:r>
              <a:rPr lang="ca-ES" altLang="es-ES_tradnl" sz="1700" dirty="0">
                <a:latin typeface="Calibri" panose="020F0502020204030204" pitchFamily="34" charset="0"/>
                <a:cs typeface="Calibri" panose="020F0502020204030204" pitchFamily="34" charset="0"/>
              </a:rPr>
              <a:t>	- La sessió convocada </a:t>
            </a:r>
            <a:r>
              <a:rPr lang="ca-ES" altLang="es-ES_tradnl" sz="1700" b="1" dirty="0">
                <a:solidFill>
                  <a:srgbClr val="0033CC"/>
                </a:solidFill>
                <a:latin typeface="Calibri" panose="020F0502020204030204" pitchFamily="34" charset="0"/>
                <a:cs typeface="Calibri" panose="020F0502020204030204" pitchFamily="34" charset="0"/>
              </a:rPr>
              <a:t>dins dels trenta dies següents de la sessió constitutiva per resoldre</a:t>
            </a:r>
            <a:r>
              <a:rPr lang="ca-ES" altLang="es-ES_tradnl" sz="1700" dirty="0">
                <a:latin typeface="Calibri" panose="020F0502020204030204" pitchFamily="34" charset="0"/>
                <a:cs typeface="Calibri" panose="020F0502020204030204" pitchFamily="34" charset="0"/>
              </a:rPr>
              <a:t> sobre la periodicitat de les sessions del ple, creació i composició de les comissions informatives, nomenament de representants de la Corporació en òrgans col·legiats que siguin competència del Ple, coneixement de les resolucions de l'Alcalde sobre nomenament Tinents l'Alcalde- Vicepresidents en el cas de la Diputació -composició de la Junta de Govern, presidents comissions informatives i delegacions (art.38 i 48 ROF). </a:t>
            </a:r>
          </a:p>
          <a:p>
            <a:pPr algn="just" eaLnBrk="1" hangingPunct="1">
              <a:buClr>
                <a:srgbClr val="FF3300"/>
              </a:buClr>
              <a:buSzPct val="110000"/>
              <a:buFont typeface="Wingdings" pitchFamily="2" charset="2"/>
              <a:buChar char="q"/>
            </a:pPr>
            <a:r>
              <a:rPr lang="ca-ES" altLang="es-ES_tradnl" sz="1700" b="1" dirty="0">
                <a:solidFill>
                  <a:srgbClr val="0033CC"/>
                </a:solidFill>
                <a:latin typeface="Calibri" panose="020F0502020204030204" pitchFamily="34" charset="0"/>
                <a:cs typeface="Calibri" panose="020F0502020204030204" pitchFamily="34" charset="0"/>
              </a:rPr>
              <a:t>	-  Sotmetre a debat la gestió de la Junta de Govern Local</a:t>
            </a:r>
            <a:r>
              <a:rPr lang="ca-ES" altLang="es-ES_tradnl" sz="1700" dirty="0">
                <a:latin typeface="Calibri" panose="020F0502020204030204" pitchFamily="34" charset="0"/>
                <a:cs typeface="Calibri" panose="020F0502020204030204" pitchFamily="34" charset="0"/>
              </a:rPr>
              <a:t> (art. 106-1 ROF).</a:t>
            </a:r>
          </a:p>
          <a:p>
            <a:pPr algn="just" eaLnBrk="1" hangingPunct="1">
              <a:buClr>
                <a:srgbClr val="FF3300"/>
              </a:buClr>
              <a:buSzPct val="110000"/>
              <a:buFont typeface="Wingdings" pitchFamily="2" charset="2"/>
              <a:buChar char="q"/>
            </a:pPr>
            <a:r>
              <a:rPr lang="ca-ES" altLang="es-ES_tradnl" sz="1700" dirty="0">
                <a:latin typeface="Calibri" panose="020F0502020204030204" pitchFamily="34" charset="0"/>
                <a:cs typeface="Calibri" panose="020F0502020204030204" pitchFamily="34" charset="0"/>
              </a:rPr>
              <a:t>	- Per </a:t>
            </a:r>
            <a:r>
              <a:rPr lang="ca-ES" altLang="es-ES_tradnl" sz="1700" dirty="0" smtClean="0">
                <a:latin typeface="Calibri" panose="020F0502020204030204" pitchFamily="34" charset="0"/>
                <a:cs typeface="Calibri" panose="020F0502020204030204" pitchFamily="34" charset="0"/>
              </a:rPr>
              <a:t>promoure  </a:t>
            </a:r>
            <a:r>
              <a:rPr lang="ca-ES" altLang="es-ES_tradnl" sz="1700" dirty="0">
                <a:latin typeface="Calibri" panose="020F0502020204030204" pitchFamily="34" charset="0"/>
                <a:cs typeface="Calibri" panose="020F0502020204030204" pitchFamily="34" charset="0"/>
              </a:rPr>
              <a:t>la </a:t>
            </a:r>
            <a:r>
              <a:rPr lang="ca-ES" altLang="es-ES_tradnl" sz="1700" b="1" dirty="0">
                <a:solidFill>
                  <a:srgbClr val="0033CC"/>
                </a:solidFill>
                <a:latin typeface="Calibri" panose="020F0502020204030204" pitchFamily="34" charset="0"/>
                <a:cs typeface="Calibri" panose="020F0502020204030204" pitchFamily="34" charset="0"/>
              </a:rPr>
              <a:t>moció de censura</a:t>
            </a:r>
            <a:r>
              <a:rPr lang="ca-ES" altLang="es-ES_tradnl" sz="1700" dirty="0">
                <a:latin typeface="Calibri" panose="020F0502020204030204" pitchFamily="34" charset="0"/>
                <a:cs typeface="Calibri" panose="020F0502020204030204" pitchFamily="34" charset="0"/>
              </a:rPr>
              <a:t> de l'Alcalde o President (art.197 LOREG en redacció donada per la Llei Orgànica 8/99 de 21 d'abril, i art. 207-3 LOREG) </a:t>
            </a:r>
            <a:r>
              <a:rPr lang="ca-ES" altLang="es-ES_tradnl" sz="1700" b="1" dirty="0">
                <a:solidFill>
                  <a:srgbClr val="0033CC"/>
                </a:solidFill>
                <a:latin typeface="Calibri" panose="020F0502020204030204" pitchFamily="34" charset="0"/>
                <a:cs typeface="Calibri" panose="020F0502020204030204" pitchFamily="34" charset="0"/>
              </a:rPr>
              <a:t>i qüestió de confiança</a:t>
            </a:r>
            <a:r>
              <a:rPr lang="ca-ES" altLang="es-ES_tradnl" sz="1700" dirty="0">
                <a:latin typeface="Calibri" panose="020F0502020204030204" pitchFamily="34" charset="0"/>
                <a:cs typeface="Calibri" panose="020F0502020204030204" pitchFamily="34" charset="0"/>
              </a:rPr>
              <a:t> (art.197 bis LOREG).</a:t>
            </a:r>
          </a:p>
        </p:txBody>
      </p:sp>
      <p:sp>
        <p:nvSpPr>
          <p:cNvPr id="296965" name="4 Marcador de pie de página"/>
          <p:cNvSpPr>
            <a:spLocks noGrp="1"/>
          </p:cNvSpPr>
          <p:nvPr>
            <p:ph type="ftr" sz="quarter" idx="11"/>
          </p:nvPr>
        </p:nvSpPr>
        <p:spPr/>
        <p:txBody>
          <a:bodyPr/>
          <a:lstStyle/>
          <a:p>
            <a:pPr>
              <a:defRPr/>
            </a:pPr>
            <a:r>
              <a:rPr lang="pt-BR"/>
              <a:t>Curs de regim juridic </a:t>
            </a:r>
            <a:endParaRPr lang="es-ES"/>
          </a:p>
        </p:txBody>
      </p:sp>
      <p:sp>
        <p:nvSpPr>
          <p:cNvPr id="296964" name="3 Marcador de número de diapositiva"/>
          <p:cNvSpPr>
            <a:spLocks noGrp="1"/>
          </p:cNvSpPr>
          <p:nvPr>
            <p:ph type="sldNum" sz="quarter" idx="12"/>
          </p:nvPr>
        </p:nvSpPr>
        <p:spPr/>
        <p:txBody>
          <a:bodyPr/>
          <a:lstStyle/>
          <a:p>
            <a:pPr>
              <a:defRPr/>
            </a:pPr>
            <a:fld id="{8DFBA5EF-2D25-4D98-A124-658D5D9ABA0B}" type="slidenum">
              <a:rPr lang="es-ES"/>
              <a:pPr>
                <a:defRPr/>
              </a:pPr>
              <a:t>177</a:t>
            </a:fld>
            <a:endParaRPr lang="es-ES"/>
          </a:p>
        </p:txBody>
      </p:sp>
    </p:spTree>
    <p:extLst>
      <p:ext uri="{BB962C8B-B14F-4D97-AF65-F5344CB8AC3E}">
        <p14:creationId xmlns:p14="http://schemas.microsoft.com/office/powerpoint/2010/main" val="230558481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783632" y="197881"/>
            <a:ext cx="7374781" cy="685800"/>
          </a:xfrm>
          <a:noFill/>
        </p:spPr>
        <p:txBody>
          <a:bodyPr>
            <a:noAutofit/>
          </a:bodyPr>
          <a:lstStyle/>
          <a:p>
            <a:pPr eaLnBrk="1" hangingPunct="1"/>
            <a:r>
              <a:rPr lang="ca-ES" altLang="es-ES_tradnl" sz="4000" b="1">
                <a:solidFill>
                  <a:srgbClr val="0070C0"/>
                </a:solidFill>
                <a:latin typeface="Calibri" panose="020F0502020204030204" pitchFamily="34" charset="0"/>
                <a:cs typeface="Calibri" panose="020F0502020204030204" pitchFamily="34" charset="0"/>
              </a:rPr>
              <a:t>CLASSES EXTRAORDINÀRIES</a:t>
            </a:r>
          </a:p>
        </p:txBody>
      </p:sp>
      <p:sp>
        <p:nvSpPr>
          <p:cNvPr id="565251" name="Rectangle 3"/>
          <p:cNvSpPr>
            <a:spLocks noGrp="1" noChangeArrowheads="1"/>
          </p:cNvSpPr>
          <p:nvPr>
            <p:ph idx="1"/>
          </p:nvPr>
        </p:nvSpPr>
        <p:spPr>
          <a:xfrm>
            <a:off x="2279576" y="1340769"/>
            <a:ext cx="9505056" cy="4105275"/>
          </a:xfrm>
          <a:solidFill>
            <a:schemeClr val="bg1"/>
          </a:solidFill>
          <a:effectLst>
            <a:outerShdw dist="107763" dir="18900000" algn="ctr" rotWithShape="0">
              <a:schemeClr val="bg2">
                <a:alpha val="50000"/>
              </a:schemeClr>
            </a:outerShdw>
          </a:effectLst>
        </p:spPr>
        <p:txBody>
          <a:bodyPr rtlCol="0" anchor="ctr">
            <a:normAutofit/>
          </a:bodyPr>
          <a:lstStyle/>
          <a:p>
            <a:pPr marL="274320" indent="-274320" algn="just">
              <a:lnSpc>
                <a:spcPct val="130000"/>
              </a:lnSpc>
              <a:buClr>
                <a:schemeClr val="accent3"/>
              </a:buClr>
              <a:buFont typeface="Arial" pitchFamily="34" charset="0"/>
              <a:buChar char="•"/>
              <a:defRPr/>
            </a:pPr>
            <a:r>
              <a:rPr lang="ca-ES" sz="1700" b="1" dirty="0">
                <a:latin typeface="Calibri" panose="020F0502020204030204" pitchFamily="34" charset="0"/>
                <a:cs typeface="Calibri" panose="020F0502020204030204" pitchFamily="34" charset="0"/>
              </a:rPr>
              <a:t>Quan ho </a:t>
            </a:r>
            <a:r>
              <a:rPr lang="ca-ES" sz="1700" b="1" dirty="0">
                <a:solidFill>
                  <a:srgbClr val="C00000"/>
                </a:solidFill>
                <a:latin typeface="Calibri" panose="020F0502020204030204" pitchFamily="34" charset="0"/>
                <a:cs typeface="Calibri" panose="020F0502020204030204" pitchFamily="34" charset="0"/>
              </a:rPr>
              <a:t>sol·liciti la quarta part, almenys, del nombre legal dels membres de la Corporació</a:t>
            </a:r>
            <a:r>
              <a:rPr lang="ca-ES" sz="1700" dirty="0">
                <a:solidFill>
                  <a:srgbClr val="C00000"/>
                </a:solidFill>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sense que cap </a:t>
            </a:r>
            <a:r>
              <a:rPr lang="ca-ES" sz="1700" b="1" u="sng" dirty="0">
                <a:latin typeface="Calibri" panose="020F0502020204030204" pitchFamily="34" charset="0"/>
                <a:cs typeface="Calibri" panose="020F0502020204030204" pitchFamily="34" charset="0"/>
              </a:rPr>
              <a:t>regidor </a:t>
            </a:r>
            <a:r>
              <a:rPr lang="ca-ES" sz="1700" b="1" u="sng" dirty="0">
                <a:solidFill>
                  <a:schemeClr val="tx2"/>
                </a:solidFill>
                <a:latin typeface="Calibri" panose="020F0502020204030204" pitchFamily="34" charset="0"/>
                <a:cs typeface="Calibri" panose="020F0502020204030204" pitchFamily="34" charset="0"/>
              </a:rPr>
              <a:t>no pot sol·licitar més de tres sessions extraordinàries anualment</a:t>
            </a:r>
            <a:r>
              <a:rPr lang="ca-ES" sz="1700" b="1" u="sng" dirty="0">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(art. 46.2.a/LRBRL). </a:t>
            </a:r>
          </a:p>
          <a:p>
            <a:pPr marL="274320" indent="-274320" algn="just">
              <a:lnSpc>
                <a:spcPct val="13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Adverteix que l'art.78.2 ROF estableix que l'escrit ha de signar «personalment» per qui ho subscriguin, requisit que podia derivar implícitament de la LBRL, però que el ROF ha vingut a ratificar.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En aquest sentit el TC, en sentència de 6 de març de 1985, ha declarat que el dret de participació correspon als regidors </a:t>
            </a:r>
            <a:r>
              <a:rPr lang="ca-ES" sz="1700" b="1" dirty="0">
                <a:latin typeface="Calibri" panose="020F0502020204030204" pitchFamily="34" charset="0"/>
                <a:cs typeface="Calibri" panose="020F0502020204030204" pitchFamily="34" charset="0"/>
              </a:rPr>
              <a:t>i no als grups polítics</a:t>
            </a:r>
            <a:r>
              <a:rPr lang="ca-ES" sz="1700" dirty="0">
                <a:latin typeface="Calibri" panose="020F0502020204030204" pitchFamily="34" charset="0"/>
                <a:cs typeface="Calibri" panose="020F0502020204030204" pitchFamily="34" charset="0"/>
              </a:rPr>
              <a:t> i, en conseqüència, el dret a la convocatòria s'ha d'entendre atribuït a aquells.</a:t>
            </a:r>
          </a:p>
          <a:p>
            <a:pPr marL="274320" indent="-274320" algn="just">
              <a:lnSpc>
                <a:spcPct val="13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
        <p:nvSpPr>
          <p:cNvPr id="297992" name="7 Marcador de pie de página"/>
          <p:cNvSpPr>
            <a:spLocks noGrp="1"/>
          </p:cNvSpPr>
          <p:nvPr>
            <p:ph type="ftr" sz="quarter" idx="11"/>
          </p:nvPr>
        </p:nvSpPr>
        <p:spPr/>
        <p:txBody>
          <a:bodyPr/>
          <a:lstStyle/>
          <a:p>
            <a:pPr>
              <a:defRPr/>
            </a:pPr>
            <a:r>
              <a:rPr lang="pt-BR"/>
              <a:t>Curs de regim juridic </a:t>
            </a:r>
            <a:endParaRPr lang="es-ES"/>
          </a:p>
        </p:txBody>
      </p:sp>
      <p:sp>
        <p:nvSpPr>
          <p:cNvPr id="297991" name="6 Marcador de número de diapositiva"/>
          <p:cNvSpPr>
            <a:spLocks noGrp="1"/>
          </p:cNvSpPr>
          <p:nvPr>
            <p:ph type="sldNum" sz="quarter" idx="12"/>
          </p:nvPr>
        </p:nvSpPr>
        <p:spPr/>
        <p:txBody>
          <a:bodyPr/>
          <a:lstStyle/>
          <a:p>
            <a:pPr>
              <a:defRPr/>
            </a:pPr>
            <a:fld id="{3F9B89D8-2008-42BD-8A02-2F5FE4D294DE}" type="slidenum">
              <a:rPr lang="es-ES"/>
              <a:pPr>
                <a:defRPr/>
              </a:pPr>
              <a:t>178</a:t>
            </a:fld>
            <a:endParaRPr lang="es-ES"/>
          </a:p>
        </p:txBody>
      </p:sp>
      <p:sp>
        <p:nvSpPr>
          <p:cNvPr id="565252" name="Text Box 4"/>
          <p:cNvSpPr txBox="1">
            <a:spLocks noChangeArrowheads="1"/>
          </p:cNvSpPr>
          <p:nvPr/>
        </p:nvSpPr>
        <p:spPr bwMode="auto">
          <a:xfrm>
            <a:off x="3287688" y="4590776"/>
            <a:ext cx="7777163" cy="923330"/>
          </a:xfrm>
          <a:prstGeom prst="rect">
            <a:avLst/>
          </a:prstGeom>
          <a:solidFill>
            <a:srgbClr val="0000FF"/>
          </a:solidFill>
          <a:ln w="9525">
            <a:solidFill>
              <a:schemeClr val="tx2"/>
            </a:solidFill>
            <a:miter lim="800000"/>
            <a:headEnd/>
            <a:tailEnd/>
          </a:ln>
          <a:effectLst>
            <a:prstShdw prst="shdw12">
              <a:schemeClr val="bg2">
                <a:alpha val="50000"/>
              </a:schemeClr>
            </a:prstShdw>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chemeClr val="folHlink"/>
              </a:buClr>
              <a:buSzPct val="60000"/>
              <a:buFont typeface="Wingdings" pitchFamily="2" charset="2"/>
              <a:buNone/>
            </a:pPr>
            <a:r>
              <a:rPr lang="ca-ES" altLang="es-ES_tradnl" b="1" i="1">
                <a:solidFill>
                  <a:schemeClr val="bg1"/>
                </a:solidFill>
                <a:latin typeface="Calibri" panose="020F0502020204030204" pitchFamily="34" charset="0"/>
                <a:cs typeface="Calibri" panose="020F0502020204030204" pitchFamily="34" charset="0"/>
              </a:rPr>
              <a:t>Això implica, que de signar la sol·licitud per els portaveus dels grups polítics només s'ha de computar a qui la signen i no a tots els membres del grup polític respectiu, els quals poden discrepar del criteri del seu portaveu. </a:t>
            </a:r>
          </a:p>
        </p:txBody>
      </p:sp>
      <p:sp>
        <p:nvSpPr>
          <p:cNvPr id="565253" name="Text Box 5"/>
          <p:cNvSpPr txBox="1">
            <a:spLocks noChangeArrowheads="1"/>
          </p:cNvSpPr>
          <p:nvPr/>
        </p:nvSpPr>
        <p:spPr bwMode="auto">
          <a:xfrm>
            <a:off x="1847528" y="968241"/>
            <a:ext cx="2087562" cy="369332"/>
          </a:xfrm>
          <a:prstGeom prst="rect">
            <a:avLst/>
          </a:prstGeom>
          <a:solidFill>
            <a:srgbClr val="FFFF66"/>
          </a:solidFill>
          <a:ln w="38100">
            <a:solidFill>
              <a:schemeClr val="tx1"/>
            </a:solidFill>
            <a:miter lim="800000"/>
            <a:headEnd/>
            <a:tailEnd/>
          </a:ln>
          <a:effectLst>
            <a:outerShdw dist="107763" dir="18900000" algn="ctr" rotWithShape="0">
              <a:schemeClr val="bg2">
                <a:alpha val="50000"/>
              </a:schemeClr>
            </a:outerShdw>
          </a:effectLst>
        </p:spPr>
        <p:txBody>
          <a:bodyPr>
            <a:spAutoFit/>
          </a:bodyPr>
          <a:lstStyle/>
          <a:p>
            <a:pPr eaLnBrk="1" hangingPunct="1">
              <a:spcBef>
                <a:spcPct val="50000"/>
              </a:spcBef>
              <a:defRPr/>
            </a:pPr>
            <a:r>
              <a:rPr lang="ca-ES" b="1">
                <a:latin typeface="Calibri" panose="020F0502020204030204" pitchFamily="34" charset="0"/>
                <a:cs typeface="Calibri" panose="020F0502020204030204" pitchFamily="34" charset="0"/>
              </a:rPr>
              <a:t>Màxim 3 anuals</a:t>
            </a:r>
          </a:p>
        </p:txBody>
      </p:sp>
      <p:sp>
        <p:nvSpPr>
          <p:cNvPr id="303112" name="Text Box 6"/>
          <p:cNvSpPr txBox="1">
            <a:spLocks noChangeArrowheads="1"/>
          </p:cNvSpPr>
          <p:nvPr/>
        </p:nvSpPr>
        <p:spPr bwMode="auto">
          <a:xfrm rot="-4437558">
            <a:off x="311384" y="4678660"/>
            <a:ext cx="2952750" cy="369332"/>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a:latin typeface="Comic Sans MS" pitchFamily="66" charset="0"/>
              </a:rPr>
              <a:t>DEFECTE SUBSANABLE</a:t>
            </a:r>
          </a:p>
        </p:txBody>
      </p:sp>
      <p:sp>
        <p:nvSpPr>
          <p:cNvPr id="2" name="Flecha derecha 1"/>
          <p:cNvSpPr/>
          <p:nvPr/>
        </p:nvSpPr>
        <p:spPr>
          <a:xfrm>
            <a:off x="1991544" y="4941168"/>
            <a:ext cx="1224136" cy="432048"/>
          </a:xfrm>
          <a:prstGeom prst="rightArrow">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6925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65252"/>
                                        </p:tgtEl>
                                        <p:attrNameLst>
                                          <p:attrName>style.visibility</p:attrName>
                                        </p:attrNameLst>
                                      </p:cBhvr>
                                      <p:to>
                                        <p:strVal val="visible"/>
                                      </p:to>
                                    </p:set>
                                    <p:anim calcmode="lin" valueType="num">
                                      <p:cBhvr>
                                        <p:cTn id="7" dur="500" fill="hold"/>
                                        <p:tgtEl>
                                          <p:spTgt spid="565252"/>
                                        </p:tgtEl>
                                        <p:attrNameLst>
                                          <p:attrName>ppt_w</p:attrName>
                                        </p:attrNameLst>
                                      </p:cBhvr>
                                      <p:tavLst>
                                        <p:tav tm="0">
                                          <p:val>
                                            <p:fltVal val="0"/>
                                          </p:val>
                                        </p:tav>
                                        <p:tav tm="100000">
                                          <p:val>
                                            <p:strVal val="#ppt_w"/>
                                          </p:val>
                                        </p:tav>
                                      </p:tavLst>
                                    </p:anim>
                                    <p:anim calcmode="lin" valueType="num">
                                      <p:cBhvr>
                                        <p:cTn id="8" dur="500" fill="hold"/>
                                        <p:tgtEl>
                                          <p:spTgt spid="565252"/>
                                        </p:tgtEl>
                                        <p:attrNameLst>
                                          <p:attrName>ppt_h</p:attrName>
                                        </p:attrNameLst>
                                      </p:cBhvr>
                                      <p:tavLst>
                                        <p:tav tm="0">
                                          <p:val>
                                            <p:fltVal val="0"/>
                                          </p:val>
                                        </p:tav>
                                        <p:tav tm="100000">
                                          <p:val>
                                            <p:strVal val="#ppt_h"/>
                                          </p:val>
                                        </p:tav>
                                      </p:tavLst>
                                    </p:anim>
                                  </p:childTnLst>
                                </p:cTn>
                              </p:par>
                              <p:par>
                                <p:cTn id="9" presetID="7" presetClass="entr" presetSubtype="4" fill="hold" grpId="0" nodeType="withEffect">
                                  <p:stCondLst>
                                    <p:cond delay="0"/>
                                  </p:stCondLst>
                                  <p:childTnLst>
                                    <p:set>
                                      <p:cBhvr>
                                        <p:cTn id="10" dur="1" fill="hold">
                                          <p:stCondLst>
                                            <p:cond delay="0"/>
                                          </p:stCondLst>
                                        </p:cTn>
                                        <p:tgtEl>
                                          <p:spTgt spid="565253"/>
                                        </p:tgtEl>
                                        <p:attrNameLst>
                                          <p:attrName>style.visibility</p:attrName>
                                        </p:attrNameLst>
                                      </p:cBhvr>
                                      <p:to>
                                        <p:strVal val="visible"/>
                                      </p:to>
                                    </p:set>
                                    <p:anim calcmode="lin" valueType="num">
                                      <p:cBhvr additive="base">
                                        <p:cTn id="11" dur="5000" fill="hold"/>
                                        <p:tgtEl>
                                          <p:spTgt spid="565253"/>
                                        </p:tgtEl>
                                        <p:attrNameLst>
                                          <p:attrName>ppt_x</p:attrName>
                                        </p:attrNameLst>
                                      </p:cBhvr>
                                      <p:tavLst>
                                        <p:tav tm="0">
                                          <p:val>
                                            <p:strVal val="#ppt_x"/>
                                          </p:val>
                                        </p:tav>
                                        <p:tav tm="100000">
                                          <p:val>
                                            <p:strVal val="#ppt_x"/>
                                          </p:val>
                                        </p:tav>
                                      </p:tavLst>
                                    </p:anim>
                                    <p:anim calcmode="lin" valueType="num">
                                      <p:cBhvr additive="base">
                                        <p:cTn id="12" dur="5000" fill="hold"/>
                                        <p:tgtEl>
                                          <p:spTgt spid="565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2" grpId="0" animBg="1"/>
      <p:bldP spid="565253"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63353" y="0"/>
            <a:ext cx="5832648" cy="1143000"/>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SESSIÓ  EXTRAORDINARIA</a:t>
            </a:r>
          </a:p>
        </p:txBody>
      </p:sp>
      <p:sp>
        <p:nvSpPr>
          <p:cNvPr id="304131" name="Rectangle 3"/>
          <p:cNvSpPr>
            <a:spLocks noGrp="1" noChangeArrowheads="1"/>
          </p:cNvSpPr>
          <p:nvPr>
            <p:ph idx="1"/>
          </p:nvPr>
        </p:nvSpPr>
        <p:spPr>
          <a:xfrm>
            <a:off x="1758157" y="1650653"/>
            <a:ext cx="9882459" cy="4608513"/>
          </a:xfrm>
          <a:solidFill>
            <a:schemeClr val="bg1"/>
          </a:solidFill>
          <a:effectLst>
            <a:prstShdw prst="shdw13" dist="53882" dir="13500000">
              <a:schemeClr val="bg2">
                <a:alpha val="50000"/>
              </a:schemeClr>
            </a:prstShdw>
          </a:effectLst>
        </p:spPr>
        <p:txBody>
          <a:bodyPr anchor="ctr">
            <a:normAutofit/>
          </a:bodyPr>
          <a:lstStyle/>
          <a:p>
            <a:pPr algn="just" eaLnBrk="1" hangingPunct="1">
              <a:lnSpc>
                <a:spcPct val="120000"/>
              </a:lnSpc>
            </a:pPr>
            <a:r>
              <a:rPr lang="ca-ES" altLang="es-ES_tradnl" sz="1700" dirty="0">
                <a:latin typeface="Calibri" panose="020F0502020204030204" pitchFamily="34" charset="0"/>
                <a:cs typeface="Calibri" panose="020F0502020204030204" pitchFamily="34" charset="0"/>
              </a:rPr>
              <a:t>En qualsevol cas, </a:t>
            </a:r>
            <a:r>
              <a:rPr lang="ca-ES" altLang="es-ES_tradnl" sz="1700" b="1" dirty="0">
                <a:latin typeface="Calibri" panose="020F0502020204030204" pitchFamily="34" charset="0"/>
                <a:cs typeface="Calibri" panose="020F0502020204030204" pitchFamily="34" charset="0"/>
              </a:rPr>
              <a:t>no cal denegar</a:t>
            </a:r>
            <a:r>
              <a:rPr lang="ca-ES" altLang="es-ES_tradnl" sz="1700" dirty="0">
                <a:latin typeface="Calibri" panose="020F0502020204030204" pitchFamily="34" charset="0"/>
                <a:cs typeface="Calibri" panose="020F0502020204030204" pitchFamily="34" charset="0"/>
              </a:rPr>
              <a:t> la convocatòria </a:t>
            </a:r>
            <a:r>
              <a:rPr lang="ca-ES" altLang="es-ES_tradnl" sz="1700" b="1" dirty="0">
                <a:latin typeface="Calibri" panose="020F0502020204030204" pitchFamily="34" charset="0"/>
                <a:cs typeface="Calibri" panose="020F0502020204030204" pitchFamily="34" charset="0"/>
              </a:rPr>
              <a:t>per dubtes</a:t>
            </a:r>
            <a:r>
              <a:rPr lang="ca-ES" altLang="es-ES_tradnl" sz="1700" dirty="0">
                <a:latin typeface="Calibri" panose="020F0502020204030204" pitchFamily="34" charset="0"/>
                <a:cs typeface="Calibri" panose="020F0502020204030204" pitchFamily="34" charset="0"/>
              </a:rPr>
              <a:t> sobre la identitat dels signants, al poder autenticar les seves signatures davant el Secretari de la Corporació, comprovant si són les dels regidors de l'Ajuntament (STS de 12.2.1990, ratificant la sentència del TSJ de Canàries de 8.6.1989</a:t>
            </a:r>
            <a:r>
              <a:rPr lang="es-ES" altLang="es-ES_tradnl" sz="1700" dirty="0">
                <a:latin typeface="Calibri" panose="020F0502020204030204" pitchFamily="34" charset="0"/>
                <a:cs typeface="Calibri" panose="020F0502020204030204" pitchFamily="34" charset="0"/>
              </a:rPr>
              <a:t>).</a:t>
            </a:r>
          </a:p>
          <a:p>
            <a:pPr algn="just" eaLnBrk="1" hangingPunct="1">
              <a:lnSpc>
                <a:spcPct val="120000"/>
              </a:lnSpc>
              <a:buFont typeface="Wingdings" pitchFamily="2" charset="2"/>
              <a:buNone/>
            </a:pPr>
            <a:endParaRPr lang="ca-ES" altLang="es-ES_tradnl" sz="1700" dirty="0">
              <a:latin typeface="Calibri" panose="020F0502020204030204" pitchFamily="34" charset="0"/>
              <a:cs typeface="Calibri" panose="020F0502020204030204" pitchFamily="34" charset="0"/>
            </a:endParaRPr>
          </a:p>
          <a:p>
            <a:pPr algn="just" eaLnBrk="1" hangingPunct="1">
              <a:lnSpc>
                <a:spcPct val="120000"/>
              </a:lnSpc>
            </a:pPr>
            <a:r>
              <a:rPr lang="ca-ES" altLang="es-ES_tradnl" sz="1700" dirty="0">
                <a:latin typeface="Calibri" panose="020F0502020204030204" pitchFamily="34" charset="0"/>
                <a:cs typeface="Calibri" panose="020F0502020204030204" pitchFamily="34" charset="0"/>
              </a:rPr>
              <a:t>El ROF (art.78.2) exigeix que la petició </a:t>
            </a:r>
            <a:r>
              <a:rPr lang="ca-ES" altLang="es-ES_tradnl" sz="1700" dirty="0">
                <a:solidFill>
                  <a:schemeClr val="tx2"/>
                </a:solidFill>
                <a:latin typeface="Calibri" panose="020F0502020204030204" pitchFamily="34" charset="0"/>
                <a:cs typeface="Calibri" panose="020F0502020204030204" pitchFamily="34" charset="0"/>
              </a:rPr>
              <a:t>es faci mitjançant escrit raonat en el qual </a:t>
            </a:r>
            <a:r>
              <a:rPr lang="ca-ES" altLang="es-ES_tradnl" sz="1700" b="1" dirty="0">
                <a:solidFill>
                  <a:srgbClr val="0033CC"/>
                </a:solidFill>
                <a:latin typeface="Calibri" panose="020F0502020204030204" pitchFamily="34" charset="0"/>
                <a:cs typeface="Calibri" panose="020F0502020204030204" pitchFamily="34" charset="0"/>
              </a:rPr>
              <a:t>s'enumerin els punts a incloure en l'ordre del dia</a:t>
            </a:r>
            <a:r>
              <a:rPr lang="ca-ES" altLang="es-ES_tradnl" sz="1700" dirty="0">
                <a:solidFill>
                  <a:schemeClr val="tx2"/>
                </a:solidFill>
                <a:latin typeface="Calibri" panose="020F0502020204030204" pitchFamily="34" charset="0"/>
                <a:cs typeface="Calibri" panose="020F0502020204030204" pitchFamily="34" charset="0"/>
              </a:rPr>
              <a:t> de la sessió proposada</a:t>
            </a:r>
            <a:r>
              <a:rPr lang="ca-ES" altLang="es-ES_tradnl" sz="1700" dirty="0">
                <a:latin typeface="Calibri" panose="020F0502020204030204" pitchFamily="34" charset="0"/>
                <a:cs typeface="Calibri" panose="020F0502020204030204" pitchFamily="34" charset="0"/>
              </a:rPr>
              <a:t>. La STS de 29 d'abril de 1992 estima que </a:t>
            </a:r>
            <a:r>
              <a:rPr lang="ca-ES" altLang="es-ES_tradnl" sz="1700" b="1" i="1" dirty="0">
                <a:solidFill>
                  <a:srgbClr val="4D42E2"/>
                </a:solidFill>
                <a:latin typeface="Calibri" panose="020F0502020204030204" pitchFamily="34" charset="0"/>
                <a:cs typeface="Calibri" panose="020F0502020204030204" pitchFamily="34" charset="0"/>
              </a:rPr>
              <a:t>l'absència de raonament</a:t>
            </a:r>
            <a:r>
              <a:rPr lang="ca-ES" altLang="es-ES_tradnl" sz="1700" dirty="0">
                <a:latin typeface="Calibri" panose="020F0502020204030204" pitchFamily="34" charset="0"/>
                <a:cs typeface="Calibri" panose="020F0502020204030204" pitchFamily="34" charset="0"/>
              </a:rPr>
              <a:t> sobre els assumptes a tractar és </a:t>
            </a:r>
            <a:r>
              <a:rPr lang="ca-ES" altLang="es-ES_tradnl" sz="1700" b="1" dirty="0">
                <a:solidFill>
                  <a:srgbClr val="FF3300"/>
                </a:solidFill>
                <a:latin typeface="Calibri" panose="020F0502020204030204" pitchFamily="34" charset="0"/>
                <a:cs typeface="Calibri" panose="020F0502020204030204" pitchFamily="34" charset="0"/>
              </a:rPr>
              <a:t>defecte esmenable i com tal insuficient per denegar</a:t>
            </a:r>
            <a:r>
              <a:rPr lang="ca-ES" altLang="es-ES_tradnl" sz="1700" dirty="0">
                <a:latin typeface="Calibri" panose="020F0502020204030204" pitchFamily="34" charset="0"/>
                <a:cs typeface="Calibri" panose="020F0502020204030204" pitchFamily="34" charset="0"/>
              </a:rPr>
              <a:t> la convocatòria sense habilitar la possibilitat de la seva esmena. Tampoc els dubtes que pugui oferir la identitat dels signants pot servir de base per denegar la convocatòria (STS de 12 de febrer de 1990). </a:t>
            </a:r>
          </a:p>
        </p:txBody>
      </p:sp>
      <p:sp>
        <p:nvSpPr>
          <p:cNvPr id="299014" name="5 Marcador de pie de página"/>
          <p:cNvSpPr>
            <a:spLocks noGrp="1"/>
          </p:cNvSpPr>
          <p:nvPr>
            <p:ph type="ftr" sz="quarter" idx="11"/>
          </p:nvPr>
        </p:nvSpPr>
        <p:spPr/>
        <p:txBody>
          <a:bodyPr/>
          <a:lstStyle/>
          <a:p>
            <a:pPr>
              <a:defRPr/>
            </a:pPr>
            <a:r>
              <a:rPr lang="pt-BR"/>
              <a:t>Curs de regim juridic </a:t>
            </a:r>
            <a:endParaRPr lang="es-ES"/>
          </a:p>
        </p:txBody>
      </p:sp>
      <p:sp>
        <p:nvSpPr>
          <p:cNvPr id="299013" name="4 Marcador de número de diapositiva"/>
          <p:cNvSpPr>
            <a:spLocks noGrp="1"/>
          </p:cNvSpPr>
          <p:nvPr>
            <p:ph type="sldNum" sz="quarter" idx="12"/>
          </p:nvPr>
        </p:nvSpPr>
        <p:spPr/>
        <p:txBody>
          <a:bodyPr/>
          <a:lstStyle/>
          <a:p>
            <a:pPr>
              <a:defRPr/>
            </a:pPr>
            <a:fld id="{BDEC5E53-D02E-4F27-9B68-FF57D4F6FD1D}" type="slidenum">
              <a:rPr lang="es-ES"/>
              <a:pPr>
                <a:defRPr/>
              </a:pPr>
              <a:t>179</a:t>
            </a:fld>
            <a:endParaRPr lang="es-ES"/>
          </a:p>
        </p:txBody>
      </p:sp>
      <p:sp>
        <p:nvSpPr>
          <p:cNvPr id="566276" name="Text Box 4"/>
          <p:cNvSpPr txBox="1">
            <a:spLocks noChangeArrowheads="1"/>
          </p:cNvSpPr>
          <p:nvPr/>
        </p:nvSpPr>
        <p:spPr bwMode="auto">
          <a:xfrm>
            <a:off x="6816080" y="331668"/>
            <a:ext cx="5040560" cy="923330"/>
          </a:xfrm>
          <a:prstGeom prst="rect">
            <a:avLst/>
          </a:prstGeom>
          <a:solidFill>
            <a:srgbClr val="FF0000"/>
          </a:solidFill>
          <a:ln w="19050">
            <a:solidFill>
              <a:schemeClr val="bg2"/>
            </a:solidFill>
            <a:miter lim="800000"/>
            <a:headEnd/>
            <a:tailEnd/>
          </a:ln>
          <a:effectLst>
            <a:outerShdw dist="107763" dir="18900000" algn="ctr" rotWithShape="0">
              <a:schemeClr val="bg2">
                <a:alpha val="50000"/>
              </a:schemeClr>
            </a:outerShdw>
          </a:effectLst>
        </p:spPr>
        <p:txBody>
          <a:bodyPr wrap="square">
            <a:spAutoFit/>
          </a:bodyPr>
          <a:lstStyle/>
          <a:p>
            <a:pPr eaLnBrk="1" hangingPunct="1">
              <a:spcBef>
                <a:spcPct val="50000"/>
              </a:spcBef>
              <a:defRPr/>
            </a:pPr>
            <a:r>
              <a:rPr lang="ca-ES" b="1" dirty="0">
                <a:solidFill>
                  <a:schemeClr val="bg1"/>
                </a:solidFill>
                <a:latin typeface="Comic Sans MS" pitchFamily="66" charset="0"/>
              </a:rPr>
              <a:t>No cal denegar</a:t>
            </a:r>
            <a:r>
              <a:rPr lang="ca-ES" dirty="0">
                <a:solidFill>
                  <a:schemeClr val="bg1"/>
                </a:solidFill>
                <a:latin typeface="Comic Sans MS" pitchFamily="66" charset="0"/>
              </a:rPr>
              <a:t> la convocatòria </a:t>
            </a:r>
            <a:r>
              <a:rPr lang="ca-ES" b="1" dirty="0">
                <a:solidFill>
                  <a:schemeClr val="bg1"/>
                </a:solidFill>
                <a:latin typeface="Comic Sans MS" pitchFamily="66" charset="0"/>
              </a:rPr>
              <a:t>per dubtes</a:t>
            </a:r>
            <a:r>
              <a:rPr lang="ca-ES" dirty="0">
                <a:solidFill>
                  <a:schemeClr val="bg1"/>
                </a:solidFill>
                <a:latin typeface="Comic Sans MS" pitchFamily="66" charset="0"/>
              </a:rPr>
              <a:t> sobre la identitat dels signants, NI per falta de motivació = DEFECTES SUBSANABLES</a:t>
            </a:r>
          </a:p>
        </p:txBody>
      </p:sp>
    </p:spTree>
    <p:extLst>
      <p:ext uri="{BB962C8B-B14F-4D97-AF65-F5344CB8AC3E}">
        <p14:creationId xmlns:p14="http://schemas.microsoft.com/office/powerpoint/2010/main" val="4062956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3632" y="2204864"/>
            <a:ext cx="8212731" cy="2473712"/>
          </a:xfrm>
          <a:solidFill>
            <a:srgbClr val="00B050"/>
          </a:solidFill>
        </p:spPr>
        <p:txBody>
          <a:bodyPr>
            <a:noAutofit/>
          </a:bodyPr>
          <a:lstStyle/>
          <a:p>
            <a:pPr algn="ctr"/>
            <a:r>
              <a:rPr lang="ca-ES" sz="2800" b="1" dirty="0" smtClean="0">
                <a:solidFill>
                  <a:schemeClr val="bg1"/>
                </a:solidFill>
                <a:latin typeface="Calibri" panose="020F0502020204030204" pitchFamily="34" charset="0"/>
                <a:cs typeface="Calibri" panose="020F0502020204030204" pitchFamily="34" charset="0"/>
              </a:rPr>
              <a:t>CONSTITUCIÓ DELS AJUNTAMENTS: EXPIRACIÓ DE MANDAT, LIQUIDACIÓ DE LA CORPORACIÓ I CONSTITUCIÓ  DE NOUS CONSISTORIS, CONVOCATÒRIA CONSTITUTIVA I ACTA D’ORGANITZACIÓ- CARTIPÀS-</a:t>
            </a:r>
            <a:endParaRPr lang="es-E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8665712"/>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626212" y="287508"/>
            <a:ext cx="7684318" cy="714375"/>
          </a:xfrm>
        </p:spPr>
        <p:txBody>
          <a:bodyPr>
            <a:normAutofit/>
          </a:bodyPr>
          <a:lstStyle/>
          <a:p>
            <a:pPr eaLnBrk="1" hangingPunct="1"/>
            <a:r>
              <a:rPr lang="ca-ES" altLang="es-ES_tradnl" sz="2800" b="1" dirty="0">
                <a:solidFill>
                  <a:srgbClr val="003399"/>
                </a:solidFill>
                <a:latin typeface="Calibri" panose="020F0502020204030204" pitchFamily="34" charset="0"/>
                <a:cs typeface="Calibri" panose="020F0502020204030204" pitchFamily="34" charset="0"/>
              </a:rPr>
              <a:t>DENEGACIÓ DE CONVOCATÒRIA</a:t>
            </a:r>
          </a:p>
        </p:txBody>
      </p:sp>
      <p:sp>
        <p:nvSpPr>
          <p:cNvPr id="567299" name="Rectangle 3"/>
          <p:cNvSpPr>
            <a:spLocks noGrp="1" noChangeArrowheads="1"/>
          </p:cNvSpPr>
          <p:nvPr>
            <p:ph idx="1"/>
          </p:nvPr>
        </p:nvSpPr>
        <p:spPr>
          <a:xfrm>
            <a:off x="1626212" y="1043185"/>
            <a:ext cx="10146054" cy="4271569"/>
          </a:xfrm>
          <a:solidFill>
            <a:schemeClr val="bg1"/>
          </a:solidFill>
          <a:effectLst>
            <a:outerShdw dist="107763" dir="18900000" algn="ctr" rotWithShape="0">
              <a:schemeClr val="bg2">
                <a:alpha val="50000"/>
              </a:schemeClr>
            </a:outerShdw>
          </a:effectLst>
        </p:spPr>
        <p:txBody>
          <a:bodyPr rtlCol="0" anchor="ctr">
            <a:normAutofit/>
          </a:bodyPr>
          <a:lstStyle/>
          <a:p>
            <a:pPr marL="274320" indent="-274320" algn="just">
              <a:lnSpc>
                <a:spcPct val="9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La decisió de l'Alcalde per ser ajustada a dret ha, de circumscriure a controlar i verificar </a:t>
            </a:r>
            <a:r>
              <a:rPr lang="ca-ES" sz="1700" dirty="0">
                <a:solidFill>
                  <a:srgbClr val="0000FF"/>
                </a:solidFill>
                <a:latin typeface="Calibri" panose="020F0502020204030204" pitchFamily="34" charset="0"/>
                <a:cs typeface="Calibri" panose="020F0502020204030204" pitchFamily="34" charset="0"/>
              </a:rPr>
              <a:t>la legalitat</a:t>
            </a:r>
            <a:r>
              <a:rPr lang="ca-ES" sz="1700" dirty="0">
                <a:latin typeface="Calibri" panose="020F0502020204030204" pitchFamily="34" charset="0"/>
                <a:cs typeface="Calibri" panose="020F0502020204030204" pitchFamily="34" charset="0"/>
              </a:rPr>
              <a:t> de la petició, i </a:t>
            </a:r>
            <a:r>
              <a:rPr lang="ca-ES" sz="1700" dirty="0">
                <a:solidFill>
                  <a:srgbClr val="0000FF"/>
                </a:solidFill>
                <a:latin typeface="Calibri" panose="020F0502020204030204" pitchFamily="34" charset="0"/>
                <a:cs typeface="Calibri" panose="020F0502020204030204" pitchFamily="34" charset="0"/>
              </a:rPr>
              <a:t>no a apreciacions </a:t>
            </a:r>
            <a:r>
              <a:rPr lang="ca-ES" sz="1700" b="1" dirty="0">
                <a:solidFill>
                  <a:srgbClr val="FF3300"/>
                </a:solidFill>
                <a:latin typeface="Calibri" panose="020F0502020204030204" pitchFamily="34" charset="0"/>
                <a:cs typeface="Calibri" panose="020F0502020204030204" pitchFamily="34" charset="0"/>
              </a:rPr>
              <a:t>d'oportunitat o fins i tot de legalitat sobre el fons de l'assumpte plantejat</a:t>
            </a:r>
            <a:r>
              <a:rPr lang="ca-ES" sz="1700" dirty="0">
                <a:latin typeface="Calibri" panose="020F0502020204030204" pitchFamily="34" charset="0"/>
                <a:cs typeface="Calibri" panose="020F0502020204030204" pitchFamily="34" charset="0"/>
              </a:rPr>
              <a:t> (Sentència del Tribunal Suprem de 19 febrer de 1996). </a:t>
            </a:r>
          </a:p>
          <a:p>
            <a:pPr marL="274320" indent="-274320" algn="just">
              <a:lnSpc>
                <a:spcPct val="9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Per exemple en base a un assumpte tractat anteriorment, la Sentència del Tribunal Suprem de 23 de desembre de 1987 declara que l'Alcalde </a:t>
            </a:r>
            <a:r>
              <a:rPr lang="ca-ES" sz="1700" dirty="0">
                <a:solidFill>
                  <a:srgbClr val="0000FF"/>
                </a:solidFill>
                <a:latin typeface="Calibri" panose="020F0502020204030204" pitchFamily="34" charset="0"/>
                <a:cs typeface="Calibri" panose="020F0502020204030204" pitchFamily="34" charset="0"/>
              </a:rPr>
              <a:t>no pot eximir de</a:t>
            </a:r>
            <a:r>
              <a:rPr lang="ca-ES" sz="1700" dirty="0">
                <a:latin typeface="Calibri" panose="020F0502020204030204" pitchFamily="34" charset="0"/>
                <a:cs typeface="Calibri" panose="020F0502020204030204" pitchFamily="34" charset="0"/>
              </a:rPr>
              <a:t> l'obligació de convocar la sessió extraordinària, a petició de regidors en base a que els assumptes proposats ja van ser tractats en una sessió anterior.</a:t>
            </a:r>
          </a:p>
          <a:p>
            <a:pPr marL="274320" indent="-274320" algn="just">
              <a:lnSpc>
                <a:spcPct val="9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Per tant, una vegada sol·licitada la celebració de Ple complint els requisits legals dels 46.2.a) de LRBRL i 78.2 del </a:t>
            </a:r>
            <a:r>
              <a:rPr lang="ca-ES" sz="1700" dirty="0" err="1">
                <a:latin typeface="Calibri" panose="020F0502020204030204" pitchFamily="34" charset="0"/>
                <a:cs typeface="Calibri" panose="020F0502020204030204" pitchFamily="34" charset="0"/>
              </a:rPr>
              <a:t>ROF</a:t>
            </a:r>
            <a:r>
              <a:rPr lang="ca-ES" sz="1700" dirty="0">
                <a:latin typeface="Calibri" panose="020F0502020204030204" pitchFamily="34" charset="0"/>
                <a:cs typeface="Calibri" panose="020F0502020204030204" pitchFamily="34" charset="0"/>
              </a:rPr>
              <a:t>, aquest necessàriament ha de ser convocat i celebrat, una altra cosa és que els acords siguin adoptats.</a:t>
            </a:r>
          </a:p>
          <a:p>
            <a:pPr marL="274320" indent="-274320" algn="just">
              <a:lnSpc>
                <a:spcPct val="9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Encara que a primera vista pot semblar xocant que l'acord que es proposa al Ple sigui il·legal, l'Alcalde ha de convocar la sessió, ja que el contrari seria atribuir a l'Alcalde una competència que correspon a Jutges i Tribunals.</a:t>
            </a:r>
          </a:p>
          <a:p>
            <a:pPr marL="274320" indent="-274320" algn="just">
              <a:lnSpc>
                <a:spcPct val="8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p:txBody>
      </p:sp>
      <p:sp>
        <p:nvSpPr>
          <p:cNvPr id="300038" name="5 Marcador de pie de página"/>
          <p:cNvSpPr>
            <a:spLocks noGrp="1"/>
          </p:cNvSpPr>
          <p:nvPr>
            <p:ph type="ftr" sz="quarter" idx="11"/>
          </p:nvPr>
        </p:nvSpPr>
        <p:spPr/>
        <p:txBody>
          <a:bodyPr/>
          <a:lstStyle/>
          <a:p>
            <a:pPr>
              <a:defRPr/>
            </a:pPr>
            <a:r>
              <a:rPr lang="pt-BR"/>
              <a:t>Curs de regim juridic </a:t>
            </a:r>
            <a:endParaRPr lang="es-ES"/>
          </a:p>
        </p:txBody>
      </p:sp>
      <p:sp>
        <p:nvSpPr>
          <p:cNvPr id="300037" name="4 Marcador de número de diapositiva"/>
          <p:cNvSpPr>
            <a:spLocks noGrp="1"/>
          </p:cNvSpPr>
          <p:nvPr>
            <p:ph type="sldNum" sz="quarter" idx="12"/>
          </p:nvPr>
        </p:nvSpPr>
        <p:spPr/>
        <p:txBody>
          <a:bodyPr/>
          <a:lstStyle/>
          <a:p>
            <a:pPr>
              <a:defRPr/>
            </a:pPr>
            <a:fld id="{043826DB-3D80-4876-A438-E047376A3610}" type="slidenum">
              <a:rPr lang="es-ES"/>
              <a:pPr>
                <a:defRPr/>
              </a:pPr>
              <a:t>180</a:t>
            </a:fld>
            <a:endParaRPr lang="es-ES"/>
          </a:p>
        </p:txBody>
      </p:sp>
      <p:sp>
        <p:nvSpPr>
          <p:cNvPr id="567300" name="Text Box 4"/>
          <p:cNvSpPr txBox="1">
            <a:spLocks noChangeArrowheads="1"/>
          </p:cNvSpPr>
          <p:nvPr/>
        </p:nvSpPr>
        <p:spPr bwMode="auto">
          <a:xfrm>
            <a:off x="2739220" y="4979915"/>
            <a:ext cx="7920037" cy="954087"/>
          </a:xfrm>
          <a:prstGeom prst="rect">
            <a:avLst/>
          </a:prstGeom>
          <a:solidFill>
            <a:srgbClr val="FFFF00"/>
          </a:solidFill>
          <a:ln w="38100">
            <a:solidFill>
              <a:schemeClr val="accent2"/>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b="1" i="1">
                <a:latin typeface="Calibri" panose="020F0502020204030204" pitchFamily="34" charset="0"/>
                <a:cs typeface="Calibri" panose="020F0502020204030204" pitchFamily="34" charset="0"/>
              </a:rPr>
              <a:t>Podem dir que únicament és possible denegar quan es tracti d'assumptes la competència </a:t>
            </a:r>
            <a:r>
              <a:rPr lang="ca-ES" altLang="es-ES_tradnl" b="1" i="1" u="sng">
                <a:latin typeface="Calibri" panose="020F0502020204030204" pitchFamily="34" charset="0"/>
                <a:cs typeface="Calibri" panose="020F0502020204030204" pitchFamily="34" charset="0"/>
              </a:rPr>
              <a:t>no sigui del Ple de la</a:t>
            </a:r>
            <a:r>
              <a:rPr lang="ca-ES" altLang="es-ES_tradnl" b="1" i="1">
                <a:latin typeface="Calibri" panose="020F0502020204030204" pitchFamily="34" charset="0"/>
                <a:cs typeface="Calibri" panose="020F0502020204030204" pitchFamily="34" charset="0"/>
              </a:rPr>
              <a:t> Corporació, i no s'admetrà valoracions de l'Alcalde per convocar o no.</a:t>
            </a:r>
          </a:p>
        </p:txBody>
      </p:sp>
      <p:sp>
        <p:nvSpPr>
          <p:cNvPr id="7" name="6 CuadroTexto"/>
          <p:cNvSpPr txBox="1">
            <a:spLocks noChangeArrowheads="1"/>
          </p:cNvSpPr>
          <p:nvPr/>
        </p:nvSpPr>
        <p:spPr bwMode="auto">
          <a:xfrm>
            <a:off x="8591522" y="69983"/>
            <a:ext cx="3186036" cy="83099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ca-ES" altLang="es-ES_tradnl" sz="2400" b="1" i="1" dirty="0">
                <a:solidFill>
                  <a:schemeClr val="bg1"/>
                </a:solidFill>
                <a:latin typeface="Calibri" panose="020F0502020204030204" pitchFamily="34" charset="0"/>
                <a:cs typeface="Calibri" panose="020F0502020204030204" pitchFamily="34" charset="0"/>
              </a:rPr>
              <a:t>C</a:t>
            </a:r>
            <a:r>
              <a:rPr lang="ca-ES" altLang="es-ES_tradnl" sz="2400" b="1" i="1" dirty="0" smtClean="0">
                <a:solidFill>
                  <a:schemeClr val="bg1"/>
                </a:solidFill>
                <a:latin typeface="Calibri" panose="020F0502020204030204" pitchFamily="34" charset="0"/>
                <a:cs typeface="Calibri" panose="020F0502020204030204" pitchFamily="34" charset="0"/>
              </a:rPr>
              <a:t>ompetència </a:t>
            </a:r>
            <a:r>
              <a:rPr lang="ca-ES" altLang="es-ES_tradnl" sz="2400" b="1" i="1" u="sng" dirty="0">
                <a:solidFill>
                  <a:schemeClr val="bg1"/>
                </a:solidFill>
                <a:latin typeface="Calibri" panose="020F0502020204030204" pitchFamily="34" charset="0"/>
                <a:cs typeface="Calibri" panose="020F0502020204030204" pitchFamily="34" charset="0"/>
              </a:rPr>
              <a:t>no sigui del Ple</a:t>
            </a:r>
            <a:endParaRPr lang="es-ES" altLang="es-ES_tradnl" sz="2400"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8150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67300"/>
                                        </p:tgtEl>
                                        <p:attrNameLst>
                                          <p:attrName>style.visibility</p:attrName>
                                        </p:attrNameLst>
                                      </p:cBhvr>
                                      <p:to>
                                        <p:strVal val="visible"/>
                                      </p:to>
                                    </p:set>
                                    <p:animEffect transition="in" filter="wedge">
                                      <p:cBhvr>
                                        <p:cTn id="7" dur="2000"/>
                                        <p:tgtEl>
                                          <p:spTgt spid="56730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00" grpId="0" animBg="1"/>
      <p:bldP spid="7"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1503" y="260648"/>
            <a:ext cx="10441158" cy="1716360"/>
          </a:xfrm>
        </p:spPr>
        <p:txBody>
          <a:bodyPr>
            <a:normAutofit/>
          </a:bodyPr>
          <a:lstStyle/>
          <a:p>
            <a:r>
              <a:rPr lang="ca-ES" sz="2800" b="1" dirty="0" smtClean="0">
                <a:solidFill>
                  <a:srgbClr val="002060"/>
                </a:solidFill>
                <a:latin typeface="Calibri" panose="020F0502020204030204" pitchFamily="34" charset="0"/>
                <a:cs typeface="Calibri" panose="020F0502020204030204" pitchFamily="34" charset="0"/>
              </a:rPr>
              <a:t>RESUM A SOL.LICITUD DE REGIDORS</a:t>
            </a:r>
            <a:endParaRPr lang="es-ES" sz="2800" b="1" dirty="0">
              <a:solidFill>
                <a:srgbClr val="002060"/>
              </a:solidFill>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631503" y="836712"/>
            <a:ext cx="10441158" cy="5472608"/>
          </a:xfrm>
          <a:solidFill>
            <a:srgbClr val="CCFFCC"/>
          </a:solidFill>
        </p:spPr>
        <p:txBody>
          <a:bodyPr numCol="2">
            <a:noAutofit/>
          </a:bodyPr>
          <a:lstStyle/>
          <a:p>
            <a:pPr marL="0" indent="0">
              <a:buNone/>
            </a:pPr>
            <a:r>
              <a:rPr lang="ca-ES" sz="1400" i="1" dirty="0" smtClean="0">
                <a:latin typeface="Calibri" panose="020F0502020204030204" pitchFamily="34" charset="0"/>
                <a:cs typeface="Calibri" panose="020F0502020204030204" pitchFamily="34" charset="0"/>
              </a:rPr>
              <a:t>Segons es desprèn dels articles 46.2 de la LRBRL i 78.2 del ROF, </a:t>
            </a:r>
            <a:r>
              <a:rPr lang="ca-ES" sz="1400" i="1" u="sng" dirty="0" smtClean="0">
                <a:latin typeface="Calibri" panose="020F0502020204030204" pitchFamily="34" charset="0"/>
                <a:cs typeface="Calibri" panose="020F0502020204030204" pitchFamily="34" charset="0"/>
              </a:rPr>
              <a:t>les condicions que ha de reunir la petició de ple extraordinari efectuada pels membres de la Corporació</a:t>
            </a:r>
            <a:r>
              <a:rPr lang="ca-ES" sz="1400" i="1" dirty="0" smtClean="0">
                <a:latin typeface="Calibri" panose="020F0502020204030204" pitchFamily="34" charset="0"/>
                <a:cs typeface="Calibri" panose="020F0502020204030204" pitchFamily="34" charset="0"/>
              </a:rPr>
              <a:t> :</a:t>
            </a:r>
          </a:p>
          <a:p>
            <a:pPr marL="0" indent="0">
              <a:buNone/>
            </a:pPr>
            <a:r>
              <a:rPr lang="ca-ES" sz="1400" i="1" dirty="0" smtClean="0">
                <a:latin typeface="Calibri" panose="020F0502020204030204" pitchFamily="34" charset="0"/>
                <a:cs typeface="Calibri" panose="020F0502020204030204" pitchFamily="34" charset="0"/>
              </a:rPr>
              <a:t>1. </a:t>
            </a:r>
            <a:r>
              <a:rPr lang="ca-ES" sz="1400" i="1" u="sng" dirty="0" smtClean="0">
                <a:latin typeface="Calibri" panose="020F0502020204030204" pitchFamily="34" charset="0"/>
                <a:cs typeface="Calibri" panose="020F0502020204030204" pitchFamily="34" charset="0"/>
              </a:rPr>
              <a:t>La sol·licitud </a:t>
            </a:r>
            <a:r>
              <a:rPr lang="ca-ES" sz="1400" b="1" i="1" u="sng" dirty="0" smtClean="0">
                <a:latin typeface="Calibri" panose="020F0502020204030204" pitchFamily="34" charset="0"/>
                <a:cs typeface="Calibri" panose="020F0502020204030204" pitchFamily="34" charset="0"/>
              </a:rPr>
              <a:t>ha de fer-se per escrit</a:t>
            </a:r>
            <a:r>
              <a:rPr lang="ca-ES" sz="1400" b="1" i="1" dirty="0" smtClean="0">
                <a:latin typeface="Calibri" panose="020F0502020204030204" pitchFamily="34" charset="0"/>
                <a:cs typeface="Calibri" panose="020F0502020204030204" pitchFamily="34" charset="0"/>
              </a:rPr>
              <a:t>. </a:t>
            </a:r>
            <a:r>
              <a:rPr lang="ca-ES" sz="1400" i="1" dirty="0" smtClean="0">
                <a:latin typeface="Calibri" panose="020F0502020204030204" pitchFamily="34" charset="0"/>
                <a:cs typeface="Calibri" panose="020F0502020204030204" pitchFamily="34" charset="0"/>
              </a:rPr>
              <a:t>No vincula al President, per tant, la sol·licitud efectuada verbalment, ni tan sols si es fa com un prec en una altra sessió plenària, encara que res impedeix tampoc al President atendre tal petició.</a:t>
            </a:r>
          </a:p>
          <a:p>
            <a:pPr marL="0" indent="0">
              <a:buNone/>
            </a:pPr>
            <a:r>
              <a:rPr lang="ca-ES" sz="1400" i="1" dirty="0" smtClean="0">
                <a:latin typeface="Calibri" panose="020F0502020204030204" pitchFamily="34" charset="0"/>
                <a:cs typeface="Calibri" panose="020F0502020204030204" pitchFamily="34" charset="0"/>
              </a:rPr>
              <a:t>2. </a:t>
            </a:r>
            <a:r>
              <a:rPr lang="ca-ES" sz="1400" b="1" i="1" u="sng" dirty="0" smtClean="0">
                <a:latin typeface="Calibri" panose="020F0502020204030204" pitchFamily="34" charset="0"/>
                <a:cs typeface="Calibri" panose="020F0502020204030204" pitchFamily="34" charset="0"/>
              </a:rPr>
              <a:t>La sol·licitud ha d'estar motivada</a:t>
            </a:r>
            <a:r>
              <a:rPr lang="ca-ES" sz="1400" i="1" dirty="0" smtClean="0">
                <a:latin typeface="Calibri" panose="020F0502020204030204" pitchFamily="34" charset="0"/>
                <a:cs typeface="Calibri" panose="020F0502020204030204" pitchFamily="34" charset="0"/>
              </a:rPr>
              <a:t>. L'escrit ha de raonar l'assumpte o els assumptes que motiven la celebració de la sessió, fonamentant el tema o els temes a deliberar i decidir. Aquesta exigència de motivació es recull en l'art. 78.2.1 del ROF, i l'art. 80.1 d'aquest Reglament fa extensiva a totes les sessions extraordinàries, precisant la jurisprudència que ha de quedar clar el tema o els temes de l'ordre del dia, els assumptes sobre els quals versarà la deliberació i la decisió, sense poder tractar-se altres no inclosos en aquest ordre del dia, sota pena de nul·litat.</a:t>
            </a:r>
          </a:p>
          <a:p>
            <a:pPr marL="0" indent="0">
              <a:buNone/>
            </a:pPr>
            <a:r>
              <a:rPr lang="ca-ES" sz="1400" i="1" dirty="0" smtClean="0">
                <a:latin typeface="Calibri" panose="020F0502020204030204" pitchFamily="34" charset="0"/>
                <a:cs typeface="Calibri" panose="020F0502020204030204" pitchFamily="34" charset="0"/>
              </a:rPr>
              <a:t>3. </a:t>
            </a:r>
            <a:r>
              <a:rPr lang="ca-ES" sz="1400" i="1" u="sng" dirty="0" smtClean="0">
                <a:latin typeface="Calibri" panose="020F0502020204030204" pitchFamily="34" charset="0"/>
                <a:cs typeface="Calibri" panose="020F0502020204030204" pitchFamily="34" charset="0"/>
              </a:rPr>
              <a:t>La sol·licitud </a:t>
            </a:r>
            <a:r>
              <a:rPr lang="ca-ES" sz="1400" b="1" i="1" u="sng" dirty="0" smtClean="0">
                <a:latin typeface="Calibri" panose="020F0502020204030204" pitchFamily="34" charset="0"/>
                <a:cs typeface="Calibri" panose="020F0502020204030204" pitchFamily="34" charset="0"/>
              </a:rPr>
              <a:t>ha d'estar secundada almenys per una quarta part</a:t>
            </a:r>
            <a:r>
              <a:rPr lang="ca-ES" sz="1400" b="1" i="1" dirty="0" smtClean="0">
                <a:latin typeface="Calibri" panose="020F0502020204030204" pitchFamily="34" charset="0"/>
                <a:cs typeface="Calibri" panose="020F0502020204030204" pitchFamily="34" charset="0"/>
              </a:rPr>
              <a:t> del nombre legal de membres de la Corporació</a:t>
            </a:r>
            <a:r>
              <a:rPr lang="ca-ES" sz="1400" i="1" dirty="0" smtClean="0">
                <a:latin typeface="Calibri" panose="020F0502020204030204" pitchFamily="34" charset="0"/>
                <a:cs typeface="Calibri" panose="020F0502020204030204" pitchFamily="34" charset="0"/>
              </a:rPr>
              <a:t>.</a:t>
            </a:r>
          </a:p>
          <a:p>
            <a:pPr marL="0" indent="0">
              <a:buNone/>
            </a:pPr>
            <a:r>
              <a:rPr lang="ca-ES" sz="1400" i="1" dirty="0" smtClean="0">
                <a:latin typeface="Calibri" panose="020F0502020204030204" pitchFamily="34" charset="0"/>
                <a:cs typeface="Calibri" panose="020F0502020204030204" pitchFamily="34" charset="0"/>
              </a:rPr>
              <a:t>4. </a:t>
            </a:r>
            <a:r>
              <a:rPr lang="ca-ES" sz="1400" i="1" u="sng" dirty="0" smtClean="0">
                <a:latin typeface="Calibri" panose="020F0502020204030204" pitchFamily="34" charset="0"/>
                <a:cs typeface="Calibri" panose="020F0502020204030204" pitchFamily="34" charset="0"/>
              </a:rPr>
              <a:t>La petició </a:t>
            </a:r>
            <a:r>
              <a:rPr lang="ca-ES" sz="1400" b="1" i="1" u="sng" dirty="0" smtClean="0">
                <a:latin typeface="Calibri" panose="020F0502020204030204" pitchFamily="34" charset="0"/>
                <a:cs typeface="Calibri" panose="020F0502020204030204" pitchFamily="34" charset="0"/>
              </a:rPr>
              <a:t>ha d'estar signada personalment </a:t>
            </a:r>
            <a:r>
              <a:rPr lang="ca-ES" sz="1400" i="1" u="sng" dirty="0" smtClean="0">
                <a:latin typeface="Calibri" panose="020F0502020204030204" pitchFamily="34" charset="0"/>
                <a:cs typeface="Calibri" panose="020F0502020204030204" pitchFamily="34" charset="0"/>
              </a:rPr>
              <a:t>per tots els que la subscriuen</a:t>
            </a:r>
            <a:r>
              <a:rPr lang="ca-ES" sz="1400" i="1" dirty="0" smtClean="0">
                <a:latin typeface="Calibri" panose="020F0502020204030204" pitchFamily="34" charset="0"/>
                <a:cs typeface="Calibri" panose="020F0502020204030204" pitchFamily="34" charset="0"/>
              </a:rPr>
              <a:t>. Aquestes signatures han de ser llegibles, i quan no sigui així, haurà de demanar-se la seva autenticació davant el Secretari de la Corporació. (STS de 12 de febrer de 1990).</a:t>
            </a:r>
          </a:p>
          <a:p>
            <a:pPr marL="0" indent="0">
              <a:buNone/>
            </a:pPr>
            <a:endParaRPr lang="ca-ES" sz="1400" i="1" dirty="0" smtClean="0">
              <a:latin typeface="Calibri" panose="020F0502020204030204" pitchFamily="34" charset="0"/>
              <a:cs typeface="Calibri" panose="020F0502020204030204" pitchFamily="34" charset="0"/>
            </a:endParaRPr>
          </a:p>
          <a:p>
            <a:pPr marL="400050" lvl="1" indent="0">
              <a:buNone/>
            </a:pPr>
            <a:r>
              <a:rPr lang="ca-ES" sz="1400" i="1" dirty="0" smtClean="0">
                <a:latin typeface="Calibri" panose="020F0502020204030204" pitchFamily="34" charset="0"/>
                <a:cs typeface="Calibri" panose="020F0502020204030204" pitchFamily="34" charset="0"/>
              </a:rPr>
              <a:t>5. </a:t>
            </a:r>
            <a:r>
              <a:rPr lang="ca-ES" sz="1400" b="1" i="1" u="sng" dirty="0" smtClean="0">
                <a:latin typeface="Calibri" panose="020F0502020204030204" pitchFamily="34" charset="0"/>
                <a:cs typeface="Calibri" panose="020F0502020204030204" pitchFamily="34" charset="0"/>
              </a:rPr>
              <a:t>L'assumpte sobre el qual es proposa deliberar i decidir en la sessió extraordinària ha de ser competència del Ple</a:t>
            </a:r>
            <a:r>
              <a:rPr lang="ca-ES" sz="1400" i="1" dirty="0" smtClean="0">
                <a:latin typeface="Calibri" panose="020F0502020204030204" pitchFamily="34" charset="0"/>
                <a:cs typeface="Calibri" panose="020F0502020204030204" pitchFamily="34" charset="0"/>
              </a:rPr>
              <a:t>. Si bé en l'art. 78 del ROF no s'esmenta expressament aquest requisit, es dedueix de la delimitació de competències de cada òrgan recollida en la legislació de règim local. A més l'art. 62.1. b) de la Llei 30/1992 declara actes nuls de ple dret "els dictats per òrgan manifestament incompetent per raó de la matèria".</a:t>
            </a:r>
          </a:p>
          <a:p>
            <a:pPr marL="400050" lvl="1" indent="0">
              <a:buNone/>
            </a:pPr>
            <a:r>
              <a:rPr lang="ca-ES" sz="1400" i="1" dirty="0" smtClean="0">
                <a:latin typeface="Calibri" panose="020F0502020204030204" pitchFamily="34" charset="0"/>
                <a:cs typeface="Calibri" panose="020F0502020204030204" pitchFamily="34" charset="0"/>
              </a:rPr>
              <a:t>6. </a:t>
            </a:r>
            <a:r>
              <a:rPr lang="ca-ES" sz="1400" b="1" i="1" u="sng" dirty="0" smtClean="0">
                <a:latin typeface="Calibri" panose="020F0502020204030204" pitchFamily="34" charset="0"/>
                <a:cs typeface="Calibri" panose="020F0502020204030204" pitchFamily="34" charset="0"/>
              </a:rPr>
              <a:t>La petició ha de contenir una "proposta d'acord" per a l'assumpte o assumptes el debat dels quals se sol·licita</a:t>
            </a:r>
            <a:r>
              <a:rPr lang="ca-ES" sz="1400" i="1" dirty="0" smtClean="0">
                <a:latin typeface="Calibri" panose="020F0502020204030204" pitchFamily="34" charset="0"/>
                <a:cs typeface="Calibri" panose="020F0502020204030204" pitchFamily="34" charset="0"/>
              </a:rPr>
              <a:t> . Proposta que serà dictaminada per la Comissió Informativa corresponent (excepte en casos d'urgència), segons es desprèn de l'article 82.2 del ROF, començant la sessió plenària amb la lectura del dictamen o proposició (art. 93 del ROF).</a:t>
            </a:r>
          </a:p>
          <a:p>
            <a:pPr marL="400050" lvl="1" indent="0">
              <a:buNone/>
            </a:pPr>
            <a:r>
              <a:rPr lang="ca-ES" sz="1400" i="1" dirty="0" smtClean="0">
                <a:latin typeface="Calibri" panose="020F0502020204030204" pitchFamily="34" charset="0"/>
                <a:cs typeface="Calibri" panose="020F0502020204030204" pitchFamily="34" charset="0"/>
              </a:rPr>
              <a:t>En conclusió la sol·licitud de celebració d'una sessió plenària extraordinària a petició dels membres de la Corporació ha de fer-se per escrit signat almenys per la quarta part del nombre legal de membres de la Corporació, formulant, de forma motivada, una proposta d'acord en un assumpte de la competència del Ple.</a:t>
            </a:r>
          </a:p>
          <a:p>
            <a:pPr marL="0" indent="0">
              <a:buNone/>
            </a:pPr>
            <a:endParaRPr lang="ca-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28129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1408560" y="1052735"/>
            <a:ext cx="6300788" cy="678797"/>
          </a:xfrm>
        </p:spPr>
        <p:txBody>
          <a:bodyPr>
            <a:normAutofit/>
          </a:bodyPr>
          <a:lstStyle/>
          <a:p>
            <a:pPr eaLnBrk="1" hangingPunct="1"/>
            <a:r>
              <a:rPr lang="ca-ES" altLang="es-ES_tradnl" sz="2800" b="1" dirty="0">
                <a:solidFill>
                  <a:srgbClr val="003399"/>
                </a:solidFill>
                <a:latin typeface="Calibri" panose="020F0502020204030204" pitchFamily="34" charset="0"/>
                <a:cs typeface="Calibri" panose="020F0502020204030204" pitchFamily="34" charset="0"/>
              </a:rPr>
              <a:t>SESSIÓ  EXTRAORDINARIA</a:t>
            </a:r>
          </a:p>
        </p:txBody>
      </p:sp>
      <p:sp>
        <p:nvSpPr>
          <p:cNvPr id="301063" name="6 Marcador de pie de página"/>
          <p:cNvSpPr>
            <a:spLocks noGrp="1"/>
          </p:cNvSpPr>
          <p:nvPr>
            <p:ph type="ftr" sz="quarter" idx="11"/>
          </p:nvPr>
        </p:nvSpPr>
        <p:spPr/>
        <p:txBody>
          <a:bodyPr/>
          <a:lstStyle/>
          <a:p>
            <a:pPr>
              <a:defRPr/>
            </a:pPr>
            <a:r>
              <a:rPr lang="pt-BR"/>
              <a:t>Curs de regim juridic </a:t>
            </a:r>
            <a:endParaRPr lang="es-ES"/>
          </a:p>
        </p:txBody>
      </p:sp>
      <p:sp>
        <p:nvSpPr>
          <p:cNvPr id="301062" name="5 Marcador de número de diapositiva"/>
          <p:cNvSpPr>
            <a:spLocks noGrp="1"/>
          </p:cNvSpPr>
          <p:nvPr>
            <p:ph type="sldNum" sz="quarter" idx="12"/>
          </p:nvPr>
        </p:nvSpPr>
        <p:spPr/>
        <p:txBody>
          <a:bodyPr/>
          <a:lstStyle/>
          <a:p>
            <a:pPr>
              <a:defRPr/>
            </a:pPr>
            <a:fld id="{15FD17C1-11BB-4780-AA05-4BC8EE43E15A}" type="slidenum">
              <a:rPr lang="es-ES"/>
              <a:pPr>
                <a:defRPr/>
              </a:pPr>
              <a:t>182</a:t>
            </a:fld>
            <a:endParaRPr lang="es-ES"/>
          </a:p>
        </p:txBody>
      </p:sp>
      <p:sp>
        <p:nvSpPr>
          <p:cNvPr id="306181" name="Rectangle 3"/>
          <p:cNvSpPr>
            <a:spLocks noGrp="1" noChangeArrowheads="1"/>
          </p:cNvSpPr>
          <p:nvPr>
            <p:ph type="body" idx="4294967295"/>
          </p:nvPr>
        </p:nvSpPr>
        <p:spPr>
          <a:xfrm>
            <a:off x="1408560" y="1741870"/>
            <a:ext cx="9649072" cy="1821256"/>
          </a:xfrm>
          <a:solidFill>
            <a:schemeClr val="bg1"/>
          </a:solidFill>
        </p:spPr>
        <p:txBody>
          <a:bodyPr>
            <a:normAutofit/>
          </a:bodyPr>
          <a:lstStyle/>
          <a:p>
            <a:pPr algn="just" eaLnBrk="1" hangingPunct="1">
              <a:lnSpc>
                <a:spcPct val="90000"/>
              </a:lnSpc>
            </a:pPr>
            <a:r>
              <a:rPr lang="ca-ES" altLang="es-ES_tradnl" sz="1700" b="1" u="sng" dirty="0">
                <a:latin typeface="Calibri" panose="020F0502020204030204" pitchFamily="34" charset="0"/>
                <a:cs typeface="Calibri" panose="020F0502020204030204" pitchFamily="34" charset="0"/>
              </a:rPr>
              <a:t>Cal donar entrada</a:t>
            </a:r>
            <a:r>
              <a:rPr lang="ca-ES" altLang="es-ES_tradnl" sz="1700" dirty="0">
                <a:latin typeface="Calibri" panose="020F0502020204030204" pitchFamily="34" charset="0"/>
                <a:cs typeface="Calibri" panose="020F0502020204030204" pitchFamily="34" charset="0"/>
              </a:rPr>
              <a:t> en el Registre General.</a:t>
            </a:r>
          </a:p>
          <a:p>
            <a:pPr algn="just" eaLnBrk="1" hangingPunct="1">
              <a:lnSpc>
                <a:spcPct val="90000"/>
              </a:lnSpc>
              <a:buFont typeface="Wingdings" pitchFamily="2" charset="2"/>
              <a:buNone/>
            </a:pPr>
            <a:r>
              <a:rPr lang="ca-ES" altLang="es-ES_tradnl" sz="1700" dirty="0">
                <a:latin typeface="Calibri" panose="020F0502020204030204" pitchFamily="34" charset="0"/>
                <a:cs typeface="Calibri" panose="020F0502020204030204" pitchFamily="34" charset="0"/>
              </a:rPr>
              <a:t> </a:t>
            </a:r>
            <a:br>
              <a:rPr lang="ca-ES" altLang="es-ES_tradnl" sz="1700" dirty="0">
                <a:latin typeface="Calibri" panose="020F0502020204030204" pitchFamily="34" charset="0"/>
                <a:cs typeface="Calibri" panose="020F0502020204030204" pitchFamily="34" charset="0"/>
              </a:rPr>
            </a:br>
            <a:r>
              <a:rPr lang="ca-ES" altLang="es-ES_tradnl" sz="1700" dirty="0">
                <a:latin typeface="Calibri" panose="020F0502020204030204" pitchFamily="34" charset="0"/>
                <a:cs typeface="Calibri" panose="020F0502020204030204" pitchFamily="34" charset="0"/>
              </a:rPr>
              <a:t>Aquest requisit és important per acreditar la seva presentació i a partir del qual comencen a computar els terminis de convocatòria i celebració de la sessió (art.78-3 ROF), sent la decisiva </a:t>
            </a:r>
            <a:r>
              <a:rPr lang="ca-ES" altLang="es-ES_tradnl" sz="1700" b="1" i="1" dirty="0">
                <a:solidFill>
                  <a:schemeClr val="tx2"/>
                </a:solidFill>
                <a:latin typeface="Calibri" panose="020F0502020204030204" pitchFamily="34" charset="0"/>
                <a:cs typeface="Calibri" panose="020F0502020204030204" pitchFamily="34" charset="0"/>
              </a:rPr>
              <a:t>la data d'entrada</a:t>
            </a:r>
            <a:r>
              <a:rPr lang="ca-ES" altLang="es-ES_tradnl" sz="1700" dirty="0">
                <a:latin typeface="Calibri" panose="020F0502020204030204" pitchFamily="34" charset="0"/>
                <a:cs typeface="Calibri" panose="020F0502020204030204" pitchFamily="34" charset="0"/>
              </a:rPr>
              <a:t> i no la que figuri en l'escrit. </a:t>
            </a:r>
          </a:p>
        </p:txBody>
      </p:sp>
      <p:sp>
        <p:nvSpPr>
          <p:cNvPr id="568324" name="Text Box 4"/>
          <p:cNvSpPr txBox="1">
            <a:spLocks noChangeArrowheads="1"/>
          </p:cNvSpPr>
          <p:nvPr/>
        </p:nvSpPr>
        <p:spPr bwMode="auto">
          <a:xfrm>
            <a:off x="1415480" y="3573463"/>
            <a:ext cx="9649072" cy="2054409"/>
          </a:xfrm>
          <a:prstGeom prst="rect">
            <a:avLst/>
          </a:prstGeom>
          <a:solidFill>
            <a:srgbClr val="66FF33"/>
          </a:solidFill>
          <a:ln>
            <a:noFill/>
          </a:ln>
          <a:effectLst>
            <a:prstShdw prst="shdw17" dist="17961" dir="2700000">
              <a:srgbClr val="3D991F"/>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buFontTx/>
              <a:buAutoNum type="arabicPeriod"/>
            </a:pPr>
            <a:r>
              <a:rPr lang="ca-ES" altLang="es-ES_tradnl" sz="1700" b="1" dirty="0">
                <a:latin typeface="Calibri" panose="020F0502020204030204" pitchFamily="34" charset="0"/>
                <a:cs typeface="Calibri" panose="020F0502020204030204" pitchFamily="34" charset="0"/>
              </a:rPr>
              <a:t>	</a:t>
            </a:r>
            <a:r>
              <a:rPr lang="ca-ES" altLang="es-ES_tradnl" sz="1700" b="1" dirty="0">
                <a:solidFill>
                  <a:srgbClr val="3333CC"/>
                </a:solidFill>
                <a:latin typeface="Calibri" panose="020F0502020204030204" pitchFamily="34" charset="0"/>
                <a:cs typeface="Calibri" panose="020F0502020204030204" pitchFamily="34" charset="0"/>
              </a:rPr>
              <a:t>La convocatòria</a:t>
            </a:r>
            <a:r>
              <a:rPr lang="ca-ES" altLang="es-ES_tradnl" sz="1700" dirty="0">
                <a:latin typeface="Calibri" panose="020F0502020204030204" pitchFamily="34" charset="0"/>
                <a:cs typeface="Calibri" panose="020F0502020204030204" pitchFamily="34" charset="0"/>
              </a:rPr>
              <a:t> de la sessió extraordinària s'ha d'efectuar com a  mínim 2 dies hàbils abans de la celebració.</a:t>
            </a:r>
          </a:p>
          <a:p>
            <a:pPr algn="just" eaLnBrk="1" hangingPunct="1">
              <a:spcBef>
                <a:spcPct val="50000"/>
              </a:spcBef>
              <a:buFontTx/>
              <a:buAutoNum type="arabicPeriod"/>
            </a:pPr>
            <a:r>
              <a:rPr lang="ca-ES" altLang="es-ES_tradnl" sz="1700" dirty="0">
                <a:latin typeface="Calibri" panose="020F0502020204030204" pitchFamily="34" charset="0"/>
                <a:cs typeface="Calibri" panose="020F0502020204030204" pitchFamily="34" charset="0"/>
              </a:rPr>
              <a:t> 	</a:t>
            </a:r>
            <a:r>
              <a:rPr lang="ca-ES" altLang="es-ES_tradnl" sz="1700" dirty="0">
                <a:solidFill>
                  <a:srgbClr val="3333CC"/>
                </a:solidFill>
                <a:latin typeface="Calibri" panose="020F0502020204030204" pitchFamily="34" charset="0"/>
                <a:cs typeface="Calibri" panose="020F0502020204030204" pitchFamily="34" charset="0"/>
              </a:rPr>
              <a:t>La </a:t>
            </a:r>
            <a:r>
              <a:rPr lang="ca-ES" altLang="es-ES_tradnl" sz="1700" b="1" dirty="0">
                <a:solidFill>
                  <a:srgbClr val="3333CC"/>
                </a:solidFill>
                <a:latin typeface="Calibri" panose="020F0502020204030204" pitchFamily="34" charset="0"/>
                <a:cs typeface="Calibri" panose="020F0502020204030204" pitchFamily="34" charset="0"/>
              </a:rPr>
              <a:t>celebrar</a:t>
            </a:r>
            <a:r>
              <a:rPr lang="ca-ES" altLang="es-ES_tradnl" sz="1700" dirty="0">
                <a:latin typeface="Calibri" panose="020F0502020204030204" pitchFamily="34" charset="0"/>
                <a:cs typeface="Calibri" panose="020F0502020204030204" pitchFamily="34" charset="0"/>
              </a:rPr>
              <a:t> la sessió dins dels 15 dies següents.</a:t>
            </a:r>
          </a:p>
          <a:p>
            <a:pPr algn="just" eaLnBrk="1" hangingPunct="1">
              <a:spcBef>
                <a:spcPct val="50000"/>
              </a:spcBef>
            </a:pPr>
            <a:r>
              <a:rPr lang="ca-ES" altLang="es-ES_tradnl" sz="1700" dirty="0">
                <a:latin typeface="Calibri" panose="020F0502020204030204" pitchFamily="34" charset="0"/>
                <a:cs typeface="Calibri" panose="020F0502020204030204" pitchFamily="34" charset="0"/>
              </a:rPr>
              <a:t>	</a:t>
            </a:r>
          </a:p>
          <a:p>
            <a:pPr algn="just" eaLnBrk="1" hangingPunct="1">
              <a:spcBef>
                <a:spcPct val="50000"/>
              </a:spcBef>
            </a:pPr>
            <a:r>
              <a:rPr lang="ca-ES" altLang="es-ES_tradnl" sz="1700" dirty="0">
                <a:latin typeface="Calibri" panose="020F0502020204030204" pitchFamily="34" charset="0"/>
                <a:cs typeface="Calibri" panose="020F0502020204030204" pitchFamily="34" charset="0"/>
              </a:rPr>
              <a:t>	La falta de convocatòria en termini només implica que la sessió s'entén convocada per ministeri de la llei per al desè dia hàbil següent al d'acabament de l'esmentat termini. ( 15)</a:t>
            </a:r>
          </a:p>
        </p:txBody>
      </p:sp>
      <p:sp>
        <p:nvSpPr>
          <p:cNvPr id="306183" name="Text Box 5"/>
          <p:cNvSpPr txBox="1">
            <a:spLocks noChangeArrowheads="1"/>
          </p:cNvSpPr>
          <p:nvPr/>
        </p:nvSpPr>
        <p:spPr bwMode="auto">
          <a:xfrm>
            <a:off x="8530142" y="979193"/>
            <a:ext cx="2520950" cy="954088"/>
          </a:xfrm>
          <a:prstGeom prst="rect">
            <a:avLst/>
          </a:prstGeom>
          <a:solidFill>
            <a:srgbClr val="FF3300"/>
          </a:solidFill>
          <a:ln w="38100">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b="1">
                <a:solidFill>
                  <a:schemeClr val="bg1"/>
                </a:solidFill>
                <a:latin typeface="Calibri" panose="020F0502020204030204" pitchFamily="34" charset="0"/>
                <a:cs typeface="Calibri" panose="020F0502020204030204" pitchFamily="34" charset="0"/>
              </a:rPr>
              <a:t>DATA D’ENTRADA AL REGISTRE NO DE L’ESCRIT</a:t>
            </a:r>
          </a:p>
        </p:txBody>
      </p:sp>
    </p:spTree>
    <p:extLst>
      <p:ext uri="{BB962C8B-B14F-4D97-AF65-F5344CB8AC3E}">
        <p14:creationId xmlns:p14="http://schemas.microsoft.com/office/powerpoint/2010/main" val="2896354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68324"/>
                                        </p:tgtEl>
                                        <p:attrNameLst>
                                          <p:attrName>style.visibility</p:attrName>
                                        </p:attrNameLst>
                                      </p:cBhvr>
                                      <p:to>
                                        <p:strVal val="visible"/>
                                      </p:to>
                                    </p:set>
                                    <p:animEffect transition="in" filter="wedge">
                                      <p:cBhvr>
                                        <p:cTn id="7" dur="2000"/>
                                        <p:tgtEl>
                                          <p:spTgt spid="568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4"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207568" y="787782"/>
            <a:ext cx="9361288" cy="1143000"/>
          </a:xfrm>
        </p:spPr>
        <p:txBody>
          <a:bodyPr>
            <a:noAutofit/>
          </a:bodyPr>
          <a:lstStyle/>
          <a:p>
            <a:pPr algn="ctr" eaLnBrk="1" hangingPunct="1"/>
            <a:r>
              <a:rPr lang="ca-ES" altLang="es-ES_tradnl" sz="2800" dirty="0">
                <a:solidFill>
                  <a:srgbClr val="003399"/>
                </a:solidFill>
                <a:latin typeface="Calibri" panose="020F0502020204030204" pitchFamily="34" charset="0"/>
                <a:cs typeface="Calibri" panose="020F0502020204030204" pitchFamily="34" charset="0"/>
              </a:rPr>
              <a:t>-</a:t>
            </a:r>
            <a:r>
              <a:rPr lang="ca-ES" altLang="es-ES_tradnl" sz="2800" b="1" dirty="0">
                <a:solidFill>
                  <a:srgbClr val="003399"/>
                </a:solidFill>
                <a:latin typeface="Calibri" panose="020F0502020204030204" pitchFamily="34" charset="0"/>
                <a:cs typeface="Calibri" panose="020F0502020204030204" pitchFamily="34" charset="0"/>
              </a:rPr>
              <a:t>CONVOCATÒRIA DE LA SESSIÓ EXTRAORDINÀRIA</a:t>
            </a:r>
          </a:p>
        </p:txBody>
      </p:sp>
      <p:sp>
        <p:nvSpPr>
          <p:cNvPr id="569347" name="Rectangle 3"/>
          <p:cNvSpPr>
            <a:spLocks noGrp="1" noChangeArrowheads="1"/>
          </p:cNvSpPr>
          <p:nvPr>
            <p:ph idx="1"/>
          </p:nvPr>
        </p:nvSpPr>
        <p:spPr>
          <a:xfrm>
            <a:off x="2063552" y="1435921"/>
            <a:ext cx="9361288" cy="3947085"/>
          </a:xfrm>
          <a:solidFill>
            <a:schemeClr val="bg1"/>
          </a:solidFill>
          <a:effectLst>
            <a:outerShdw dist="107763" dir="18900000" algn="ctr" rotWithShape="0">
              <a:schemeClr val="bg2">
                <a:alpha val="50000"/>
              </a:schemeClr>
            </a:outerShdw>
          </a:effectLst>
        </p:spPr>
        <p:txBody>
          <a:bodyPr rtlCol="0">
            <a:normAutofit/>
          </a:bodyPr>
          <a:lstStyle/>
          <a:p>
            <a:pPr marL="274320" indent="-274320" algn="just">
              <a:lnSpc>
                <a:spcPct val="110000"/>
              </a:lnSpc>
              <a:buClr>
                <a:schemeClr val="accent3"/>
              </a:buClr>
              <a:buNone/>
              <a:defRPr/>
            </a:pPr>
            <a:r>
              <a:rPr lang="ca-ES" sz="1700" b="1" i="1" dirty="0">
                <a:solidFill>
                  <a:schemeClr val="tx2">
                    <a:lumMod val="75000"/>
                  </a:schemeClr>
                </a:solidFill>
                <a:latin typeface="Calibri" panose="020F0502020204030204" pitchFamily="34" charset="0"/>
                <a:cs typeface="Calibri" panose="020F0502020204030204" pitchFamily="34" charset="0"/>
              </a:rPr>
              <a:t>-Convocatòria</a:t>
            </a:r>
            <a:r>
              <a:rPr lang="ca-ES" sz="1700" b="1" dirty="0">
                <a:solidFill>
                  <a:schemeClr val="tx2">
                    <a:lumMod val="75000"/>
                  </a:schemeClr>
                </a:solidFill>
                <a:latin typeface="Calibri" panose="020F0502020204030204" pitchFamily="34" charset="0"/>
                <a:cs typeface="Calibri" panose="020F0502020204030204" pitchFamily="34" charset="0"/>
              </a:rPr>
              <a:t>.</a:t>
            </a:r>
            <a:r>
              <a:rPr lang="ca-ES" sz="1700" dirty="0">
                <a:solidFill>
                  <a:schemeClr val="tx2">
                    <a:lumMod val="75000"/>
                  </a:schemeClr>
                </a:solidFill>
                <a:latin typeface="Calibri" panose="020F0502020204030204" pitchFamily="34" charset="0"/>
                <a:cs typeface="Calibri" panose="020F0502020204030204" pitchFamily="34" charset="0"/>
              </a:rPr>
              <a:t/>
            </a:r>
            <a:br>
              <a:rPr lang="ca-ES" sz="1700" dirty="0">
                <a:solidFill>
                  <a:schemeClr val="tx2">
                    <a:lumMod val="75000"/>
                  </a:schemeClr>
                </a:solidFill>
                <a:latin typeface="Calibri" panose="020F0502020204030204" pitchFamily="34" charset="0"/>
                <a:cs typeface="Calibri" panose="020F0502020204030204" pitchFamily="34" charset="0"/>
              </a:rPr>
            </a:br>
            <a:endParaRPr lang="ca-ES" sz="1700" dirty="0">
              <a:solidFill>
                <a:schemeClr val="tx2">
                  <a:lumMod val="75000"/>
                </a:schemeClr>
              </a:solidFill>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La contradicció existent en el precepte que, per una part, parla </a:t>
            </a:r>
            <a:r>
              <a:rPr lang="ca-ES" sz="1700" b="1" dirty="0">
                <a:latin typeface="Calibri" panose="020F0502020204030204" pitchFamily="34" charset="0"/>
                <a:cs typeface="Calibri" panose="020F0502020204030204" pitchFamily="34" charset="0"/>
              </a:rPr>
              <a:t>de celebrar</a:t>
            </a:r>
            <a:r>
              <a:rPr lang="ca-ES" sz="1700" dirty="0">
                <a:latin typeface="Calibri" panose="020F0502020204030204" pitchFamily="34" charset="0"/>
                <a:cs typeface="Calibri" panose="020F0502020204030204" pitchFamily="34" charset="0"/>
              </a:rPr>
              <a:t> la sessió dins dels 15 dies següents, i, per una altra, </a:t>
            </a:r>
            <a:r>
              <a:rPr lang="ca-ES" sz="1700" b="1" dirty="0">
                <a:latin typeface="Calibri" panose="020F0502020204030204" pitchFamily="34" charset="0"/>
                <a:cs typeface="Calibri" panose="020F0502020204030204" pitchFamily="34" charset="0"/>
              </a:rPr>
              <a:t>es refereix que la convocatòria</a:t>
            </a:r>
            <a:r>
              <a:rPr lang="ca-ES" sz="1700" dirty="0">
                <a:latin typeface="Calibri" panose="020F0502020204030204" pitchFamily="34" charset="0"/>
                <a:cs typeface="Calibri" panose="020F0502020204030204" pitchFamily="34" charset="0"/>
              </a:rPr>
              <a:t> es realitzi en </a:t>
            </a:r>
            <a:r>
              <a:rPr lang="ca-ES" sz="1700" dirty="0" err="1">
                <a:latin typeface="Calibri" panose="020F0502020204030204" pitchFamily="34" charset="0"/>
                <a:cs typeface="Calibri" panose="020F0502020204030204" pitchFamily="34" charset="0"/>
              </a:rPr>
              <a:t>l'esmentat</a:t>
            </a:r>
            <a:r>
              <a:rPr lang="ca-ES" sz="1700" dirty="0">
                <a:latin typeface="Calibri" panose="020F0502020204030204" pitchFamily="34" charset="0"/>
                <a:cs typeface="Calibri" panose="020F0502020204030204" pitchFamily="34" charset="0"/>
              </a:rPr>
              <a:t> termini, ha de resoldre's en el sentit que el President ha de convocar la sessió sol·licitada perquè pugui </a:t>
            </a:r>
            <a:r>
              <a:rPr lang="ca-ES" sz="1700" dirty="0" err="1">
                <a:latin typeface="Calibri" panose="020F0502020204030204" pitchFamily="34" charset="0"/>
                <a:cs typeface="Calibri" panose="020F0502020204030204" pitchFamily="34" charset="0"/>
              </a:rPr>
              <a:t>celebrar-se</a:t>
            </a:r>
            <a:r>
              <a:rPr lang="ca-ES" sz="1700" dirty="0">
                <a:latin typeface="Calibri" panose="020F0502020204030204" pitchFamily="34" charset="0"/>
                <a:cs typeface="Calibri" panose="020F0502020204030204" pitchFamily="34" charset="0"/>
              </a:rPr>
              <a:t> dins dels 15 dies, això és, amb una antelació mínima de 2 dies hàbils abans que finalitzi el termini. Però les conseqüència de la falta de convocatòria en termini només implica que la sessió s'entén convocada per ministeri de la Llei </a:t>
            </a:r>
            <a:r>
              <a:rPr lang="ca-ES" sz="1700" b="1" dirty="0">
                <a:latin typeface="Calibri" panose="020F0502020204030204" pitchFamily="34" charset="0"/>
                <a:cs typeface="Calibri" panose="020F0502020204030204" pitchFamily="34" charset="0"/>
              </a:rPr>
              <a:t>per al desè dia hàbil següent al d'acabament de </a:t>
            </a:r>
            <a:r>
              <a:rPr lang="ca-ES" sz="1700" b="1" dirty="0" err="1">
                <a:latin typeface="Calibri" panose="020F0502020204030204" pitchFamily="34" charset="0"/>
                <a:cs typeface="Calibri" panose="020F0502020204030204" pitchFamily="34" charset="0"/>
              </a:rPr>
              <a:t>l'esmentat</a:t>
            </a:r>
            <a:r>
              <a:rPr lang="ca-ES" sz="1700" b="1" dirty="0">
                <a:latin typeface="Calibri" panose="020F0502020204030204" pitchFamily="34" charset="0"/>
                <a:cs typeface="Calibri" panose="020F0502020204030204" pitchFamily="34" charset="0"/>
              </a:rPr>
              <a:t> termini, </a:t>
            </a:r>
            <a:r>
              <a:rPr lang="ca-ES" sz="1700" dirty="0">
                <a:latin typeface="Calibri" panose="020F0502020204030204" pitchFamily="34" charset="0"/>
                <a:cs typeface="Calibri" panose="020F0502020204030204" pitchFamily="34" charset="0"/>
              </a:rPr>
              <a:t>la qual cosa implica que, des de la sol·licitud, </a:t>
            </a:r>
            <a:r>
              <a:rPr lang="ca-ES" sz="1700" b="1" u="sng" dirty="0">
                <a:solidFill>
                  <a:srgbClr val="0070C0"/>
                </a:solidFill>
                <a:latin typeface="Calibri" panose="020F0502020204030204" pitchFamily="34" charset="0"/>
                <a:cs typeface="Calibri" panose="020F0502020204030204" pitchFamily="34" charset="0"/>
              </a:rPr>
              <a:t>el President disposa d'un termini de 23 dies hàbils </a:t>
            </a:r>
            <a:r>
              <a:rPr lang="ca-ES" sz="1700" dirty="0">
                <a:solidFill>
                  <a:schemeClr val="tx2"/>
                </a:solidFill>
                <a:latin typeface="Calibri" panose="020F0502020204030204" pitchFamily="34" charset="0"/>
                <a:cs typeface="Calibri" panose="020F0502020204030204" pitchFamily="34" charset="0"/>
              </a:rPr>
              <a:t>per convocar la sessió, havent de </a:t>
            </a:r>
            <a:r>
              <a:rPr lang="ca-ES" sz="1700" dirty="0" err="1">
                <a:solidFill>
                  <a:schemeClr val="tx2"/>
                </a:solidFill>
                <a:latin typeface="Calibri" panose="020F0502020204030204" pitchFamily="34" charset="0"/>
                <a:cs typeface="Calibri" panose="020F0502020204030204" pitchFamily="34" charset="0"/>
              </a:rPr>
              <a:t>celebrar-se</a:t>
            </a:r>
            <a:r>
              <a:rPr lang="ca-ES" sz="1700" dirty="0">
                <a:solidFill>
                  <a:schemeClr val="tx2"/>
                </a:solidFill>
                <a:latin typeface="Calibri" panose="020F0502020204030204" pitchFamily="34" charset="0"/>
                <a:cs typeface="Calibri" panose="020F0502020204030204" pitchFamily="34" charset="0"/>
              </a:rPr>
              <a:t> aquesta en la data fixada per la convocatòria expressa o, en el seu defecte, el dia en què es compleixin </a:t>
            </a:r>
            <a:r>
              <a:rPr lang="ca-ES" sz="1700" b="1" dirty="0">
                <a:solidFill>
                  <a:schemeClr val="tx2"/>
                </a:solidFill>
                <a:latin typeface="Calibri" panose="020F0502020204030204" pitchFamily="34" charset="0"/>
                <a:cs typeface="Calibri" panose="020F0502020204030204" pitchFamily="34" charset="0"/>
              </a:rPr>
              <a:t>els 25 </a:t>
            </a:r>
            <a:r>
              <a:rPr lang="ca-ES" sz="1700" b="1" u="sng" dirty="0">
                <a:solidFill>
                  <a:schemeClr val="tx2"/>
                </a:solidFill>
                <a:latin typeface="Calibri" panose="020F0502020204030204" pitchFamily="34" charset="0"/>
                <a:cs typeface="Calibri" panose="020F0502020204030204" pitchFamily="34" charset="0"/>
              </a:rPr>
              <a:t>hàbils des de la sol·licitud.</a:t>
            </a:r>
            <a:r>
              <a:rPr lang="ca-ES" sz="1700" b="1" u="sng" dirty="0">
                <a:latin typeface="Calibri" panose="020F0502020204030204" pitchFamily="34" charset="0"/>
                <a:cs typeface="Calibri" panose="020F0502020204030204" pitchFamily="34" charset="0"/>
              </a:rPr>
              <a:t> </a:t>
            </a:r>
          </a:p>
        </p:txBody>
      </p:sp>
      <p:sp>
        <p:nvSpPr>
          <p:cNvPr id="302085" name="4 Marcador de pie de página"/>
          <p:cNvSpPr>
            <a:spLocks noGrp="1"/>
          </p:cNvSpPr>
          <p:nvPr>
            <p:ph type="ftr" sz="quarter" idx="11"/>
          </p:nvPr>
        </p:nvSpPr>
        <p:spPr/>
        <p:txBody>
          <a:bodyPr/>
          <a:lstStyle/>
          <a:p>
            <a:pPr>
              <a:defRPr/>
            </a:pPr>
            <a:r>
              <a:rPr lang="pt-BR"/>
              <a:t>Curs de regim juridic </a:t>
            </a:r>
            <a:endParaRPr lang="es-ES"/>
          </a:p>
        </p:txBody>
      </p:sp>
      <p:sp>
        <p:nvSpPr>
          <p:cNvPr id="302084" name="3 Marcador de número de diapositiva"/>
          <p:cNvSpPr>
            <a:spLocks noGrp="1"/>
          </p:cNvSpPr>
          <p:nvPr>
            <p:ph type="sldNum" sz="quarter" idx="12"/>
          </p:nvPr>
        </p:nvSpPr>
        <p:spPr/>
        <p:txBody>
          <a:bodyPr/>
          <a:lstStyle/>
          <a:p>
            <a:pPr>
              <a:defRPr/>
            </a:pPr>
            <a:fld id="{3E8AD65E-D5A9-44C7-BEC8-B9CD6FEBB3BA}" type="slidenum">
              <a:rPr lang="es-ES"/>
              <a:pPr>
                <a:defRPr/>
              </a:pPr>
              <a:t>183</a:t>
            </a:fld>
            <a:endParaRPr lang="es-ES"/>
          </a:p>
        </p:txBody>
      </p:sp>
      <p:sp>
        <p:nvSpPr>
          <p:cNvPr id="2" name="Rectángulo 1"/>
          <p:cNvSpPr/>
          <p:nvPr/>
        </p:nvSpPr>
        <p:spPr>
          <a:xfrm>
            <a:off x="280974" y="5402341"/>
            <a:ext cx="2362626" cy="97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Registre sol·licitud sessió extraordinària</a:t>
            </a:r>
            <a:endParaRPr lang="ca-ES" dirty="0"/>
          </a:p>
        </p:txBody>
      </p:sp>
      <p:sp>
        <p:nvSpPr>
          <p:cNvPr id="3" name="Rectángulo 2"/>
          <p:cNvSpPr/>
          <p:nvPr/>
        </p:nvSpPr>
        <p:spPr>
          <a:xfrm>
            <a:off x="2658941" y="5383006"/>
            <a:ext cx="2029860" cy="13094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dirty="0" smtClean="0"/>
              <a:t>Celebrar-la dins 15 dies dos dies abans CONVOCATÒRIA </a:t>
            </a:r>
            <a:endParaRPr lang="es-ES" sz="1600" dirty="0"/>
          </a:p>
        </p:txBody>
      </p:sp>
      <p:sp>
        <p:nvSpPr>
          <p:cNvPr id="4" name="Rectángulo 3"/>
          <p:cNvSpPr/>
          <p:nvPr/>
        </p:nvSpPr>
        <p:spPr>
          <a:xfrm>
            <a:off x="5541538" y="5595917"/>
            <a:ext cx="345638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No es celebra  perquè no es convoca: actua la llei</a:t>
            </a:r>
            <a:endParaRPr lang="es-ES" dirty="0"/>
          </a:p>
        </p:txBody>
      </p:sp>
      <p:sp>
        <p:nvSpPr>
          <p:cNvPr id="5" name="Rectángulo 4"/>
          <p:cNvSpPr/>
          <p:nvPr/>
        </p:nvSpPr>
        <p:spPr>
          <a:xfrm>
            <a:off x="8997922" y="5579197"/>
            <a:ext cx="1875420" cy="1021467"/>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Es celebrarà al   desè dia hàbil següent</a:t>
            </a:r>
            <a:endParaRPr lang="es-ES" dirty="0"/>
          </a:p>
        </p:txBody>
      </p:sp>
      <p:sp>
        <p:nvSpPr>
          <p:cNvPr id="6" name="Flecha derecha 5"/>
          <p:cNvSpPr/>
          <p:nvPr/>
        </p:nvSpPr>
        <p:spPr>
          <a:xfrm>
            <a:off x="4688801" y="6117816"/>
            <a:ext cx="827330" cy="256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6600590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1704111" y="548679"/>
            <a:ext cx="9377039" cy="951891"/>
          </a:xfrm>
        </p:spPr>
        <p:txBody>
          <a:bodyPr>
            <a:noAutofit/>
          </a:bodyPr>
          <a:lstStyle/>
          <a:p>
            <a:pPr algn="ctr" eaLnBrk="1" hangingPunct="1"/>
            <a:r>
              <a:rPr lang="ca-ES" altLang="es-ES_tradnl" sz="2800" b="1" dirty="0" smtClean="0">
                <a:solidFill>
                  <a:srgbClr val="003399"/>
                </a:solidFill>
                <a:latin typeface="Calibri" panose="020F0502020204030204" pitchFamily="34" charset="0"/>
                <a:cs typeface="Calibri" panose="020F0502020204030204" pitchFamily="34" charset="0"/>
              </a:rPr>
              <a:t>CONVOCATÒRIA </a:t>
            </a:r>
            <a:r>
              <a:rPr lang="ca-ES" altLang="es-ES_tradnl" sz="2800" b="1" dirty="0">
                <a:solidFill>
                  <a:srgbClr val="003399"/>
                </a:solidFill>
                <a:latin typeface="Calibri" panose="020F0502020204030204" pitchFamily="34" charset="0"/>
                <a:cs typeface="Calibri" panose="020F0502020204030204" pitchFamily="34" charset="0"/>
              </a:rPr>
              <a:t>DE LA SESSIÓ EXTRAORDINÀRIA</a:t>
            </a:r>
            <a:r>
              <a:rPr lang="ca-ES" altLang="es-ES_tradnl" sz="2800" dirty="0">
                <a:latin typeface="Calibri" panose="020F0502020204030204" pitchFamily="34" charset="0"/>
                <a:cs typeface="Calibri" panose="020F0502020204030204" pitchFamily="34" charset="0"/>
              </a:rPr>
              <a:t> </a:t>
            </a:r>
            <a:br>
              <a:rPr lang="ca-ES" altLang="es-ES_tradnl" sz="2800" dirty="0">
                <a:latin typeface="Calibri" panose="020F0502020204030204" pitchFamily="34" charset="0"/>
                <a:cs typeface="Calibri" panose="020F0502020204030204" pitchFamily="34" charset="0"/>
              </a:rPr>
            </a:br>
            <a:endParaRPr lang="ca-ES" altLang="es-ES_tradnl" sz="2800" dirty="0">
              <a:latin typeface="Calibri" panose="020F0502020204030204" pitchFamily="34" charset="0"/>
              <a:cs typeface="Calibri" panose="020F0502020204030204" pitchFamily="34" charset="0"/>
            </a:endParaRPr>
          </a:p>
        </p:txBody>
      </p:sp>
      <p:sp>
        <p:nvSpPr>
          <p:cNvPr id="571395" name="Rectangle 3"/>
          <p:cNvSpPr>
            <a:spLocks noGrp="1" noChangeArrowheads="1"/>
          </p:cNvSpPr>
          <p:nvPr>
            <p:ph idx="1"/>
          </p:nvPr>
        </p:nvSpPr>
        <p:spPr>
          <a:xfrm>
            <a:off x="1710691" y="1484784"/>
            <a:ext cx="9377039" cy="4536504"/>
          </a:xfrm>
          <a:solidFill>
            <a:schemeClr val="bg1"/>
          </a:solidFill>
          <a:effectLst>
            <a:outerShdw dist="107763" dir="2700000" algn="ctr" rotWithShape="0">
              <a:schemeClr val="bg2">
                <a:alpha val="50000"/>
              </a:schemeClr>
            </a:outerShdw>
          </a:effectLst>
        </p:spPr>
        <p:txBody>
          <a:bodyPr rtlCol="0">
            <a:noAutofit/>
          </a:bodyPr>
          <a:lstStyle/>
          <a:p>
            <a:pPr marL="274320" indent="-274320" algn="just">
              <a:lnSpc>
                <a:spcPct val="8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Si l'Alcalde/President no convoca el Ple extraordinari en aquest termini de 15 dies hàbils </a:t>
            </a:r>
            <a:r>
              <a:rPr lang="ca-ES" sz="1700" dirty="0">
                <a:solidFill>
                  <a:srgbClr val="000066"/>
                </a:solidFill>
                <a:latin typeface="Calibri" panose="020F0502020204030204" pitchFamily="34" charset="0"/>
                <a:cs typeface="Calibri" panose="020F0502020204030204" pitchFamily="34" charset="0"/>
              </a:rPr>
              <a:t>queda convocat automàticament</a:t>
            </a:r>
            <a:r>
              <a:rPr lang="ca-ES" sz="1700" dirty="0">
                <a:latin typeface="Calibri" panose="020F0502020204030204" pitchFamily="34" charset="0"/>
                <a:cs typeface="Calibri" panose="020F0502020204030204" pitchFamily="34" charset="0"/>
              </a:rPr>
              <a:t>, la qual cosa implica una autèntica garantia per a l'exercici del dret dels regidors, davant la manca de convocatòria.</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 En aquest cas queda automàticament convocat per al desè dia hàbil posterior al de finalització d'aquest termini (de 15 dies), a les 12 hores </a:t>
            </a:r>
            <a:r>
              <a:rPr lang="es-ES" sz="1700" dirty="0">
                <a:latin typeface="Calibri" panose="020F0502020204030204" pitchFamily="34" charset="0"/>
                <a:cs typeface="Calibri" panose="020F0502020204030204" pitchFamily="34" charset="0"/>
              </a:rPr>
              <a:t>.</a:t>
            </a:r>
          </a:p>
          <a:p>
            <a:pPr marL="274320" indent="-27432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endParaRPr lang="ca-ES" sz="1700" b="1" u="sng" dirty="0">
              <a:latin typeface="Calibri" panose="020F0502020204030204" pitchFamily="34" charset="0"/>
              <a:cs typeface="Calibri" panose="020F0502020204030204" pitchFamily="34" charset="0"/>
            </a:endParaRPr>
          </a:p>
          <a:p>
            <a:pPr marL="274320" indent="-274320" algn="just">
              <a:lnSpc>
                <a:spcPct val="90000"/>
              </a:lnSpc>
              <a:buClr>
                <a:schemeClr val="accent3"/>
              </a:buClr>
              <a:buFont typeface="Arial" pitchFamily="34" charset="0"/>
              <a:buChar char="•"/>
              <a:defRPr/>
            </a:pPr>
            <a:endParaRPr lang="ca-ES" sz="1700" b="1" u="sng" dirty="0">
              <a:latin typeface="Calibri" panose="020F0502020204030204" pitchFamily="34" charset="0"/>
              <a:cs typeface="Calibri" panose="020F0502020204030204" pitchFamily="34" charset="0"/>
            </a:endParaRPr>
          </a:p>
          <a:p>
            <a:pPr marL="274320" indent="-274320" algn="just">
              <a:lnSpc>
                <a:spcPct val="90000"/>
              </a:lnSpc>
              <a:buClr>
                <a:schemeClr val="accent3"/>
              </a:buClr>
              <a:buFont typeface="Arial" pitchFamily="34" charset="0"/>
              <a:buChar char="•"/>
              <a:defRPr/>
            </a:pPr>
            <a:endParaRPr lang="ca-ES" sz="1700" b="1" u="sng" dirty="0">
              <a:latin typeface="Calibri" panose="020F0502020204030204" pitchFamily="34" charset="0"/>
              <a:cs typeface="Calibri" panose="020F0502020204030204" pitchFamily="34" charset="0"/>
            </a:endParaRPr>
          </a:p>
          <a:p>
            <a:pPr marL="274320" indent="-274320" algn="just">
              <a:lnSpc>
                <a:spcPct val="90000"/>
              </a:lnSpc>
              <a:buClr>
                <a:schemeClr val="accent3"/>
              </a:buClr>
              <a:buFont typeface="Arial" pitchFamily="34" charset="0"/>
              <a:buChar char="•"/>
              <a:defRPr/>
            </a:pPr>
            <a:endParaRPr lang="ca-ES" sz="1700" b="1" u="sng" dirty="0">
              <a:latin typeface="Calibri" panose="020F0502020204030204" pitchFamily="34" charset="0"/>
              <a:cs typeface="Calibri" panose="020F0502020204030204" pitchFamily="34" charset="0"/>
            </a:endParaRPr>
          </a:p>
          <a:p>
            <a:pPr marL="274320" indent="-274320" algn="just">
              <a:lnSpc>
                <a:spcPct val="90000"/>
              </a:lnSpc>
              <a:buClr>
                <a:schemeClr val="accent3"/>
              </a:buClr>
              <a:buFont typeface="Arial" pitchFamily="34" charset="0"/>
              <a:buChar char="•"/>
              <a:defRPr/>
            </a:pPr>
            <a:r>
              <a:rPr lang="ca-ES" sz="1700" b="1" u="sng" dirty="0">
                <a:latin typeface="Calibri" panose="020F0502020204030204" pitchFamily="34" charset="0"/>
                <a:cs typeface="Calibri" panose="020F0502020204030204" pitchFamily="34" charset="0"/>
              </a:rPr>
              <a:t>El Secretari</a:t>
            </a:r>
            <a:r>
              <a:rPr lang="ca-ES" sz="1700" dirty="0">
                <a:latin typeface="Calibri" panose="020F0502020204030204" pitchFamily="34" charset="0"/>
                <a:cs typeface="Calibri" panose="020F0502020204030204" pitchFamily="34" charset="0"/>
              </a:rPr>
              <a:t>, segons disposa l'art. 46.2.a/ </a:t>
            </a:r>
            <a:r>
              <a:rPr lang="ca-ES" sz="1700" dirty="0" err="1">
                <a:latin typeface="Calibri" panose="020F0502020204030204" pitchFamily="34" charset="0"/>
                <a:cs typeface="Calibri" panose="020F0502020204030204" pitchFamily="34" charset="0"/>
              </a:rPr>
              <a:t>LRBRL</a:t>
            </a:r>
            <a:r>
              <a:rPr lang="ca-ES" sz="1700" dirty="0">
                <a:latin typeface="Calibri" panose="020F0502020204030204" pitchFamily="34" charset="0"/>
                <a:cs typeface="Calibri" panose="020F0502020204030204" pitchFamily="34" charset="0"/>
              </a:rPr>
              <a:t>, </a:t>
            </a:r>
            <a:r>
              <a:rPr lang="ca-ES" sz="1700" b="1" dirty="0">
                <a:solidFill>
                  <a:srgbClr val="AE0410"/>
                </a:solidFill>
                <a:latin typeface="Calibri" panose="020F0502020204030204" pitchFamily="34" charset="0"/>
                <a:cs typeface="Calibri" panose="020F0502020204030204" pitchFamily="34" charset="0"/>
              </a:rPr>
              <a:t>l'endemà </a:t>
            </a:r>
            <a:r>
              <a:rPr lang="ca-ES" sz="1700" dirty="0">
                <a:latin typeface="Calibri" panose="020F0502020204030204" pitchFamily="34" charset="0"/>
                <a:cs typeface="Calibri" panose="020F0502020204030204" pitchFamily="34" charset="0"/>
              </a:rPr>
              <a:t>al d'acabament dels 15 dies hàbils següents a la sol·licitud, </a:t>
            </a:r>
            <a:r>
              <a:rPr lang="ca-ES" sz="1700" b="1" dirty="0">
                <a:solidFill>
                  <a:srgbClr val="0000FF"/>
                </a:solidFill>
                <a:latin typeface="Calibri" panose="020F0502020204030204" pitchFamily="34" charset="0"/>
                <a:cs typeface="Calibri" panose="020F0502020204030204" pitchFamily="34" charset="0"/>
              </a:rPr>
              <a:t>ha de notificar a tots els membres de la Corporació, la celebració de la sessió a les 12 hores del dècim hàbil següent, amb indicació dels assumptes proposats pel sol·licitants.</a:t>
            </a: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a:t>
            </a:r>
          </a:p>
        </p:txBody>
      </p:sp>
      <p:sp>
        <p:nvSpPr>
          <p:cNvPr id="303113" name="8 Marcador de pie de página"/>
          <p:cNvSpPr>
            <a:spLocks noGrp="1"/>
          </p:cNvSpPr>
          <p:nvPr>
            <p:ph type="ftr" sz="quarter" idx="11"/>
          </p:nvPr>
        </p:nvSpPr>
        <p:spPr/>
        <p:txBody>
          <a:bodyPr/>
          <a:lstStyle/>
          <a:p>
            <a:pPr>
              <a:defRPr/>
            </a:pPr>
            <a:r>
              <a:rPr lang="pt-BR"/>
              <a:t>Curs de regim juridic </a:t>
            </a:r>
            <a:endParaRPr lang="es-ES"/>
          </a:p>
        </p:txBody>
      </p:sp>
      <p:sp>
        <p:nvSpPr>
          <p:cNvPr id="303112" name="7 Marcador de número de diapositiva"/>
          <p:cNvSpPr>
            <a:spLocks noGrp="1"/>
          </p:cNvSpPr>
          <p:nvPr>
            <p:ph type="sldNum" sz="quarter" idx="12"/>
          </p:nvPr>
        </p:nvSpPr>
        <p:spPr/>
        <p:txBody>
          <a:bodyPr/>
          <a:lstStyle/>
          <a:p>
            <a:pPr>
              <a:defRPr/>
            </a:pPr>
            <a:fld id="{4A6E119C-BB41-46F3-BF16-1E526C46F3E8}" type="slidenum">
              <a:rPr lang="es-ES"/>
              <a:pPr>
                <a:defRPr/>
              </a:pPr>
              <a:t>184</a:t>
            </a:fld>
            <a:endParaRPr lang="es-ES"/>
          </a:p>
        </p:txBody>
      </p:sp>
      <p:sp>
        <p:nvSpPr>
          <p:cNvPr id="571396" name="Text Box 4"/>
          <p:cNvSpPr txBox="1">
            <a:spLocks noChangeArrowheads="1"/>
          </p:cNvSpPr>
          <p:nvPr/>
        </p:nvSpPr>
        <p:spPr bwMode="auto">
          <a:xfrm>
            <a:off x="8406184" y="1115452"/>
            <a:ext cx="2687474" cy="369332"/>
          </a:xfrm>
          <a:prstGeom prst="rect">
            <a:avLst/>
          </a:prstGeom>
          <a:solidFill>
            <a:srgbClr val="FF3300"/>
          </a:solidFill>
          <a:ln w="38100">
            <a:solidFill>
              <a:schemeClr val="tx1"/>
            </a:solidFill>
            <a:miter lim="800000"/>
            <a:headEnd/>
            <a:tailEnd/>
          </a:ln>
          <a:effectLst>
            <a:outerShdw dist="107763" dir="18900000" algn="ctr" rotWithShape="0">
              <a:schemeClr val="bg2">
                <a:alpha val="50000"/>
              </a:schemeClr>
            </a:outerShdw>
          </a:effectLst>
        </p:spPr>
        <p:txBody>
          <a:bodyPr wrap="square">
            <a:spAutoFit/>
          </a:bodyPr>
          <a:lstStyle/>
          <a:p>
            <a:pPr algn="ctr" eaLnBrk="1" hangingPunct="1">
              <a:spcBef>
                <a:spcPct val="50000"/>
              </a:spcBef>
              <a:defRPr/>
            </a:pPr>
            <a:r>
              <a:rPr lang="ca-ES" b="1" dirty="0">
                <a:solidFill>
                  <a:schemeClr val="bg1"/>
                </a:solidFill>
                <a:latin typeface="Calibri" panose="020F0502020204030204" pitchFamily="34" charset="0"/>
                <a:cs typeface="Calibri" panose="020F0502020204030204" pitchFamily="34" charset="0"/>
              </a:rPr>
              <a:t>Convocatòria automàtica</a:t>
            </a:r>
            <a:r>
              <a:rPr lang="ca-ES" b="1" dirty="0">
                <a:latin typeface="Calibri" panose="020F0502020204030204" pitchFamily="34" charset="0"/>
                <a:cs typeface="Calibri" panose="020F0502020204030204" pitchFamily="34" charset="0"/>
              </a:rPr>
              <a:t> </a:t>
            </a:r>
          </a:p>
        </p:txBody>
      </p:sp>
      <p:sp>
        <p:nvSpPr>
          <p:cNvPr id="308231" name="Text Box 5"/>
          <p:cNvSpPr txBox="1">
            <a:spLocks noChangeArrowheads="1"/>
          </p:cNvSpPr>
          <p:nvPr/>
        </p:nvSpPr>
        <p:spPr bwMode="auto">
          <a:xfrm>
            <a:off x="1752601" y="3619619"/>
            <a:ext cx="2360613" cy="396875"/>
          </a:xfrm>
          <a:prstGeom prst="rect">
            <a:avLst/>
          </a:prstGeom>
          <a:solidFill>
            <a:srgbClr val="66FF33"/>
          </a:solidFill>
          <a:ln>
            <a:noFill/>
          </a:ln>
          <a:effectLst>
            <a:prstShdw prst="shdw12">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es-ES_tradnl" sz="2000" b="1">
                <a:latin typeface="Calibri" panose="020F0502020204030204" pitchFamily="34" charset="0"/>
                <a:cs typeface="Calibri" panose="020F0502020204030204" pitchFamily="34" charset="0"/>
              </a:rPr>
              <a:t> NOTIFICACIÓ</a:t>
            </a:r>
          </a:p>
        </p:txBody>
      </p:sp>
      <p:sp>
        <p:nvSpPr>
          <p:cNvPr id="571398" name="Text Box 6"/>
          <p:cNvSpPr txBox="1">
            <a:spLocks noChangeArrowheads="1"/>
          </p:cNvSpPr>
          <p:nvPr/>
        </p:nvSpPr>
        <p:spPr bwMode="auto">
          <a:xfrm>
            <a:off x="4876800" y="3581400"/>
            <a:ext cx="6043736" cy="641350"/>
          </a:xfrm>
          <a:prstGeom prst="rect">
            <a:avLst/>
          </a:prstGeom>
          <a:solidFill>
            <a:srgbClr val="60ED49"/>
          </a:solidFill>
          <a:ln w="9525">
            <a:noFill/>
            <a:miter lim="800000"/>
            <a:headEnd/>
            <a:tailEnd/>
          </a:ln>
          <a:effectLst>
            <a:outerShdw sy="50000" kx="-2453608" rotWithShape="0">
              <a:schemeClr val="bg2"/>
            </a:outerShdw>
          </a:effectLst>
        </p:spPr>
        <p:txBody>
          <a:bodyPr wrap="square">
            <a:spAutoFit/>
          </a:bodyPr>
          <a:lstStyle/>
          <a:p>
            <a:pPr eaLnBrk="1" hangingPunct="1">
              <a:spcBef>
                <a:spcPct val="50000"/>
              </a:spcBef>
              <a:defRPr/>
            </a:pPr>
            <a:r>
              <a:rPr lang="es-ES" b="1" dirty="0">
                <a:solidFill>
                  <a:srgbClr val="AE0410"/>
                </a:solidFill>
                <a:latin typeface="Calibri" panose="020F0502020204030204" pitchFamily="34" charset="0"/>
                <a:cs typeface="Calibri" panose="020F0502020204030204" pitchFamily="34" charset="0"/>
              </a:rPr>
              <a:t>L</a:t>
            </a:r>
            <a:r>
              <a:rPr lang="ca-ES" b="1" dirty="0">
                <a:solidFill>
                  <a:srgbClr val="AE0410"/>
                </a:solidFill>
                <a:latin typeface="Calibri" panose="020F0502020204030204" pitchFamily="34" charset="0"/>
                <a:cs typeface="Calibri" panose="020F0502020204030204" pitchFamily="34" charset="0"/>
              </a:rPr>
              <a:t>'endemà </a:t>
            </a:r>
            <a:r>
              <a:rPr lang="ca-ES" b="1" dirty="0">
                <a:latin typeface="Calibri" panose="020F0502020204030204" pitchFamily="34" charset="0"/>
                <a:cs typeface="Calibri" panose="020F0502020204030204" pitchFamily="34" charset="0"/>
              </a:rPr>
              <a:t>al d'acabament dels 15 dies hàbils següents a la sol·licitud</a:t>
            </a:r>
          </a:p>
        </p:txBody>
      </p:sp>
      <p:sp>
        <p:nvSpPr>
          <p:cNvPr id="571399" name="Line 7"/>
          <p:cNvSpPr>
            <a:spLocks noChangeShapeType="1"/>
          </p:cNvSpPr>
          <p:nvPr/>
        </p:nvSpPr>
        <p:spPr bwMode="auto">
          <a:xfrm>
            <a:off x="4079875" y="3860800"/>
            <a:ext cx="762000" cy="0"/>
          </a:xfrm>
          <a:prstGeom prst="line">
            <a:avLst/>
          </a:prstGeom>
          <a:noFill/>
          <a:ln w="76200">
            <a:solidFill>
              <a:srgbClr val="60ED49"/>
            </a:solidFill>
            <a:round/>
            <a:headEnd/>
            <a:tailEnd type="triangle" w="med" len="med"/>
          </a:ln>
          <a:effectLst>
            <a:outerShdw dist="107763" dir="18900000" algn="ctr" rotWithShape="0">
              <a:schemeClr val="bg2">
                <a:alpha val="50000"/>
              </a:schemeClr>
            </a:outerShdw>
          </a:effectLst>
        </p:spPr>
        <p:txBody>
          <a:bodyPr/>
          <a:lstStyle/>
          <a:p>
            <a:pPr>
              <a:defRPr/>
            </a:pPr>
            <a:endParaRPr lang="es-ES"/>
          </a:p>
        </p:txBody>
      </p:sp>
    </p:spTree>
    <p:extLst>
      <p:ext uri="{BB962C8B-B14F-4D97-AF65-F5344CB8AC3E}">
        <p14:creationId xmlns:p14="http://schemas.microsoft.com/office/powerpoint/2010/main" val="126253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withEffect">
                                  <p:stCondLst>
                                    <p:cond delay="0"/>
                                  </p:stCondLst>
                                  <p:childTnLst>
                                    <p:set>
                                      <p:cBhvr>
                                        <p:cTn id="6" dur="1" fill="hold">
                                          <p:stCondLst>
                                            <p:cond delay="0"/>
                                          </p:stCondLst>
                                        </p:cTn>
                                        <p:tgtEl>
                                          <p:spTgt spid="571396"/>
                                        </p:tgtEl>
                                        <p:attrNameLst>
                                          <p:attrName>style.visibility</p:attrName>
                                        </p:attrNameLst>
                                      </p:cBhvr>
                                      <p:to>
                                        <p:strVal val="visible"/>
                                      </p:to>
                                    </p:set>
                                    <p:anim calcmode="lin" valueType="num">
                                      <p:cBhvr>
                                        <p:cTn id="7" dur="2000" fill="hold"/>
                                        <p:tgtEl>
                                          <p:spTgt spid="571396"/>
                                        </p:tgtEl>
                                        <p:attrNameLst>
                                          <p:attrName>ppt_x</p:attrName>
                                        </p:attrNameLst>
                                      </p:cBhvr>
                                      <p:tavLst>
                                        <p:tav tm="0">
                                          <p:val>
                                            <p:strVal val="#ppt_x"/>
                                          </p:val>
                                        </p:tav>
                                        <p:tav tm="100000">
                                          <p:val>
                                            <p:strVal val="#ppt_x"/>
                                          </p:val>
                                        </p:tav>
                                      </p:tavLst>
                                    </p:anim>
                                    <p:anim calcmode="lin" valueType="num">
                                      <p:cBhvr>
                                        <p:cTn id="8" dur="2000" fill="hold"/>
                                        <p:tgtEl>
                                          <p:spTgt spid="571396"/>
                                        </p:tgtEl>
                                        <p:attrNameLst>
                                          <p:attrName>ppt_y</p:attrName>
                                        </p:attrNameLst>
                                      </p:cBhvr>
                                      <p:tavLst>
                                        <p:tav tm="0">
                                          <p:val>
                                            <p:strVal val="#ppt_y+#ppt_h/2"/>
                                          </p:val>
                                        </p:tav>
                                        <p:tav tm="100000">
                                          <p:val>
                                            <p:strVal val="#ppt_y"/>
                                          </p:val>
                                        </p:tav>
                                      </p:tavLst>
                                    </p:anim>
                                    <p:anim calcmode="lin" valueType="num">
                                      <p:cBhvr>
                                        <p:cTn id="9" dur="2000" fill="hold"/>
                                        <p:tgtEl>
                                          <p:spTgt spid="571396"/>
                                        </p:tgtEl>
                                        <p:attrNameLst>
                                          <p:attrName>ppt_w</p:attrName>
                                        </p:attrNameLst>
                                      </p:cBhvr>
                                      <p:tavLst>
                                        <p:tav tm="0">
                                          <p:val>
                                            <p:strVal val="#ppt_w"/>
                                          </p:val>
                                        </p:tav>
                                        <p:tav tm="100000">
                                          <p:val>
                                            <p:strVal val="#ppt_w"/>
                                          </p:val>
                                        </p:tav>
                                      </p:tavLst>
                                    </p:anim>
                                    <p:anim calcmode="lin" valueType="num">
                                      <p:cBhvr>
                                        <p:cTn id="10" dur="2000" fill="hold"/>
                                        <p:tgtEl>
                                          <p:spTgt spid="5713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6"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986463" y="1031111"/>
            <a:ext cx="10870178" cy="927100"/>
          </a:xfrm>
        </p:spPr>
        <p:txBody>
          <a:bodyPr rtlCol="0">
            <a:noAutofit/>
          </a:bodyPr>
          <a:lstStyle/>
          <a:p>
            <a:pPr algn="ctr">
              <a:defRPr/>
            </a:pPr>
            <a:r>
              <a:rPr lang="ca-ES" sz="2800" dirty="0">
                <a:solidFill>
                  <a:srgbClr val="0070C0"/>
                </a:solidFill>
                <a:latin typeface="Calibri" panose="020F0502020204030204" pitchFamily="34" charset="0"/>
                <a:cs typeface="Calibri" panose="020F0502020204030204" pitchFamily="34" charset="0"/>
              </a:rPr>
              <a:t>-</a:t>
            </a:r>
            <a:r>
              <a:rPr lang="ca-ES" sz="2800" b="1" dirty="0">
                <a:solidFill>
                  <a:srgbClr val="0070C0"/>
                </a:solidFill>
                <a:latin typeface="Calibri" panose="020F0502020204030204" pitchFamily="34" charset="0"/>
                <a:cs typeface="Calibri" panose="020F0502020204030204" pitchFamily="34" charset="0"/>
              </a:rPr>
              <a:t>CONVOCATÒRIA DE LA SESSIÓ EXTRAORDINÀRIA</a:t>
            </a:r>
            <a:r>
              <a:rPr lang="ca-ES" sz="2800" dirty="0">
                <a:solidFill>
                  <a:srgbClr val="0070C0"/>
                </a:solidFill>
                <a:latin typeface="Calibri" panose="020F0502020204030204" pitchFamily="34" charset="0"/>
                <a:cs typeface="Calibri" panose="020F0502020204030204" pitchFamily="34" charset="0"/>
              </a:rPr>
              <a:t>.</a:t>
            </a:r>
            <a:br>
              <a:rPr lang="ca-ES" sz="2800" dirty="0">
                <a:solidFill>
                  <a:srgbClr val="0070C0"/>
                </a:solidFill>
                <a:latin typeface="Calibri" panose="020F0502020204030204" pitchFamily="34" charset="0"/>
                <a:cs typeface="Calibri" panose="020F0502020204030204" pitchFamily="34" charset="0"/>
              </a:rPr>
            </a:br>
            <a:endParaRPr lang="ca-ES" sz="2800" dirty="0">
              <a:solidFill>
                <a:srgbClr val="0070C0"/>
              </a:solidFill>
              <a:latin typeface="Calibri" panose="020F0502020204030204" pitchFamily="34" charset="0"/>
              <a:cs typeface="Calibri" panose="020F0502020204030204" pitchFamily="34" charset="0"/>
            </a:endParaRPr>
          </a:p>
        </p:txBody>
      </p:sp>
      <p:sp>
        <p:nvSpPr>
          <p:cNvPr id="573443" name="Rectangle 3"/>
          <p:cNvSpPr>
            <a:spLocks noGrp="1" noChangeArrowheads="1"/>
          </p:cNvSpPr>
          <p:nvPr>
            <p:ph idx="1"/>
          </p:nvPr>
        </p:nvSpPr>
        <p:spPr>
          <a:xfrm>
            <a:off x="983433" y="2276872"/>
            <a:ext cx="10873208" cy="4392488"/>
          </a:xfrm>
          <a:solidFill>
            <a:schemeClr val="bg1"/>
          </a:solidFill>
          <a:effectLst>
            <a:outerShdw dist="35921" dir="2700000" algn="ctr" rotWithShape="0">
              <a:schemeClr val="bg2"/>
            </a:outerShdw>
          </a:effectLst>
        </p:spPr>
        <p:txBody>
          <a:bodyPr rtlCol="0" anchor="ctr">
            <a:normAutofit/>
          </a:bodyPr>
          <a:lstStyle/>
          <a:p>
            <a:pPr algn="just">
              <a:lnSpc>
                <a:spcPct val="90000"/>
              </a:lnSpc>
              <a:defRPr/>
            </a:pPr>
            <a:r>
              <a:rPr lang="ca-ES" sz="1700">
                <a:latin typeface="Calibri" panose="020F0502020204030204" pitchFamily="34" charset="0"/>
                <a:cs typeface="Calibri" panose="020F0502020204030204" pitchFamily="34" charset="0"/>
              </a:rPr>
              <a:t>En tot cas, i per imperatiu de l'art. 46.2.b/ la convocatòria s'ha de fer amb antelació mínima </a:t>
            </a:r>
            <a:r>
              <a:rPr lang="ca-ES" sz="1700" b="1">
                <a:solidFill>
                  <a:schemeClr val="tx2"/>
                </a:solidFill>
                <a:latin typeface="Calibri" panose="020F0502020204030204" pitchFamily="34" charset="0"/>
                <a:cs typeface="Calibri" panose="020F0502020204030204" pitchFamily="34" charset="0"/>
              </a:rPr>
              <a:t>de dos dies hàbils a la data de la seva celebració</a:t>
            </a:r>
            <a:r>
              <a:rPr lang="ca-ES" sz="1700">
                <a:latin typeface="Calibri" panose="020F0502020204030204" pitchFamily="34" charset="0"/>
                <a:cs typeface="Calibri" panose="020F0502020204030204" pitchFamily="34" charset="0"/>
              </a:rPr>
              <a:t>. La STS de 5 de juliol de 1994 </a:t>
            </a:r>
            <a:r>
              <a:rPr lang="ca-ES" sz="1700" b="1" u="sng">
                <a:latin typeface="Calibri" panose="020F0502020204030204" pitchFamily="34" charset="0"/>
                <a:cs typeface="Calibri" panose="020F0502020204030204" pitchFamily="34" charset="0"/>
              </a:rPr>
              <a:t>declara nul·la </a:t>
            </a:r>
            <a:r>
              <a:rPr lang="ca-ES" sz="1700">
                <a:latin typeface="Calibri" panose="020F0502020204030204" pitchFamily="34" charset="0"/>
                <a:cs typeface="Calibri" panose="020F0502020204030204" pitchFamily="34" charset="0"/>
              </a:rPr>
              <a:t>la convocatòria de sessió extraordinària </a:t>
            </a:r>
            <a:r>
              <a:rPr lang="ca-ES" sz="1700">
                <a:solidFill>
                  <a:srgbClr val="FF0000"/>
                </a:solidFill>
                <a:latin typeface="Calibri" panose="020F0502020204030204" pitchFamily="34" charset="0"/>
                <a:cs typeface="Calibri" panose="020F0502020204030204" pitchFamily="34" charset="0"/>
              </a:rPr>
              <a:t>perquè entre la convocatòria i la celebració de la sessió no va transcórrer el termini de dos dies</a:t>
            </a:r>
            <a:r>
              <a:rPr lang="ca-ES" sz="1700">
                <a:latin typeface="Calibri" panose="020F0502020204030204" pitchFamily="34" charset="0"/>
                <a:cs typeface="Calibri" panose="020F0502020204030204" pitchFamily="34" charset="0"/>
              </a:rPr>
              <a:t>, ja que aquests </a:t>
            </a:r>
            <a:r>
              <a:rPr lang="ca-ES" sz="1700" b="1" i="1">
                <a:solidFill>
                  <a:schemeClr val="tx2"/>
                </a:solidFill>
                <a:latin typeface="Calibri" panose="020F0502020204030204" pitchFamily="34" charset="0"/>
                <a:cs typeface="Calibri" panose="020F0502020204030204" pitchFamily="34" charset="0"/>
              </a:rPr>
              <a:t>han de ser hàbils</a:t>
            </a:r>
            <a:r>
              <a:rPr lang="ca-ES" sz="1700">
                <a:solidFill>
                  <a:schemeClr val="tx2"/>
                </a:solidFill>
                <a:latin typeface="Calibri" panose="020F0502020204030204" pitchFamily="34" charset="0"/>
                <a:cs typeface="Calibri" panose="020F0502020204030204" pitchFamily="34" charset="0"/>
              </a:rPr>
              <a:t>, no computant-se el dia de la convocatòria i havent de transcórrer completament el dia final.</a:t>
            </a:r>
            <a:r>
              <a:rPr lang="ca-ES" sz="1700">
                <a:latin typeface="Calibri" panose="020F0502020204030204" pitchFamily="34" charset="0"/>
                <a:cs typeface="Calibri" panose="020F0502020204030204" pitchFamily="34" charset="0"/>
              </a:rPr>
              <a:t> La STS de 23 de setembre de 1991 declara la nul·litat de sessió celebrada sense respectar el termini de dos dies hàbils des de la convocatòria ja que “p</a:t>
            </a:r>
            <a:r>
              <a:rPr lang="es-ES" sz="1700">
                <a:latin typeface="Calibri" panose="020F0502020204030204" pitchFamily="34" charset="0"/>
                <a:cs typeface="Calibri" panose="020F0502020204030204" pitchFamily="34" charset="0"/>
              </a:rPr>
              <a:t>er</a:t>
            </a:r>
            <a:r>
              <a:rPr lang="ca-ES" sz="1700">
                <a:latin typeface="Calibri" panose="020F0502020204030204" pitchFamily="34" charset="0"/>
                <a:cs typeface="Calibri" panose="020F0502020204030204" pitchFamily="34" charset="0"/>
              </a:rPr>
              <a:t>qu</a:t>
            </a:r>
            <a:r>
              <a:rPr lang="es-ES" sz="1700">
                <a:latin typeface="Calibri" panose="020F0502020204030204" pitchFamily="34" charset="0"/>
                <a:cs typeface="Calibri" panose="020F0502020204030204" pitchFamily="34" charset="0"/>
              </a:rPr>
              <a:t>è</a:t>
            </a:r>
            <a:r>
              <a:rPr lang="ca-ES" sz="1700">
                <a:latin typeface="Calibri" panose="020F0502020204030204" pitchFamily="34" charset="0"/>
                <a:cs typeface="Calibri" panose="020F0502020204030204" pitchFamily="34" charset="0"/>
              </a:rPr>
              <a:t> degudament pugui formar-se l'autèntica voluntat dels membres d'un òrgan col·legiat és imprescindible que coneguin amb la necessària antelació al moment d'emetre-la i amb tot detalli quins són els assumptes sobre els quals han d'opinar i mostrar la seva aprovació o la seva discrepància raonada". De tal manera que la STS de 12 de novembre de 1997 declara la nul·litat de la sessió de Comissió Informativa perquè no s'hagi complert el termini de dos dies entre la convocatòria i la seva celebració, "en haver-se privat el regidor recurrent del període temporal mínim de coneixement previ de les matèries que havien de ser objecte d'informe, privant-lo d'emetre una opinió prou raonada sobre les matèries a tractar en la subsegüent sessió plenària". </a:t>
            </a:r>
          </a:p>
        </p:txBody>
      </p:sp>
      <p:sp>
        <p:nvSpPr>
          <p:cNvPr id="304135" name="6 Marcador de pie de página"/>
          <p:cNvSpPr>
            <a:spLocks noGrp="1"/>
          </p:cNvSpPr>
          <p:nvPr>
            <p:ph type="ftr" sz="quarter" idx="11"/>
          </p:nvPr>
        </p:nvSpPr>
        <p:spPr/>
        <p:txBody>
          <a:bodyPr/>
          <a:lstStyle/>
          <a:p>
            <a:pPr>
              <a:defRPr/>
            </a:pPr>
            <a:r>
              <a:rPr lang="pt-BR"/>
              <a:t>Curs de regim juridic </a:t>
            </a:r>
            <a:endParaRPr lang="es-ES"/>
          </a:p>
        </p:txBody>
      </p:sp>
      <p:sp>
        <p:nvSpPr>
          <p:cNvPr id="304134" name="5 Marcador de número de diapositiva"/>
          <p:cNvSpPr>
            <a:spLocks noGrp="1"/>
          </p:cNvSpPr>
          <p:nvPr>
            <p:ph type="sldNum" sz="quarter" idx="12"/>
          </p:nvPr>
        </p:nvSpPr>
        <p:spPr/>
        <p:txBody>
          <a:bodyPr/>
          <a:lstStyle/>
          <a:p>
            <a:pPr>
              <a:defRPr/>
            </a:pPr>
            <a:fld id="{997D1413-08F2-4152-90FF-20D6178BFB35}" type="slidenum">
              <a:rPr lang="es-ES"/>
              <a:pPr>
                <a:defRPr/>
              </a:pPr>
              <a:t>185</a:t>
            </a:fld>
            <a:endParaRPr lang="es-ES"/>
          </a:p>
        </p:txBody>
      </p:sp>
      <p:sp>
        <p:nvSpPr>
          <p:cNvPr id="573444" name="Text Box 4"/>
          <p:cNvSpPr txBox="1">
            <a:spLocks noChangeArrowheads="1"/>
          </p:cNvSpPr>
          <p:nvPr/>
        </p:nvSpPr>
        <p:spPr bwMode="auto">
          <a:xfrm>
            <a:off x="2314438" y="1679828"/>
            <a:ext cx="8497888" cy="406400"/>
          </a:xfrm>
          <a:prstGeom prst="rect">
            <a:avLst/>
          </a:prstGeom>
          <a:solidFill>
            <a:schemeClr val="accent1">
              <a:lumMod val="75000"/>
            </a:schemeClr>
          </a:solidFill>
          <a:ln w="9525">
            <a:solidFill>
              <a:schemeClr val="accent2"/>
            </a:solidFill>
            <a:miter lim="800000"/>
            <a:headEnd/>
            <a:tailEnd/>
          </a:ln>
          <a:effectLst>
            <a:outerShdw dist="107763" dir="18900000" algn="ctr" rotWithShape="0">
              <a:schemeClr val="bg2">
                <a:alpha val="50000"/>
              </a:schemeClr>
            </a:outerShdw>
          </a:effectLst>
        </p:spPr>
        <p:txBody>
          <a:bodyPr>
            <a:spAutoFit/>
          </a:bodyPr>
          <a:lstStyle/>
          <a:p>
            <a:pPr eaLnBrk="1" hangingPunct="1">
              <a:spcBef>
                <a:spcPct val="50000"/>
              </a:spcBef>
              <a:defRPr/>
            </a:pPr>
            <a:r>
              <a:rPr lang="ca-ES" sz="2000" dirty="0">
                <a:solidFill>
                  <a:schemeClr val="bg1"/>
                </a:solidFill>
                <a:latin typeface="Comic Sans MS" pitchFamily="66" charset="0"/>
              </a:rPr>
              <a:t>Antelació mínima </a:t>
            </a:r>
            <a:r>
              <a:rPr lang="ca-ES" sz="2000" b="1" dirty="0">
                <a:solidFill>
                  <a:schemeClr val="bg1"/>
                </a:solidFill>
                <a:latin typeface="Comic Sans MS" pitchFamily="66" charset="0"/>
              </a:rPr>
              <a:t>de dos dies hàbils a la data de la seva celebració</a:t>
            </a:r>
          </a:p>
        </p:txBody>
      </p:sp>
      <p:sp>
        <p:nvSpPr>
          <p:cNvPr id="573445" name="Text Box 5"/>
          <p:cNvSpPr txBox="1">
            <a:spLocks noChangeArrowheads="1"/>
          </p:cNvSpPr>
          <p:nvPr/>
        </p:nvSpPr>
        <p:spPr bwMode="auto">
          <a:xfrm>
            <a:off x="1775520" y="2126638"/>
            <a:ext cx="9575724" cy="64135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ca-ES" altLang="es-ES_tradnl">
                <a:solidFill>
                  <a:schemeClr val="tx2"/>
                </a:solidFill>
                <a:latin typeface="Comic Sans MS" pitchFamily="66" charset="0"/>
              </a:rPr>
              <a:t>No computant-se el dia de la convocatòria i havent de transcórrer completament el dia final.</a:t>
            </a:r>
          </a:p>
        </p:txBody>
      </p:sp>
    </p:spTree>
    <p:extLst>
      <p:ext uri="{BB962C8B-B14F-4D97-AF65-F5344CB8AC3E}">
        <p14:creationId xmlns:p14="http://schemas.microsoft.com/office/powerpoint/2010/main" val="3974112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73444"/>
                                        </p:tgtEl>
                                        <p:attrNameLst>
                                          <p:attrName>style.visibility</p:attrName>
                                        </p:attrNameLst>
                                      </p:cBhvr>
                                      <p:to>
                                        <p:strVal val="visible"/>
                                      </p:to>
                                    </p:set>
                                    <p:animEffect transition="in" filter="strips(downLeft)">
                                      <p:cBhvr>
                                        <p:cTn id="7" dur="2000"/>
                                        <p:tgtEl>
                                          <p:spTgt spid="57344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3445"/>
                                        </p:tgtEl>
                                        <p:attrNameLst>
                                          <p:attrName>style.visibility</p:attrName>
                                        </p:attrNameLst>
                                      </p:cBhvr>
                                      <p:to>
                                        <p:strVal val="visible"/>
                                      </p:to>
                                    </p:set>
                                    <p:animEffect transition="in" filter="dissolve">
                                      <p:cBhvr>
                                        <p:cTn id="10" dur="500"/>
                                        <p:tgtEl>
                                          <p:spTgt spid="573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4" grpId="0" animBg="1"/>
      <p:bldP spid="573445"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1846839" y="411217"/>
            <a:ext cx="5286375" cy="571500"/>
          </a:xfrm>
        </p:spPr>
        <p:txBody>
          <a:bodyPr rtlCol="0">
            <a:normAutofit fontScale="90000"/>
          </a:bodyPr>
          <a:lstStyle/>
          <a:p>
            <a:pPr>
              <a:defRPr/>
            </a:pPr>
            <a:r>
              <a:rPr lang="ca-ES" sz="2400" dirty="0">
                <a:solidFill>
                  <a:srgbClr val="003399"/>
                </a:solidFill>
              </a:rPr>
              <a:t/>
            </a:r>
            <a:br>
              <a:rPr lang="ca-ES" sz="2400" dirty="0">
                <a:solidFill>
                  <a:srgbClr val="003399"/>
                </a:solidFill>
              </a:rPr>
            </a:br>
            <a:r>
              <a:rPr lang="ca-ES" sz="2400" dirty="0">
                <a:solidFill>
                  <a:srgbClr val="003399"/>
                </a:solidFill>
              </a:rPr>
              <a:t/>
            </a:r>
            <a:br>
              <a:rPr lang="ca-ES" sz="2400" dirty="0">
                <a:solidFill>
                  <a:srgbClr val="003399"/>
                </a:solidFill>
              </a:rPr>
            </a:br>
            <a:r>
              <a:rPr lang="ca-ES" sz="2400" dirty="0">
                <a:solidFill>
                  <a:srgbClr val="003399"/>
                </a:solidFill>
                <a:latin typeface="Calibri" panose="020F0502020204030204" pitchFamily="34" charset="0"/>
                <a:cs typeface="Calibri" panose="020F0502020204030204" pitchFamily="34" charset="0"/>
              </a:rPr>
              <a:t>-</a:t>
            </a:r>
            <a:r>
              <a:rPr lang="ca-ES" sz="2400" b="1" dirty="0">
                <a:solidFill>
                  <a:srgbClr val="003399"/>
                </a:solidFill>
                <a:latin typeface="Calibri" panose="020F0502020204030204" pitchFamily="34" charset="0"/>
                <a:cs typeface="Calibri" panose="020F0502020204030204" pitchFamily="34" charset="0"/>
              </a:rPr>
              <a:t>ORDRE DEL DIA SESSIÓ EXTRAORDINARIA</a:t>
            </a:r>
            <a:endParaRPr lang="ca-ES" sz="2400" dirty="0">
              <a:latin typeface="Calibri" panose="020F0502020204030204" pitchFamily="34" charset="0"/>
              <a:cs typeface="Calibri" panose="020F0502020204030204" pitchFamily="34" charset="0"/>
            </a:endParaRPr>
          </a:p>
        </p:txBody>
      </p:sp>
      <p:sp>
        <p:nvSpPr>
          <p:cNvPr id="575491" name="Rectangle 3"/>
          <p:cNvSpPr>
            <a:spLocks noGrp="1" noChangeArrowheads="1"/>
          </p:cNvSpPr>
          <p:nvPr>
            <p:ph idx="1"/>
          </p:nvPr>
        </p:nvSpPr>
        <p:spPr>
          <a:xfrm>
            <a:off x="1846839" y="1706563"/>
            <a:ext cx="8966770" cy="3500438"/>
          </a:xfrm>
          <a:solidFill>
            <a:schemeClr val="accent3">
              <a:lumMod val="20000"/>
              <a:lumOff val="80000"/>
            </a:schemeClr>
          </a:solidFill>
          <a:effectLst>
            <a:outerShdw dist="107763" dir="2700000" algn="ctr" rotWithShape="0">
              <a:schemeClr val="bg2">
                <a:alpha val="50000"/>
              </a:schemeClr>
            </a:outerShdw>
          </a:effectLst>
        </p:spPr>
        <p:txBody>
          <a:bodyPr rtlCol="0">
            <a:normAutofit/>
          </a:bodyPr>
          <a:lstStyle/>
          <a:p>
            <a:pPr marL="274320" indent="-274320" algn="just">
              <a:lnSpc>
                <a:spcPct val="90000"/>
              </a:lnSpc>
              <a:buClr>
                <a:schemeClr val="accent3"/>
              </a:buClr>
              <a:buNone/>
              <a:defRPr/>
            </a:pPr>
            <a:r>
              <a:rPr lang="ca-ES" sz="1700" b="1" dirty="0">
                <a:latin typeface="Calibri" panose="020F0502020204030204" pitchFamily="34" charset="0"/>
                <a:cs typeface="Calibri" panose="020F0502020204030204" pitchFamily="34" charset="0"/>
              </a:rPr>
              <a:t>-Ordre del dia.</a:t>
            </a: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Els assumptes proposats per </a:t>
            </a:r>
            <a:r>
              <a:rPr lang="ca-ES" sz="1700" dirty="0" err="1">
                <a:latin typeface="Calibri" panose="020F0502020204030204" pitchFamily="34" charset="0"/>
                <a:cs typeface="Calibri" panose="020F0502020204030204" pitchFamily="34" charset="0"/>
              </a:rPr>
              <a:t>incloure's</a:t>
            </a:r>
            <a:r>
              <a:rPr lang="ca-ES" sz="1700" dirty="0">
                <a:latin typeface="Calibri" panose="020F0502020204030204" pitchFamily="34" charset="0"/>
                <a:cs typeface="Calibri" panose="020F0502020204030204" pitchFamily="34" charset="0"/>
              </a:rPr>
              <a:t> en la sessió extraordinària sol·licitada pels regidors té en la LRBRL (art. 46.2.a/) una protecció màxima, no només en quan a la convocatòria </a:t>
            </a:r>
            <a:r>
              <a:rPr lang="ca-ES" sz="1700" dirty="0" err="1">
                <a:latin typeface="Calibri" panose="020F0502020204030204" pitchFamily="34" charset="0"/>
                <a:cs typeface="Calibri" panose="020F0502020204030204" pitchFamily="34" charset="0"/>
              </a:rPr>
              <a:t>ope</a:t>
            </a:r>
            <a:r>
              <a:rPr lang="ca-ES" sz="1700" dirty="0">
                <a:latin typeface="Calibri" panose="020F0502020204030204" pitchFamily="34" charset="0"/>
                <a:cs typeface="Calibri" panose="020F0502020204030204" pitchFamily="34" charset="0"/>
              </a:rPr>
              <a:t> </a:t>
            </a:r>
            <a:r>
              <a:rPr lang="ca-ES" sz="1700" dirty="0" err="1">
                <a:latin typeface="Calibri" panose="020F0502020204030204" pitchFamily="34" charset="0"/>
                <a:cs typeface="Calibri" panose="020F0502020204030204" pitchFamily="34" charset="0"/>
              </a:rPr>
              <a:t>legis</a:t>
            </a:r>
            <a:r>
              <a:rPr lang="ca-ES" sz="1700" dirty="0">
                <a:latin typeface="Calibri" panose="020F0502020204030204" pitchFamily="34" charset="0"/>
                <a:cs typeface="Calibri" panose="020F0502020204030204" pitchFamily="34" charset="0"/>
              </a:rPr>
              <a:t> de la sessió, sinó a </a:t>
            </a:r>
            <a:r>
              <a:rPr lang="ca-ES" sz="1700" b="1" dirty="0">
                <a:latin typeface="Calibri" panose="020F0502020204030204" pitchFamily="34" charset="0"/>
                <a:cs typeface="Calibri" panose="020F0502020204030204" pitchFamily="34" charset="0"/>
              </a:rPr>
              <a:t>la prohibició que s'incorporin </a:t>
            </a:r>
            <a:r>
              <a:rPr lang="ca-ES" sz="1700" dirty="0">
                <a:solidFill>
                  <a:srgbClr val="0000FF"/>
                </a:solidFill>
                <a:latin typeface="Calibri" panose="020F0502020204030204" pitchFamily="34" charset="0"/>
                <a:cs typeface="Calibri" panose="020F0502020204030204" pitchFamily="34" charset="0"/>
              </a:rPr>
              <a:t>a l'assumpte proposat d'altres sense consentiment exprés dels sol·licitants;</a:t>
            </a:r>
            <a:r>
              <a:rPr lang="ca-ES" sz="1700" dirty="0">
                <a:latin typeface="Calibri" panose="020F0502020204030204" pitchFamily="34" charset="0"/>
                <a:cs typeface="Calibri" panose="020F0502020204030204" pitchFamily="34" charset="0"/>
              </a:rPr>
              <a:t> ni que es negui la sessió extraordinària per incloure's els assumptes proposats en l'ordre del dia d'una altra d'ordinària, llevat que l'autoritzin els sol·licitants.</a:t>
            </a: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a:t>
            </a:r>
          </a:p>
        </p:txBody>
      </p:sp>
      <p:sp>
        <p:nvSpPr>
          <p:cNvPr id="305161" name="8 Marcador de pie de página"/>
          <p:cNvSpPr>
            <a:spLocks noGrp="1"/>
          </p:cNvSpPr>
          <p:nvPr>
            <p:ph type="ftr" sz="quarter" idx="11"/>
          </p:nvPr>
        </p:nvSpPr>
        <p:spPr/>
        <p:txBody>
          <a:bodyPr/>
          <a:lstStyle/>
          <a:p>
            <a:pPr>
              <a:defRPr/>
            </a:pPr>
            <a:r>
              <a:rPr lang="pt-BR"/>
              <a:t>Curs de regim juridic </a:t>
            </a:r>
            <a:endParaRPr lang="es-ES"/>
          </a:p>
        </p:txBody>
      </p:sp>
      <p:sp>
        <p:nvSpPr>
          <p:cNvPr id="305160" name="7 Marcador de número de diapositiva"/>
          <p:cNvSpPr>
            <a:spLocks noGrp="1"/>
          </p:cNvSpPr>
          <p:nvPr>
            <p:ph type="sldNum" sz="quarter" idx="12"/>
          </p:nvPr>
        </p:nvSpPr>
        <p:spPr/>
        <p:txBody>
          <a:bodyPr/>
          <a:lstStyle/>
          <a:p>
            <a:pPr>
              <a:defRPr/>
            </a:pPr>
            <a:fld id="{8827EC1A-3FC6-492A-A5C1-CF70777B4344}" type="slidenum">
              <a:rPr lang="es-ES"/>
              <a:pPr>
                <a:defRPr/>
              </a:pPr>
              <a:t>186</a:t>
            </a:fld>
            <a:endParaRPr lang="es-ES"/>
          </a:p>
        </p:txBody>
      </p:sp>
      <p:sp>
        <p:nvSpPr>
          <p:cNvPr id="575492" name="Text Box 4"/>
          <p:cNvSpPr txBox="1">
            <a:spLocks noChangeArrowheads="1"/>
          </p:cNvSpPr>
          <p:nvPr/>
        </p:nvSpPr>
        <p:spPr bwMode="auto">
          <a:xfrm>
            <a:off x="6778626" y="214313"/>
            <a:ext cx="3889375" cy="944562"/>
          </a:xfrm>
          <a:prstGeom prst="rect">
            <a:avLst/>
          </a:prstGeom>
          <a:solidFill>
            <a:srgbClr val="FF3300"/>
          </a:solidFill>
          <a:ln w="28575">
            <a:solidFill>
              <a:schemeClr val="tx2"/>
            </a:solidFill>
            <a:miter lim="800000"/>
            <a:headEnd/>
            <a:tailEnd/>
          </a:ln>
          <a:effectLst>
            <a:outerShdw dist="107763" dir="18900000" algn="ctr" rotWithShape="0">
              <a:schemeClr val="bg2">
                <a:alpha val="50000"/>
              </a:schemeClr>
            </a:outerShdw>
          </a:effectLst>
        </p:spPr>
        <p:txBody>
          <a:bodyPr>
            <a:spAutoFit/>
          </a:bodyPr>
          <a:lstStyle/>
          <a:p>
            <a:pPr algn="ctr" eaLnBrk="1" hangingPunct="1">
              <a:spcBef>
                <a:spcPct val="50000"/>
              </a:spcBef>
              <a:defRPr/>
            </a:pPr>
            <a:r>
              <a:rPr lang="ca-ES" b="1">
                <a:solidFill>
                  <a:schemeClr val="bg1"/>
                </a:solidFill>
                <a:latin typeface="Comic Sans MS" pitchFamily="66" charset="0"/>
              </a:rPr>
              <a:t>PROHIBICIÓ D’INCORPORAR NOUS ASSUMPTES llevat que l'autoritzin els sol·licitants</a:t>
            </a:r>
          </a:p>
        </p:txBody>
      </p:sp>
      <p:sp>
        <p:nvSpPr>
          <p:cNvPr id="575493" name="Text Box 5"/>
          <p:cNvSpPr txBox="1">
            <a:spLocks noChangeArrowheads="1"/>
          </p:cNvSpPr>
          <p:nvPr/>
        </p:nvSpPr>
        <p:spPr bwMode="auto">
          <a:xfrm>
            <a:off x="1991544" y="4831063"/>
            <a:ext cx="8676457" cy="978729"/>
          </a:xfrm>
          <a:prstGeom prst="rect">
            <a:avLst/>
          </a:prstGeom>
          <a:solidFill>
            <a:srgbClr val="FFFF66"/>
          </a:solidFill>
          <a:ln w="9525">
            <a:noFill/>
            <a:miter lim="800000"/>
            <a:headEnd/>
            <a:tailEnd/>
          </a:ln>
          <a:effectLst>
            <a:outerShdw dist="107763" dir="2700000" algn="ctr" rotWithShape="0">
              <a:schemeClr val="bg2">
                <a:alpha val="50000"/>
              </a:schemeClr>
            </a:outerShdw>
          </a:effectLst>
        </p:spPr>
        <p:txBody>
          <a:bodyPr wrap="square">
            <a:spAutoFit/>
          </a:bodyPr>
          <a:lstStyle/>
          <a:p>
            <a:pPr algn="just" eaLnBrk="1" hangingPunct="1">
              <a:lnSpc>
                <a:spcPct val="90000"/>
              </a:lnSpc>
              <a:spcBef>
                <a:spcPct val="20000"/>
              </a:spcBef>
              <a:buClr>
                <a:schemeClr val="accent1"/>
              </a:buClr>
              <a:buFont typeface="Wingdings" pitchFamily="2" charset="2"/>
              <a:buNone/>
              <a:defRPr/>
            </a:pPr>
            <a:r>
              <a:rPr lang="ca-ES" sz="1600" dirty="0">
                <a:latin typeface="Calibri" panose="020F0502020204030204" pitchFamily="34" charset="0"/>
                <a:cs typeface="Calibri" panose="020F0502020204030204" pitchFamily="34" charset="0"/>
              </a:rPr>
              <a:t>Partint d'aquesta regulació entenem que </a:t>
            </a:r>
            <a:r>
              <a:rPr lang="ca-ES" sz="1600" b="1" dirty="0">
                <a:latin typeface="Calibri" panose="020F0502020204030204" pitchFamily="34" charset="0"/>
                <a:cs typeface="Calibri" panose="020F0502020204030204" pitchFamily="34" charset="0"/>
              </a:rPr>
              <a:t>ha quedat derogat</a:t>
            </a:r>
            <a:r>
              <a:rPr lang="ca-ES" sz="1600" dirty="0">
                <a:latin typeface="Calibri" panose="020F0502020204030204" pitchFamily="34" charset="0"/>
                <a:cs typeface="Calibri" panose="020F0502020204030204" pitchFamily="34" charset="0"/>
              </a:rPr>
              <a:t> l'art. 78.2 ROF que expressa que "la relació dels assumptes inclosos en l'escrit </a:t>
            </a:r>
            <a:r>
              <a:rPr lang="ca-ES" sz="1600" b="1" u="sng" dirty="0">
                <a:latin typeface="Calibri" panose="020F0502020204030204" pitchFamily="34" charset="0"/>
                <a:cs typeface="Calibri" panose="020F0502020204030204" pitchFamily="34" charset="0"/>
              </a:rPr>
              <a:t>no enerva la facultat </a:t>
            </a:r>
            <a:r>
              <a:rPr lang="ca-ES" sz="1600" dirty="0">
                <a:latin typeface="Calibri" panose="020F0502020204030204" pitchFamily="34" charset="0"/>
                <a:cs typeface="Calibri" panose="020F0502020204030204" pitchFamily="34" charset="0"/>
              </a:rPr>
              <a:t>de l'Alcalde o President per determinar els punts de l’ordre del dia, si bé l'exclusió d'aquest d'algun dels assumptes proposats haurà de ser motivada".</a:t>
            </a:r>
          </a:p>
        </p:txBody>
      </p:sp>
      <p:sp>
        <p:nvSpPr>
          <p:cNvPr id="575494" name="Text Box 6"/>
          <p:cNvSpPr txBox="1">
            <a:spLocks noChangeArrowheads="1"/>
          </p:cNvSpPr>
          <p:nvPr/>
        </p:nvSpPr>
        <p:spPr bwMode="auto">
          <a:xfrm>
            <a:off x="4024314" y="3714751"/>
            <a:ext cx="4143375" cy="523875"/>
          </a:xfrm>
          <a:prstGeom prst="rect">
            <a:avLst/>
          </a:prstGeom>
          <a:solidFill>
            <a:schemeClr val="tx2">
              <a:lumMod val="75000"/>
            </a:schemeClr>
          </a:solidFill>
          <a:ln w="9525">
            <a:noFill/>
            <a:miter lim="800000"/>
            <a:headEnd/>
            <a:tailEnd/>
          </a:ln>
        </p:spPr>
        <p:txBody>
          <a:bodyPr>
            <a:spAutoFit/>
          </a:bodyPr>
          <a:lstStyle/>
          <a:p>
            <a:pPr algn="ctr" eaLnBrk="1" hangingPunct="1">
              <a:spcBef>
                <a:spcPct val="50000"/>
              </a:spcBef>
              <a:defRPr/>
            </a:pPr>
            <a:r>
              <a:rPr lang="ca-ES" sz="2800" b="1">
                <a:solidFill>
                  <a:schemeClr val="bg1"/>
                </a:solidFill>
                <a:latin typeface="Calibri" panose="020F0502020204030204" pitchFamily="34" charset="0"/>
                <a:cs typeface="Calibri" panose="020F0502020204030204" pitchFamily="34" charset="0"/>
              </a:rPr>
              <a:t>Ha quedat derogat</a:t>
            </a:r>
          </a:p>
        </p:txBody>
      </p:sp>
      <p:sp>
        <p:nvSpPr>
          <p:cNvPr id="310281" name="Text Box 7"/>
          <p:cNvSpPr txBox="1">
            <a:spLocks noChangeArrowheads="1"/>
          </p:cNvSpPr>
          <p:nvPr/>
        </p:nvSpPr>
        <p:spPr bwMode="auto">
          <a:xfrm>
            <a:off x="-2360613" y="4941889"/>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ca-ES" altLang="es-ES_tradnl" sz="2000" b="1" u="sng">
              <a:latin typeface="Comic Sans MS" pitchFamily="66" charset="0"/>
            </a:endParaRPr>
          </a:p>
        </p:txBody>
      </p:sp>
      <p:sp>
        <p:nvSpPr>
          <p:cNvPr id="10" name="9 Flecha a la derecha con bandas"/>
          <p:cNvSpPr/>
          <p:nvPr/>
        </p:nvSpPr>
        <p:spPr>
          <a:xfrm rot="6079344">
            <a:off x="5782469" y="3996532"/>
            <a:ext cx="547688" cy="1120775"/>
          </a:xfrm>
          <a:prstGeom prst="striped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419828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grpId="0" nodeType="withEffect">
                                  <p:stCondLst>
                                    <p:cond delay="0"/>
                                  </p:stCondLst>
                                  <p:iterate type="lt">
                                    <p:tmPct val="10000"/>
                                  </p:iterate>
                                  <p:childTnLst>
                                    <p:animScale>
                                      <p:cBhvr>
                                        <p:cTn id="6" dur="1000" autoRev="1" fill="hold">
                                          <p:stCondLst>
                                            <p:cond delay="0"/>
                                          </p:stCondLst>
                                        </p:cTn>
                                        <p:tgtEl>
                                          <p:spTgt spid="575492"/>
                                        </p:tgtEl>
                                      </p:cBhvr>
                                      <p:to x="80000" y="100000"/>
                                    </p:animScale>
                                    <p:anim by="(#ppt_w*0.10)" calcmode="lin" valueType="num">
                                      <p:cBhvr>
                                        <p:cTn id="7" dur="1000" autoRev="1" fill="hold">
                                          <p:stCondLst>
                                            <p:cond delay="0"/>
                                          </p:stCondLst>
                                        </p:cTn>
                                        <p:tgtEl>
                                          <p:spTgt spid="575492"/>
                                        </p:tgtEl>
                                        <p:attrNameLst>
                                          <p:attrName>ppt_x</p:attrName>
                                        </p:attrNameLst>
                                      </p:cBhvr>
                                    </p:anim>
                                    <p:anim by="(-#ppt_w*0.10)" calcmode="lin" valueType="num">
                                      <p:cBhvr>
                                        <p:cTn id="8" dur="1000" autoRev="1" fill="hold">
                                          <p:stCondLst>
                                            <p:cond delay="0"/>
                                          </p:stCondLst>
                                        </p:cTn>
                                        <p:tgtEl>
                                          <p:spTgt spid="575492"/>
                                        </p:tgtEl>
                                        <p:attrNameLst>
                                          <p:attrName>ppt_y</p:attrName>
                                        </p:attrNameLst>
                                      </p:cBhvr>
                                    </p:anim>
                                    <p:animRot by="-480000">
                                      <p:cBhvr>
                                        <p:cTn id="9" dur="1000" autoRev="1" fill="hold">
                                          <p:stCondLst>
                                            <p:cond delay="0"/>
                                          </p:stCondLst>
                                        </p:cTn>
                                        <p:tgtEl>
                                          <p:spTgt spid="575492"/>
                                        </p:tgtEl>
                                        <p:attrNameLst>
                                          <p:attrName>r</p:attrName>
                                        </p:attrNameLst>
                                      </p:cBhvr>
                                    </p:animRot>
                                  </p:childTnLst>
                                </p:cTn>
                              </p:par>
                              <p:par>
                                <p:cTn id="10" presetID="51" presetClass="entr" presetSubtype="0" fill="hold" grpId="0" nodeType="withEffect">
                                  <p:stCondLst>
                                    <p:cond delay="0"/>
                                  </p:stCondLst>
                                  <p:childTnLst>
                                    <p:set>
                                      <p:cBhvr>
                                        <p:cTn id="11" dur="1" fill="hold">
                                          <p:stCondLst>
                                            <p:cond delay="0"/>
                                          </p:stCondLst>
                                        </p:cTn>
                                        <p:tgtEl>
                                          <p:spTgt spid="575494"/>
                                        </p:tgtEl>
                                        <p:attrNameLst>
                                          <p:attrName>style.visibility</p:attrName>
                                        </p:attrNameLst>
                                      </p:cBhvr>
                                      <p:to>
                                        <p:strVal val="visible"/>
                                      </p:to>
                                    </p:set>
                                    <p:animEffect transition="in" filter="fade">
                                      <p:cBhvr>
                                        <p:cTn id="12" dur="770" decel="100000"/>
                                        <p:tgtEl>
                                          <p:spTgt spid="575494"/>
                                        </p:tgtEl>
                                      </p:cBhvr>
                                    </p:animEffect>
                                    <p:animScale>
                                      <p:cBhvr>
                                        <p:cTn id="13" dur="770" decel="100000"/>
                                        <p:tgtEl>
                                          <p:spTgt spid="575494"/>
                                        </p:tgtEl>
                                      </p:cBhvr>
                                      <p:from x="10000" y="10000"/>
                                      <p:to x="200000" y="450000"/>
                                    </p:animScale>
                                    <p:animScale>
                                      <p:cBhvr>
                                        <p:cTn id="14" dur="1230" accel="100000" fill="hold">
                                          <p:stCondLst>
                                            <p:cond delay="770"/>
                                          </p:stCondLst>
                                        </p:cTn>
                                        <p:tgtEl>
                                          <p:spTgt spid="575494"/>
                                        </p:tgtEl>
                                      </p:cBhvr>
                                      <p:from x="200000" y="450000"/>
                                      <p:to x="100000" y="100000"/>
                                    </p:animScale>
                                    <p:set>
                                      <p:cBhvr>
                                        <p:cTn id="15" dur="770" fill="hold"/>
                                        <p:tgtEl>
                                          <p:spTgt spid="575494"/>
                                        </p:tgtEl>
                                        <p:attrNameLst>
                                          <p:attrName>ppt_x</p:attrName>
                                        </p:attrNameLst>
                                      </p:cBhvr>
                                      <p:to>
                                        <p:strVal val="(0.5)"/>
                                      </p:to>
                                    </p:set>
                                    <p:anim from="(0.5)" to="(#ppt_x)" calcmode="lin" valueType="num">
                                      <p:cBhvr>
                                        <p:cTn id="16" dur="1230" accel="100000" fill="hold">
                                          <p:stCondLst>
                                            <p:cond delay="770"/>
                                          </p:stCondLst>
                                        </p:cTn>
                                        <p:tgtEl>
                                          <p:spTgt spid="575494"/>
                                        </p:tgtEl>
                                        <p:attrNameLst>
                                          <p:attrName>ppt_x</p:attrName>
                                        </p:attrNameLst>
                                      </p:cBhvr>
                                    </p:anim>
                                    <p:set>
                                      <p:cBhvr>
                                        <p:cTn id="17" dur="770" fill="hold"/>
                                        <p:tgtEl>
                                          <p:spTgt spid="575494"/>
                                        </p:tgtEl>
                                        <p:attrNameLst>
                                          <p:attrName>ppt_y</p:attrName>
                                        </p:attrNameLst>
                                      </p:cBhvr>
                                      <p:to>
                                        <p:strVal val="(#ppt_y+0.4)"/>
                                      </p:to>
                                    </p:set>
                                    <p:anim from="(#ppt_y+0.4)" to="(#ppt_y)" calcmode="lin" valueType="num">
                                      <p:cBhvr>
                                        <p:cTn id="18" dur="1230" accel="100000" fill="hold">
                                          <p:stCondLst>
                                            <p:cond delay="770"/>
                                          </p:stCondLst>
                                        </p:cTn>
                                        <p:tgtEl>
                                          <p:spTgt spid="5754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2" grpId="0" animBg="1"/>
      <p:bldP spid="575494"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73891" y="138545"/>
            <a:ext cx="6042520" cy="1175079"/>
          </a:xfrm>
        </p:spPr>
        <p:txBody>
          <a:bodyPr rtlCol="0">
            <a:noAutofit/>
          </a:bodyPr>
          <a:lstStyle/>
          <a:p>
            <a:pPr algn="ctr">
              <a:defRPr/>
            </a:pPr>
            <a:r>
              <a:rPr lang="ca-ES" sz="2800" b="1" dirty="0">
                <a:solidFill>
                  <a:srgbClr val="0070C0"/>
                </a:solidFill>
                <a:latin typeface="Calibri" panose="020F0502020204030204" pitchFamily="34" charset="0"/>
                <a:cs typeface="Calibri" panose="020F0502020204030204" pitchFamily="34" charset="0"/>
              </a:rPr>
              <a:t>CELEBRACIÓ DE LA SESSIÓ EXTRAORDINÀRIA</a:t>
            </a:r>
          </a:p>
        </p:txBody>
      </p:sp>
      <p:sp>
        <p:nvSpPr>
          <p:cNvPr id="577539" name="Rectangle 3"/>
          <p:cNvSpPr>
            <a:spLocks noGrp="1" noChangeArrowheads="1"/>
          </p:cNvSpPr>
          <p:nvPr>
            <p:ph idx="1"/>
          </p:nvPr>
        </p:nvSpPr>
        <p:spPr>
          <a:xfrm>
            <a:off x="695400" y="1375036"/>
            <a:ext cx="5976664" cy="3024188"/>
          </a:xfrm>
          <a:solidFill>
            <a:schemeClr val="accent3">
              <a:lumMod val="20000"/>
              <a:lumOff val="80000"/>
            </a:schemeClr>
          </a:solidFill>
          <a:effectLst>
            <a:outerShdw dist="107763" dir="13500000" algn="ctr" rotWithShape="0">
              <a:schemeClr val="bg2">
                <a:alpha val="50000"/>
              </a:schemeClr>
            </a:outerShdw>
          </a:effectLst>
        </p:spPr>
        <p:txBody>
          <a:bodyPr rtlCol="0">
            <a:noAutofit/>
          </a:bodyPr>
          <a:lstStyle/>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El Ple es constitueix vàlidament </a:t>
            </a:r>
            <a:r>
              <a:rPr lang="ca-ES" sz="1700" b="1" dirty="0">
                <a:solidFill>
                  <a:srgbClr val="000099"/>
                </a:solidFill>
                <a:latin typeface="Calibri" panose="020F0502020204030204" pitchFamily="34" charset="0"/>
                <a:cs typeface="Calibri" panose="020F0502020204030204" pitchFamily="34" charset="0"/>
              </a:rPr>
              <a:t>amb l'assistència d'1/3 del nombre legal de membres del mateix</a:t>
            </a:r>
            <a:r>
              <a:rPr lang="ca-ES" sz="1700" dirty="0">
                <a:latin typeface="Calibri" panose="020F0502020204030204" pitchFamily="34" charset="0"/>
                <a:cs typeface="Calibri" panose="020F0502020204030204" pitchFamily="34" charset="0"/>
              </a:rPr>
              <a:t>. Si en la primera convocatòria no hi hagués el quòrum necessari s'entendrà convocada la sessió </a:t>
            </a:r>
            <a:r>
              <a:rPr lang="ca-ES" sz="1700" b="1" dirty="0">
                <a:solidFill>
                  <a:srgbClr val="000099"/>
                </a:solidFill>
                <a:latin typeface="Calibri" panose="020F0502020204030204" pitchFamily="34" charset="0"/>
                <a:cs typeface="Calibri" panose="020F0502020204030204" pitchFamily="34" charset="0"/>
              </a:rPr>
              <a:t>automàticament a la mateixa hora dos dies després</a:t>
            </a:r>
            <a:r>
              <a:rPr lang="ca-ES" sz="1700" dirty="0">
                <a:latin typeface="Calibri" panose="020F0502020204030204" pitchFamily="34" charset="0"/>
                <a:cs typeface="Calibri" panose="020F0502020204030204" pitchFamily="34" charset="0"/>
              </a:rPr>
              <a:t>. Si tampoc llavors no s'assolís el quòrum necessari, la Presidència deixarà sense efecte la convocatòria posposant l'estudi dels assumptes inclosos en l'ordre del dia per a la primera sessió que se celebri posteriorment, sigui ordinària o extraordinària (art. 90.2 ROF).</a:t>
            </a: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endParaRPr lang="ca-ES" sz="1700" dirty="0">
              <a:solidFill>
                <a:schemeClr val="tx2"/>
              </a:solidFill>
              <a:latin typeface="Calibri" panose="020F0502020204030204" pitchFamily="34" charset="0"/>
              <a:cs typeface="Calibri" panose="020F0502020204030204" pitchFamily="34" charset="0"/>
            </a:endParaRPr>
          </a:p>
        </p:txBody>
      </p:sp>
      <p:sp>
        <p:nvSpPr>
          <p:cNvPr id="306185" name="8 Marcador de pie de página"/>
          <p:cNvSpPr>
            <a:spLocks noGrp="1"/>
          </p:cNvSpPr>
          <p:nvPr>
            <p:ph type="ftr" sz="quarter" idx="11"/>
          </p:nvPr>
        </p:nvSpPr>
        <p:spPr/>
        <p:txBody>
          <a:bodyPr/>
          <a:lstStyle/>
          <a:p>
            <a:pPr>
              <a:defRPr/>
            </a:pPr>
            <a:r>
              <a:rPr lang="pt-BR"/>
              <a:t>Curs de regim juridic </a:t>
            </a:r>
            <a:endParaRPr lang="es-ES"/>
          </a:p>
        </p:txBody>
      </p:sp>
      <p:sp>
        <p:nvSpPr>
          <p:cNvPr id="306184" name="7 Marcador de número de diapositiva"/>
          <p:cNvSpPr>
            <a:spLocks noGrp="1"/>
          </p:cNvSpPr>
          <p:nvPr>
            <p:ph type="sldNum" sz="quarter" idx="12"/>
          </p:nvPr>
        </p:nvSpPr>
        <p:spPr/>
        <p:txBody>
          <a:bodyPr/>
          <a:lstStyle/>
          <a:p>
            <a:pPr>
              <a:defRPr/>
            </a:pPr>
            <a:fld id="{F2A26C36-1C85-4FB3-8926-C25CD2BC08BF}" type="slidenum">
              <a:rPr lang="es-ES"/>
              <a:pPr>
                <a:defRPr/>
              </a:pPr>
              <a:t>187</a:t>
            </a:fld>
            <a:endParaRPr lang="es-ES"/>
          </a:p>
        </p:txBody>
      </p:sp>
      <p:sp>
        <p:nvSpPr>
          <p:cNvPr id="311302" name="Text Box 4"/>
          <p:cNvSpPr txBox="1">
            <a:spLocks noChangeArrowheads="1"/>
          </p:cNvSpPr>
          <p:nvPr/>
        </p:nvSpPr>
        <p:spPr bwMode="auto">
          <a:xfrm>
            <a:off x="4124472" y="981373"/>
            <a:ext cx="3671887" cy="660400"/>
          </a:xfrm>
          <a:prstGeom prst="rect">
            <a:avLst/>
          </a:prstGeom>
          <a:solidFill>
            <a:srgbClr val="FFFF00"/>
          </a:solidFill>
          <a:ln w="19050">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b="1">
                <a:latin typeface="Calibri" panose="020F0502020204030204" pitchFamily="34" charset="0"/>
                <a:cs typeface="Calibri" panose="020F0502020204030204" pitchFamily="34" charset="0"/>
              </a:rPr>
              <a:t>L'assistència d'1/3 del nombre legal de membres del mateix</a:t>
            </a:r>
          </a:p>
        </p:txBody>
      </p:sp>
      <p:sp>
        <p:nvSpPr>
          <p:cNvPr id="311303" name="Text Box 6"/>
          <p:cNvSpPr txBox="1">
            <a:spLocks noChangeArrowheads="1"/>
          </p:cNvSpPr>
          <p:nvPr/>
        </p:nvSpPr>
        <p:spPr bwMode="auto">
          <a:xfrm>
            <a:off x="5430983" y="286327"/>
            <a:ext cx="2351382" cy="654104"/>
          </a:xfrm>
          <a:prstGeom prst="rect">
            <a:avLst/>
          </a:prstGeom>
          <a:solidFill>
            <a:schemeClr val="bg1"/>
          </a:solidFill>
          <a:ln w="9525">
            <a:solidFill>
              <a:srgbClr val="AE041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b="1">
                <a:solidFill>
                  <a:srgbClr val="009870"/>
                </a:solidFill>
                <a:latin typeface="Calibri" panose="020F0502020204030204" pitchFamily="34" charset="0"/>
                <a:cs typeface="Calibri" panose="020F0502020204030204" pitchFamily="34" charset="0"/>
              </a:rPr>
              <a:t>COMPTE: Ho pot sol·licitar ¼ Part</a:t>
            </a:r>
          </a:p>
        </p:txBody>
      </p:sp>
      <p:sp>
        <p:nvSpPr>
          <p:cNvPr id="311304" name="Text Box 7"/>
          <p:cNvSpPr txBox="1">
            <a:spLocks noChangeArrowheads="1"/>
          </p:cNvSpPr>
          <p:nvPr/>
        </p:nvSpPr>
        <p:spPr bwMode="auto">
          <a:xfrm>
            <a:off x="319112" y="4870889"/>
            <a:ext cx="8081963" cy="1505027"/>
          </a:xfrm>
          <a:prstGeom prst="rect">
            <a:avLst/>
          </a:prstGeom>
          <a:solidFill>
            <a:srgbClr val="ADC3FB"/>
          </a:solidFill>
          <a:ln w="57150">
            <a:solidFill>
              <a:schemeClr val="tx2"/>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10000"/>
              </a:lnSpc>
              <a:spcBef>
                <a:spcPct val="20000"/>
              </a:spcBef>
              <a:buClr>
                <a:schemeClr val="folHlink"/>
              </a:buClr>
              <a:buSzPct val="60000"/>
              <a:buFont typeface="Wingdings" pitchFamily="2" charset="2"/>
              <a:buNone/>
            </a:pPr>
            <a:r>
              <a:rPr lang="ca-ES" altLang="es-ES_tradnl" sz="1700">
                <a:latin typeface="Calibri" panose="020F0502020204030204" pitchFamily="34" charset="0"/>
                <a:cs typeface="Calibri" panose="020F0502020204030204" pitchFamily="34" charset="0"/>
              </a:rPr>
              <a:t>La STS de 2 de novembre de 1999 assenyala que és cert que, per aplicació supletòria de l'art.26.3 LRJ i PAC, s'estima que quedarà vàlidament constituït un òrgan col·legiat, encara que no s'haguessin complert </a:t>
            </a:r>
            <a:r>
              <a:rPr lang="ca-ES" altLang="es-ES_tradnl" sz="1700" b="1" u="sng">
                <a:latin typeface="Calibri" panose="020F0502020204030204" pitchFamily="34" charset="0"/>
                <a:cs typeface="Calibri" panose="020F0502020204030204" pitchFamily="34" charset="0"/>
              </a:rPr>
              <a:t>els requisits de la convocatòria</a:t>
            </a:r>
            <a:r>
              <a:rPr lang="ca-ES" altLang="es-ES_tradnl" sz="1700">
                <a:latin typeface="Calibri" panose="020F0502020204030204" pitchFamily="34" charset="0"/>
                <a:cs typeface="Calibri" panose="020F0502020204030204" pitchFamily="34" charset="0"/>
              </a:rPr>
              <a:t> </a:t>
            </a:r>
            <a:r>
              <a:rPr lang="ca-ES" altLang="es-ES_tradnl" sz="1700">
                <a:solidFill>
                  <a:schemeClr val="tx2"/>
                </a:solidFill>
                <a:latin typeface="Calibri" panose="020F0502020204030204" pitchFamily="34" charset="0"/>
                <a:cs typeface="Calibri" panose="020F0502020204030204" pitchFamily="34" charset="0"/>
              </a:rPr>
              <a:t>quan es trobessin reunits tots els seus membres i així ho acordin per unanimitat.</a:t>
            </a:r>
          </a:p>
          <a:p>
            <a:pPr algn="just"/>
            <a:endParaRPr lang="ca-ES" altLang="es-ES_tradnl" sz="1700">
              <a:latin typeface="Calibri" panose="020F0502020204030204" pitchFamily="34" charset="0"/>
              <a:cs typeface="Calibri" panose="020F0502020204030204" pitchFamily="34" charset="0"/>
            </a:endParaRPr>
          </a:p>
        </p:txBody>
      </p:sp>
      <p:sp>
        <p:nvSpPr>
          <p:cNvPr id="9" name="Rectangle 3"/>
          <p:cNvSpPr txBox="1">
            <a:spLocks noChangeArrowheads="1"/>
          </p:cNvSpPr>
          <p:nvPr/>
        </p:nvSpPr>
        <p:spPr>
          <a:xfrm>
            <a:off x="8040216" y="973374"/>
            <a:ext cx="3960440" cy="3569366"/>
          </a:xfrm>
          <a:prstGeom prst="rect">
            <a:avLst/>
          </a:prstGeom>
          <a:solidFill>
            <a:schemeClr val="bg1"/>
          </a:solidFill>
          <a:effectLst>
            <a:outerShdw dist="107763" dir="2700000" algn="ctr" rotWithShape="0">
              <a:schemeClr val="bg2">
                <a:alpha val="50000"/>
              </a:schemeClr>
            </a:outerShdw>
          </a:effectLst>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12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 </a:t>
            </a:r>
            <a:r>
              <a:rPr lang="ca-ES" sz="1700" dirty="0" smtClean="0">
                <a:solidFill>
                  <a:srgbClr val="FF3300"/>
                </a:solidFill>
                <a:latin typeface="Calibri" panose="020F0502020204030204" pitchFamily="34" charset="0"/>
                <a:cs typeface="Calibri" panose="020F0502020204030204" pitchFamily="34" charset="0"/>
              </a:rPr>
              <a:t>Si no assisteix l'Alcalde / President</a:t>
            </a:r>
            <a:r>
              <a:rPr lang="ca-ES" sz="1700" dirty="0" smtClean="0">
                <a:latin typeface="Calibri" panose="020F0502020204030204" pitchFamily="34" charset="0"/>
                <a:cs typeface="Calibri" panose="020F0502020204030204" pitchFamily="34" charset="0"/>
              </a:rPr>
              <a:t> o qui legalment li substitueixi, el Ple quedarà vàlidament constituït sempre que concorri el quòrum previst en l'art.46-2-c LBRL- és a </a:t>
            </a:r>
            <a:r>
              <a:rPr lang="ca-ES" sz="1700" b="1" u="sng" dirty="0" smtClean="0">
                <a:latin typeface="Calibri" panose="020F0502020204030204" pitchFamily="34" charset="0"/>
                <a:cs typeface="Calibri" panose="020F0502020204030204" pitchFamily="34" charset="0"/>
              </a:rPr>
              <a:t>dir un terç del nombre legal de membres </a:t>
            </a:r>
            <a:r>
              <a:rPr lang="ca-ES" sz="1700" dirty="0" smtClean="0">
                <a:latin typeface="Calibri" panose="020F0502020204030204" pitchFamily="34" charset="0"/>
                <a:cs typeface="Calibri" panose="020F0502020204030204" pitchFamily="34" charset="0"/>
              </a:rPr>
              <a:t>de la Corporació sense que en cap cas pugui ser inferior a tres</a:t>
            </a:r>
            <a:r>
              <a:rPr lang="ca-ES" sz="1700" b="1" u="sng" dirty="0" smtClean="0">
                <a:latin typeface="Calibri" panose="020F0502020204030204" pitchFamily="34" charset="0"/>
                <a:cs typeface="Calibri" panose="020F0502020204030204" pitchFamily="34" charset="0"/>
              </a:rPr>
              <a:t>, </a:t>
            </a:r>
            <a:r>
              <a:rPr lang="ca-ES" sz="1700" b="1" u="sng" dirty="0" smtClean="0">
                <a:solidFill>
                  <a:srgbClr val="0000FF"/>
                </a:solidFill>
                <a:latin typeface="Calibri" panose="020F0502020204030204" pitchFamily="34" charset="0"/>
                <a:cs typeface="Calibri" panose="020F0502020204030204" pitchFamily="34" charset="0"/>
              </a:rPr>
              <a:t>presidint-ho </a:t>
            </a:r>
            <a:r>
              <a:rPr lang="ca-ES" sz="1700" b="1" dirty="0" smtClean="0">
                <a:solidFill>
                  <a:schemeClr val="accent1">
                    <a:lumMod val="75000"/>
                  </a:schemeClr>
                </a:solidFill>
                <a:latin typeface="Calibri" panose="020F0502020204030204" pitchFamily="34" charset="0"/>
                <a:cs typeface="Calibri" panose="020F0502020204030204" pitchFamily="34" charset="0"/>
              </a:rPr>
              <a:t>pel membre de major edat</a:t>
            </a:r>
            <a:r>
              <a:rPr lang="ca-ES" sz="1700" b="1" dirty="0" smtClean="0">
                <a:solidFill>
                  <a:srgbClr val="0000FF"/>
                </a:solidFill>
                <a:latin typeface="Calibri" panose="020F0502020204030204" pitchFamily="34" charset="0"/>
                <a:cs typeface="Calibri" panose="020F0502020204030204" pitchFamily="34" charset="0"/>
              </a:rPr>
              <a:t> entre els present, és a dir, dels que hi assisteixin.</a:t>
            </a:r>
          </a:p>
          <a:p>
            <a:pPr marL="274320" indent="-274320" algn="just">
              <a:lnSpc>
                <a:spcPct val="120000"/>
              </a:lnSpc>
              <a:buClr>
                <a:schemeClr val="accent3"/>
              </a:buClr>
              <a:buFont typeface="Arial" pitchFamily="34" charset="0"/>
              <a:buChar char="•"/>
              <a:defRPr/>
            </a:pPr>
            <a:endParaRPr lang="ca-ES" sz="1700" b="1" dirty="0" smtClean="0">
              <a:solidFill>
                <a:srgbClr val="0000FF"/>
              </a:solidFill>
              <a:latin typeface="Calibri" panose="020F0502020204030204" pitchFamily="34" charset="0"/>
              <a:cs typeface="Calibri" panose="020F0502020204030204" pitchFamily="34" charset="0"/>
            </a:endParaRPr>
          </a:p>
          <a:p>
            <a:pPr marL="274320" indent="-274320" algn="just">
              <a:lnSpc>
                <a:spcPct val="120000"/>
              </a:lnSpc>
              <a:buClr>
                <a:schemeClr val="accent3"/>
              </a:buClr>
              <a:buFont typeface="Wingdings 3" charset="2"/>
              <a:buNone/>
              <a:defRPr/>
            </a:pPr>
            <a:r>
              <a:rPr lang="ca-ES" sz="1700" dirty="0" smtClean="0">
                <a:solidFill>
                  <a:schemeClr val="tx2"/>
                </a:solidFill>
                <a:latin typeface="Calibri" panose="020F0502020204030204" pitchFamily="34" charset="0"/>
                <a:cs typeface="Calibri" panose="020F0502020204030204" pitchFamily="34" charset="0"/>
              </a:rPr>
              <a:t> </a:t>
            </a:r>
            <a:endParaRPr lang="ca-ES" sz="1700" dirty="0">
              <a:solidFill>
                <a:schemeClr val="tx2"/>
              </a:solidFill>
              <a:latin typeface="Calibri" panose="020F0502020204030204" pitchFamily="34" charset="0"/>
              <a:cs typeface="Calibri" panose="020F0502020204030204" pitchFamily="34" charset="0"/>
            </a:endParaRPr>
          </a:p>
        </p:txBody>
      </p:sp>
      <p:sp>
        <p:nvSpPr>
          <p:cNvPr id="10" name="Text Box 4"/>
          <p:cNvSpPr txBox="1">
            <a:spLocks noChangeArrowheads="1"/>
          </p:cNvSpPr>
          <p:nvPr/>
        </p:nvSpPr>
        <p:spPr bwMode="auto">
          <a:xfrm>
            <a:off x="8517023" y="4667757"/>
            <a:ext cx="3384376" cy="955646"/>
          </a:xfrm>
          <a:prstGeom prst="rect">
            <a:avLst/>
          </a:prstGeom>
          <a:solidFill>
            <a:srgbClr val="FF0000"/>
          </a:solidFill>
          <a:ln w="38100">
            <a:solidFill>
              <a:schemeClr val="tx2"/>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10000"/>
              </a:lnSpc>
              <a:spcBef>
                <a:spcPct val="20000"/>
              </a:spcBef>
              <a:buClr>
                <a:schemeClr val="accent1"/>
              </a:buClr>
              <a:buFont typeface="Wingdings" pitchFamily="2" charset="2"/>
              <a:buNone/>
            </a:pPr>
            <a:r>
              <a:rPr lang="ca-ES" altLang="es-ES_tradnl" sz="1700">
                <a:solidFill>
                  <a:schemeClr val="bg1"/>
                </a:solidFill>
                <a:latin typeface="Calibri" panose="020F0502020204030204" pitchFamily="34" charset="0"/>
                <a:cs typeface="Calibri" panose="020F0502020204030204" pitchFamily="34" charset="0"/>
              </a:rPr>
              <a:t>Presidint-ho pel membre </a:t>
            </a:r>
            <a:r>
              <a:rPr lang="ca-ES" altLang="es-ES_tradnl" sz="1700" b="1">
                <a:solidFill>
                  <a:schemeClr val="bg1"/>
                </a:solidFill>
                <a:latin typeface="Calibri" panose="020F0502020204030204" pitchFamily="34" charset="0"/>
                <a:cs typeface="Calibri" panose="020F0502020204030204" pitchFamily="34" charset="0"/>
              </a:rPr>
              <a:t>de major edat entre els present, és a dir, dels que hi assisteixin.</a:t>
            </a:r>
            <a:endParaRPr lang="ca-ES" altLang="es-ES_tradnl" sz="17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78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07368" y="71585"/>
            <a:ext cx="3929063" cy="928688"/>
          </a:xfrm>
        </p:spPr>
        <p:txBody>
          <a:bodyPr>
            <a:noAutofit/>
          </a:bodyPr>
          <a:lstStyle/>
          <a:p>
            <a:pPr algn="ctr" eaLnBrk="1" hangingPunct="1"/>
            <a:r>
              <a:rPr lang="ca-ES" altLang="es-ES_tradnl" sz="2800" b="1" dirty="0">
                <a:solidFill>
                  <a:srgbClr val="003399"/>
                </a:solidFill>
                <a:latin typeface="Calibri" panose="020F0502020204030204" pitchFamily="34" charset="0"/>
                <a:cs typeface="Calibri" panose="020F0502020204030204" pitchFamily="34" charset="0"/>
              </a:rPr>
              <a:t>CELEBRACIÓ DE LA SESSIÓ</a:t>
            </a:r>
          </a:p>
        </p:txBody>
      </p:sp>
      <p:sp>
        <p:nvSpPr>
          <p:cNvPr id="581635" name="Rectangle 3"/>
          <p:cNvSpPr>
            <a:spLocks noGrp="1" noChangeArrowheads="1"/>
          </p:cNvSpPr>
          <p:nvPr>
            <p:ph idx="1"/>
          </p:nvPr>
        </p:nvSpPr>
        <p:spPr>
          <a:xfrm>
            <a:off x="2855640" y="1527506"/>
            <a:ext cx="8594436" cy="4608302"/>
          </a:xfrm>
          <a:solidFill>
            <a:schemeClr val="bg1"/>
          </a:solidFill>
          <a:ln w="38100"/>
        </p:spPr>
        <p:txBody>
          <a:bodyPr rtlCol="0" anchor="ctr">
            <a:normAutofit/>
          </a:bodyPr>
          <a:lstStyle/>
          <a:p>
            <a:pPr marL="274320" indent="-274320" algn="just">
              <a:lnSpc>
                <a:spcPct val="11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Conforme a l'art.51 TRRL "seran nuls els acords adoptats en sessions extraordinàries sobre assumptes no compresos en l'ordre del dia, així com els que s'adoptin </a:t>
            </a:r>
            <a:r>
              <a:rPr lang="ca-ES" sz="1700" b="1" dirty="0">
                <a:latin typeface="Calibri" panose="020F0502020204030204" pitchFamily="34" charset="0"/>
                <a:cs typeface="Calibri" panose="020F0502020204030204" pitchFamily="34" charset="0"/>
              </a:rPr>
              <a:t>EN SESSIONS ORDINÀRIES</a:t>
            </a:r>
            <a:r>
              <a:rPr lang="ca-ES" sz="1700" dirty="0">
                <a:latin typeface="Calibri" panose="020F0502020204030204" pitchFamily="34" charset="0"/>
                <a:cs typeface="Calibri" panose="020F0502020204030204" pitchFamily="34" charset="0"/>
              </a:rPr>
              <a:t> sobre </a:t>
            </a:r>
            <a:r>
              <a:rPr lang="ca-ES" sz="1700" b="1" u="sng" dirty="0">
                <a:latin typeface="Calibri" panose="020F0502020204030204" pitchFamily="34" charset="0"/>
                <a:cs typeface="Calibri" panose="020F0502020204030204" pitchFamily="34" charset="0"/>
              </a:rPr>
              <a:t>matèries no incloses en el respectiu ordre del dia, </a:t>
            </a:r>
            <a:r>
              <a:rPr lang="ca-ES" sz="1700" dirty="0">
                <a:latin typeface="Calibri" panose="020F0502020204030204" pitchFamily="34" charset="0"/>
                <a:cs typeface="Calibri" panose="020F0502020204030204" pitchFamily="34" charset="0"/>
              </a:rPr>
              <a:t>llevat d'especial i prèvia </a:t>
            </a:r>
            <a:r>
              <a:rPr lang="ca-ES" sz="1700" b="1" u="sng" dirty="0">
                <a:latin typeface="Calibri" panose="020F0502020204030204" pitchFamily="34" charset="0"/>
                <a:cs typeface="Calibri" panose="020F0502020204030204" pitchFamily="34" charset="0"/>
              </a:rPr>
              <a:t>declaració d'urgència</a:t>
            </a:r>
            <a:r>
              <a:rPr lang="ca-ES" sz="1700" dirty="0">
                <a:latin typeface="Calibri" panose="020F0502020204030204" pitchFamily="34" charset="0"/>
                <a:cs typeface="Calibri" panose="020F0502020204030204" pitchFamily="34" charset="0"/>
              </a:rPr>
              <a:t> feta per l'òrgan corresponent amb el </a:t>
            </a:r>
            <a:r>
              <a:rPr lang="ca-ES" sz="1700" b="1" dirty="0">
                <a:solidFill>
                  <a:srgbClr val="FF3300"/>
                </a:solidFill>
                <a:latin typeface="Calibri" panose="020F0502020204030204" pitchFamily="34" charset="0"/>
                <a:cs typeface="Calibri" panose="020F0502020204030204" pitchFamily="34" charset="0"/>
              </a:rPr>
              <a:t>vot favorable de </a:t>
            </a:r>
            <a:r>
              <a:rPr lang="ca-ES" sz="1700" b="1" dirty="0">
                <a:solidFill>
                  <a:srgbClr val="FF0000"/>
                </a:solidFill>
                <a:latin typeface="Calibri" panose="020F0502020204030204" pitchFamily="34" charset="0"/>
                <a:cs typeface="Calibri" panose="020F0502020204030204" pitchFamily="34" charset="0"/>
              </a:rPr>
              <a:t>LA MAJORIA ABSOLUTA</a:t>
            </a:r>
            <a:r>
              <a:rPr lang="ca-ES" sz="1700" dirty="0">
                <a:latin typeface="Calibri" panose="020F0502020204030204" pitchFamily="34" charset="0"/>
                <a:cs typeface="Calibri" panose="020F0502020204030204" pitchFamily="34" charset="0"/>
              </a:rPr>
              <a:t>". </a:t>
            </a:r>
          </a:p>
          <a:p>
            <a:pPr marL="274320" indent="-274320" algn="just">
              <a:lnSpc>
                <a:spcPct val="11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La STS de 9 d'octubre de 1997 indica que la prohibició que </a:t>
            </a:r>
            <a:r>
              <a:rPr lang="ca-ES" sz="1700" b="1" u="sng" dirty="0">
                <a:effectLst>
                  <a:outerShdw blurRad="38100" dist="38100" dir="2700000" algn="tl">
                    <a:srgbClr val="C0C0C0"/>
                  </a:outerShdw>
                </a:effectLst>
                <a:latin typeface="Calibri" panose="020F0502020204030204" pitchFamily="34" charset="0"/>
                <a:cs typeface="Calibri" panose="020F0502020204030204" pitchFamily="34" charset="0"/>
              </a:rPr>
              <a:t>en sessions extraordinàries</a:t>
            </a:r>
            <a:r>
              <a:rPr lang="ca-ES" sz="1700" dirty="0">
                <a:latin typeface="Calibri" panose="020F0502020204030204" pitchFamily="34" charset="0"/>
                <a:cs typeface="Calibri" panose="020F0502020204030204" pitchFamily="34" charset="0"/>
              </a:rPr>
              <a:t> es tractin assumptes no inclosos en l'ordre del dia obeeix a què aquestes sessions </a:t>
            </a:r>
            <a:r>
              <a:rPr lang="ca-ES" sz="1700" b="1" dirty="0">
                <a:solidFill>
                  <a:srgbClr val="000099"/>
                </a:solidFill>
                <a:latin typeface="Calibri" panose="020F0502020204030204" pitchFamily="34" charset="0"/>
                <a:cs typeface="Calibri" panose="020F0502020204030204" pitchFamily="34" charset="0"/>
              </a:rPr>
              <a:t>"per la seva especial naturalesa, han de circumscriure's als temes expressament inclosos en la convocatòria, sense que puguin ser objecte d'ampliació </a:t>
            </a:r>
            <a:r>
              <a:rPr lang="ca-ES" sz="1700" b="1" u="sng" dirty="0">
                <a:solidFill>
                  <a:srgbClr val="000099"/>
                </a:solidFill>
                <a:latin typeface="Calibri" panose="020F0502020204030204" pitchFamily="34" charset="0"/>
                <a:cs typeface="Calibri" panose="020F0502020204030204" pitchFamily="34" charset="0"/>
              </a:rPr>
              <a:t>ni encara </a:t>
            </a:r>
            <a:r>
              <a:rPr lang="ca-ES" sz="1700" b="1" dirty="0">
                <a:solidFill>
                  <a:srgbClr val="000099"/>
                </a:solidFill>
                <a:latin typeface="Calibri" panose="020F0502020204030204" pitchFamily="34" charset="0"/>
                <a:cs typeface="Calibri" panose="020F0502020204030204" pitchFamily="34" charset="0"/>
              </a:rPr>
              <a:t>amb declaració d'urgència,",</a:t>
            </a:r>
            <a:r>
              <a:rPr lang="ca-ES" sz="1700" dirty="0">
                <a:latin typeface="Calibri" panose="020F0502020204030204" pitchFamily="34" charset="0"/>
                <a:cs typeface="Calibri" panose="020F0502020204030204" pitchFamily="34" charset="0"/>
              </a:rPr>
              <a:t> i la STS de 21 de desembre de 1982 indica que "la regla que només es puguin tractar assumptes inclosos en l'ordre del dia atén no només a una mera formalitat, sinó fonamentalment a garantir l'interès i certesa de la voluntat dels membres de la Corporació que han de prendre els acords que els competeixen". </a:t>
            </a:r>
          </a:p>
        </p:txBody>
      </p:sp>
      <p:sp>
        <p:nvSpPr>
          <p:cNvPr id="308229" name="4 Marcador de pie de página"/>
          <p:cNvSpPr>
            <a:spLocks noGrp="1"/>
          </p:cNvSpPr>
          <p:nvPr>
            <p:ph type="ftr" sz="quarter" idx="11"/>
          </p:nvPr>
        </p:nvSpPr>
        <p:spPr/>
        <p:txBody>
          <a:bodyPr/>
          <a:lstStyle/>
          <a:p>
            <a:pPr>
              <a:defRPr/>
            </a:pPr>
            <a:r>
              <a:rPr lang="pt-BR"/>
              <a:t>Curs de regim juridic </a:t>
            </a:r>
            <a:endParaRPr lang="es-ES"/>
          </a:p>
        </p:txBody>
      </p:sp>
      <p:sp>
        <p:nvSpPr>
          <p:cNvPr id="308228" name="3 Marcador de número de diapositiva"/>
          <p:cNvSpPr>
            <a:spLocks noGrp="1"/>
          </p:cNvSpPr>
          <p:nvPr>
            <p:ph type="sldNum" sz="quarter" idx="12"/>
          </p:nvPr>
        </p:nvSpPr>
        <p:spPr/>
        <p:txBody>
          <a:bodyPr/>
          <a:lstStyle/>
          <a:p>
            <a:pPr>
              <a:defRPr/>
            </a:pPr>
            <a:fld id="{303949DB-9C02-42BF-B782-BD370C74AC09}" type="slidenum">
              <a:rPr lang="es-ES"/>
              <a:pPr>
                <a:defRPr/>
              </a:pPr>
              <a:t>188</a:t>
            </a:fld>
            <a:endParaRPr lang="es-ES"/>
          </a:p>
        </p:txBody>
      </p:sp>
      <p:sp>
        <p:nvSpPr>
          <p:cNvPr id="6" name="Text Box 5"/>
          <p:cNvSpPr txBox="1">
            <a:spLocks noChangeArrowheads="1"/>
          </p:cNvSpPr>
          <p:nvPr/>
        </p:nvSpPr>
        <p:spPr bwMode="auto">
          <a:xfrm>
            <a:off x="3719736" y="872464"/>
            <a:ext cx="7200800" cy="646331"/>
          </a:xfrm>
          <a:prstGeom prst="rect">
            <a:avLst/>
          </a:prstGeom>
          <a:solidFill>
            <a:srgbClr val="FF3300"/>
          </a:solidFill>
          <a:ln w="57150">
            <a:solidFill>
              <a:schemeClr val="tx1"/>
            </a:solidFill>
            <a:miter lim="800000"/>
            <a:headEnd/>
            <a:tailEnd/>
          </a:ln>
          <a:effectLst>
            <a:prstShdw prst="shdw12">
              <a:schemeClr val="bg2">
                <a:alpha val="50000"/>
              </a:schemeClr>
            </a:prstShdw>
          </a:effectLst>
        </p:spPr>
        <p:txBody>
          <a:bodyPr wrap="square">
            <a:spAutoFit/>
          </a:bodyPr>
          <a:lstStyle/>
          <a:p>
            <a:pPr algn="ctr" eaLnBrk="1" hangingPunct="1">
              <a:spcBef>
                <a:spcPct val="50000"/>
              </a:spcBef>
              <a:defRPr/>
            </a:pPr>
            <a:r>
              <a:rPr lang="ca-ES" b="1" i="1" dirty="0">
                <a:solidFill>
                  <a:schemeClr val="bg1"/>
                </a:solidFill>
                <a:latin typeface="Calibri" panose="020F0502020204030204" pitchFamily="34" charset="0"/>
                <a:cs typeface="Calibri" panose="020F0502020204030204" pitchFamily="34" charset="0"/>
              </a:rPr>
              <a:t>S'ACORDI DECLARACIÓ D'URGÈNCIA  PUNTS DINS DE  LES ORDINARIA PER MAJORIA ABSOLUTA</a:t>
            </a:r>
          </a:p>
        </p:txBody>
      </p:sp>
      <p:sp>
        <p:nvSpPr>
          <p:cNvPr id="7" name="Rectangle 2"/>
          <p:cNvSpPr txBox="1">
            <a:spLocks noChangeArrowheads="1"/>
          </p:cNvSpPr>
          <p:nvPr/>
        </p:nvSpPr>
        <p:spPr>
          <a:xfrm>
            <a:off x="3719736" y="0"/>
            <a:ext cx="7914728" cy="11750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ca-ES" sz="2800" b="1" dirty="0" smtClean="0">
                <a:solidFill>
                  <a:srgbClr val="0070C0"/>
                </a:solidFill>
                <a:latin typeface="Calibri" panose="020F0502020204030204" pitchFamily="34" charset="0"/>
                <a:cs typeface="Calibri" panose="020F0502020204030204" pitchFamily="34" charset="0"/>
              </a:rPr>
              <a:t>LA SESSIÓ ORDINÀRIA: punts urgència</a:t>
            </a:r>
          </a:p>
          <a:p>
            <a:pPr algn="ctr">
              <a:defRPr/>
            </a:pPr>
            <a:r>
              <a:rPr lang="ca-ES" sz="2800" b="1" dirty="0" smtClean="0">
                <a:solidFill>
                  <a:srgbClr val="0070C0"/>
                </a:solidFill>
                <a:latin typeface="Calibri" panose="020F0502020204030204" pitchFamily="34" charset="0"/>
                <a:cs typeface="Calibri" panose="020F0502020204030204" pitchFamily="34" charset="0"/>
              </a:rPr>
              <a:t>LA SESSIÓ EXTRAORDINÀRIA: NO  punts urgència </a:t>
            </a:r>
            <a:endParaRPr lang="ca-E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687981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839416" y="149038"/>
            <a:ext cx="8929688" cy="857250"/>
          </a:xfrm>
        </p:spPr>
        <p:txBody>
          <a:bodyPr rtlCol="0">
            <a:normAutofit fontScale="90000"/>
          </a:bodyPr>
          <a:lstStyle/>
          <a:p>
            <a:pPr>
              <a:defRPr/>
            </a:pPr>
            <a:r>
              <a:rPr lang="ca-ES" sz="2800" b="1" dirty="0">
                <a:solidFill>
                  <a:srgbClr val="002060"/>
                </a:solidFill>
              </a:rPr>
              <a:t>SESSIONS </a:t>
            </a:r>
            <a:r>
              <a:rPr lang="ca-ES" sz="4000" b="1" dirty="0">
                <a:solidFill>
                  <a:srgbClr val="002060"/>
                </a:solidFill>
              </a:rPr>
              <a:t>EXTRAORDINÀRIES URGENTS</a:t>
            </a:r>
            <a:r>
              <a:rPr lang="ca-ES" sz="2800" b="1" dirty="0">
                <a:solidFill>
                  <a:srgbClr val="002060"/>
                </a:solidFill>
              </a:rPr>
              <a:t>.</a:t>
            </a:r>
            <a:r>
              <a:rPr lang="ca-ES" sz="2800" dirty="0">
                <a:solidFill>
                  <a:srgbClr val="002060"/>
                </a:solidFill>
              </a:rPr>
              <a:t/>
            </a:r>
            <a:br>
              <a:rPr lang="ca-ES" sz="2800" dirty="0">
                <a:solidFill>
                  <a:srgbClr val="002060"/>
                </a:solidFill>
              </a:rPr>
            </a:br>
            <a:endParaRPr lang="ca-ES" sz="2800" dirty="0">
              <a:solidFill>
                <a:srgbClr val="002060"/>
              </a:solidFill>
            </a:endParaRPr>
          </a:p>
        </p:txBody>
      </p:sp>
      <p:sp>
        <p:nvSpPr>
          <p:cNvPr id="583683" name="Rectangle 3"/>
          <p:cNvSpPr>
            <a:spLocks noGrp="1" noChangeArrowheads="1"/>
          </p:cNvSpPr>
          <p:nvPr>
            <p:ph idx="1"/>
          </p:nvPr>
        </p:nvSpPr>
        <p:spPr>
          <a:xfrm>
            <a:off x="500658" y="1296836"/>
            <a:ext cx="8280400" cy="4524375"/>
          </a:xfrm>
          <a:solidFill>
            <a:schemeClr val="bg1"/>
          </a:solidFill>
          <a:effectLst>
            <a:outerShdw dist="107763" dir="2700000" algn="ctr" rotWithShape="0">
              <a:schemeClr val="bg2">
                <a:alpha val="50000"/>
              </a:schemeClr>
            </a:outerShdw>
          </a:effectLst>
        </p:spPr>
        <p:txBody>
          <a:bodyPr rtlCol="0" anchor="ctr">
            <a:normAutofit/>
          </a:bodyPr>
          <a:lstStyle/>
          <a:p>
            <a:pPr algn="just">
              <a:defRPr/>
            </a:pPr>
            <a:r>
              <a:rPr lang="ca-ES" sz="1600" b="1" u="sng">
                <a:solidFill>
                  <a:srgbClr val="0B5395"/>
                </a:solidFill>
              </a:rPr>
              <a:t>c) Sessions extraordinàries urgents.</a:t>
            </a:r>
          </a:p>
          <a:p>
            <a:pPr algn="just">
              <a:lnSpc>
                <a:spcPct val="110000"/>
              </a:lnSpc>
              <a:buNone/>
              <a:defRPr/>
            </a:pPr>
            <a:r>
              <a:rPr lang="ca-ES" sz="1400" b="1" u="sng"/>
              <a:t/>
            </a:r>
            <a:br>
              <a:rPr lang="ca-ES" sz="1400" b="1" u="sng"/>
            </a:br>
            <a:r>
              <a:rPr lang="ca-ES" sz="1400"/>
              <a:t>Són una modalitat de les extraordinàries, caracteritzades perquè, en elles, </a:t>
            </a:r>
            <a:r>
              <a:rPr lang="ca-ES" sz="1400" b="1">
                <a:solidFill>
                  <a:srgbClr val="000099"/>
                </a:solidFill>
              </a:rPr>
              <a:t>no és precís que la convocatòria es formuli amb dos dies d'antelació</a:t>
            </a:r>
            <a:r>
              <a:rPr lang="ca-ES" sz="1400"/>
              <a:t>. Com a excepció al règim general de la potestat del President per convocar, en aquest supòsit, </a:t>
            </a:r>
            <a:r>
              <a:rPr lang="ca-ES" sz="1400" b="1" u="sng"/>
              <a:t>s'exigeix </a:t>
            </a:r>
            <a:r>
              <a:rPr lang="ca-ES" sz="1400"/>
              <a:t>que </a:t>
            </a:r>
            <a:r>
              <a:rPr lang="ca-ES" sz="1400" b="1">
                <a:solidFill>
                  <a:schemeClr val="tx2"/>
                </a:solidFill>
              </a:rPr>
              <a:t>la convocatòria </a:t>
            </a:r>
            <a:r>
              <a:rPr lang="ca-ES" sz="1400" b="1" u="sng">
                <a:solidFill>
                  <a:schemeClr val="tx2"/>
                </a:solidFill>
              </a:rPr>
              <a:t>sigui ratificada</a:t>
            </a:r>
            <a:r>
              <a:rPr lang="ca-ES" sz="1400" b="1">
                <a:solidFill>
                  <a:schemeClr val="tx2"/>
                </a:solidFill>
              </a:rPr>
              <a:t>, com a primer punt de l‘ordre del dia, pel Ple </a:t>
            </a:r>
            <a:r>
              <a:rPr lang="ca-ES" b="1">
                <a:solidFill>
                  <a:schemeClr val="tx2"/>
                </a:solidFill>
              </a:rPr>
              <a:t>-</a:t>
            </a:r>
            <a:r>
              <a:rPr lang="ca-ES" b="1">
                <a:solidFill>
                  <a:srgbClr val="0076A3"/>
                </a:solidFill>
              </a:rPr>
              <a:t>PER MAJORIA SIMPLE </a:t>
            </a:r>
            <a:r>
              <a:rPr lang="ca-ES" b="1">
                <a:solidFill>
                  <a:schemeClr val="tx2"/>
                </a:solidFill>
              </a:rPr>
              <a:t>-</a:t>
            </a:r>
            <a:r>
              <a:rPr lang="ca-ES"/>
              <a:t>, </a:t>
            </a:r>
            <a:r>
              <a:rPr lang="ca-ES" sz="1400"/>
              <a:t>de manera que si el Ple vota la no celebració de la sessió, aquesta s'ha d'aixecar sense entrar en l'estudi dels assumptes (art.79 ROF). La ratificació d'urgència s'ha de </a:t>
            </a:r>
            <a:r>
              <a:rPr lang="ca-ES" sz="1400" b="1">
                <a:solidFill>
                  <a:srgbClr val="000099"/>
                </a:solidFill>
              </a:rPr>
              <a:t>referir a tots els assumptes inclosos en l'ordre del dia de la convocatòria,</a:t>
            </a:r>
            <a:r>
              <a:rPr lang="ca-ES" sz="1400"/>
              <a:t> pel qual la STS de 4 d'abril de 1991 declara la nul·litat de sessió extraordinària urgent la ratificació de la qual es refereix a un dels punts de l'ordre del dia en què es va basar la convocatòria, </a:t>
            </a:r>
            <a:r>
              <a:rPr lang="ca-ES" sz="1400" b="1"/>
              <a:t>però no als restants</a:t>
            </a:r>
            <a:r>
              <a:rPr lang="ca-ES" sz="1400"/>
              <a:t> que van ser tractats en la sessió. </a:t>
            </a:r>
          </a:p>
        </p:txBody>
      </p:sp>
      <p:sp>
        <p:nvSpPr>
          <p:cNvPr id="309256" name="7 Marcador de pie de página"/>
          <p:cNvSpPr>
            <a:spLocks noGrp="1"/>
          </p:cNvSpPr>
          <p:nvPr>
            <p:ph type="ftr" sz="quarter" idx="11"/>
          </p:nvPr>
        </p:nvSpPr>
        <p:spPr/>
        <p:txBody>
          <a:bodyPr/>
          <a:lstStyle/>
          <a:p>
            <a:pPr>
              <a:defRPr/>
            </a:pPr>
            <a:r>
              <a:rPr lang="pt-BR"/>
              <a:t>Curs de regim juridic </a:t>
            </a:r>
            <a:endParaRPr lang="es-ES"/>
          </a:p>
        </p:txBody>
      </p:sp>
      <p:sp>
        <p:nvSpPr>
          <p:cNvPr id="309255" name="6 Marcador de número de diapositiva"/>
          <p:cNvSpPr>
            <a:spLocks noGrp="1"/>
          </p:cNvSpPr>
          <p:nvPr>
            <p:ph type="sldNum" sz="quarter" idx="12"/>
          </p:nvPr>
        </p:nvSpPr>
        <p:spPr/>
        <p:txBody>
          <a:bodyPr/>
          <a:lstStyle/>
          <a:p>
            <a:pPr>
              <a:defRPr/>
            </a:pPr>
            <a:fld id="{D53CAF86-C4DB-4F46-8A73-4E098724E1B7}" type="slidenum">
              <a:rPr lang="es-ES"/>
              <a:pPr>
                <a:defRPr/>
              </a:pPr>
              <a:t>189</a:t>
            </a:fld>
            <a:endParaRPr lang="es-ES"/>
          </a:p>
        </p:txBody>
      </p:sp>
      <p:sp>
        <p:nvSpPr>
          <p:cNvPr id="583685" name="Rectangle 5"/>
          <p:cNvSpPr>
            <a:spLocks noChangeArrowheads="1"/>
          </p:cNvSpPr>
          <p:nvPr/>
        </p:nvSpPr>
        <p:spPr bwMode="auto">
          <a:xfrm>
            <a:off x="1046738" y="1072468"/>
            <a:ext cx="9144000" cy="830262"/>
          </a:xfrm>
          <a:prstGeom prst="rect">
            <a:avLst/>
          </a:prstGeom>
          <a:solidFill>
            <a:srgbClr val="FF0000"/>
          </a:solidFill>
          <a:ln w="38100">
            <a:solidFill>
              <a:srgbClr val="009870"/>
            </a:solidFill>
            <a:miter lim="800000"/>
            <a:headEnd/>
            <a:tailEnd/>
          </a:ln>
        </p:spPr>
        <p:txBody>
          <a:bodyPr>
            <a:spAutoFit/>
          </a:bodyPr>
          <a:lstStyle/>
          <a:p>
            <a:pPr eaLnBrk="1" hangingPunct="1">
              <a:defRPr/>
            </a:pPr>
            <a:r>
              <a:rPr lang="ca-ES" sz="2000" b="1" dirty="0">
                <a:solidFill>
                  <a:schemeClr val="bg1"/>
                </a:solidFill>
              </a:rPr>
              <a:t>Ratificada, com a primer punt de l‘ordre del dia, pel Ple -</a:t>
            </a:r>
            <a:r>
              <a:rPr lang="ca-ES" sz="2000" b="1" u="sng" dirty="0">
                <a:solidFill>
                  <a:schemeClr val="bg1"/>
                </a:solidFill>
              </a:rPr>
              <a:t>PER </a:t>
            </a:r>
            <a:r>
              <a:rPr lang="ca-ES" sz="2800" b="1" u="sng" dirty="0">
                <a:solidFill>
                  <a:schemeClr val="bg1"/>
                </a:solidFill>
              </a:rPr>
              <a:t>MAJORIA SIMPLE</a:t>
            </a:r>
            <a:r>
              <a:rPr lang="ca-ES" sz="2800" b="1" dirty="0">
                <a:solidFill>
                  <a:schemeClr val="bg1"/>
                </a:solidFill>
              </a:rPr>
              <a:t> </a:t>
            </a:r>
            <a:r>
              <a:rPr lang="ca-ES" sz="2000" b="1" dirty="0">
                <a:solidFill>
                  <a:schemeClr val="bg1"/>
                </a:solidFill>
              </a:rPr>
              <a:t>- </a:t>
            </a:r>
            <a:r>
              <a:rPr lang="ca-ES" sz="2800" b="1" dirty="0">
                <a:solidFill>
                  <a:schemeClr val="bg1"/>
                </a:solidFill>
              </a:rPr>
              <a:t>Tots els </a:t>
            </a:r>
            <a:r>
              <a:rPr lang="ca-ES" sz="2000" b="1" dirty="0">
                <a:solidFill>
                  <a:schemeClr val="bg1"/>
                </a:solidFill>
              </a:rPr>
              <a:t>assumptes inclosos</a:t>
            </a:r>
          </a:p>
        </p:txBody>
      </p:sp>
      <p:sp>
        <p:nvSpPr>
          <p:cNvPr id="314375" name="Line 6"/>
          <p:cNvSpPr>
            <a:spLocks noChangeShapeType="1"/>
          </p:cNvSpPr>
          <p:nvPr/>
        </p:nvSpPr>
        <p:spPr bwMode="auto">
          <a:xfrm flipH="1">
            <a:off x="7810500" y="1785938"/>
            <a:ext cx="1657350" cy="360362"/>
          </a:xfrm>
          <a:prstGeom prst="line">
            <a:avLst/>
          </a:prstGeom>
          <a:noFill/>
          <a:ln w="7620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
        <p:nvSpPr>
          <p:cNvPr id="2" name="Rectángulo 1"/>
          <p:cNvSpPr/>
          <p:nvPr/>
        </p:nvSpPr>
        <p:spPr>
          <a:xfrm>
            <a:off x="8986479" y="208692"/>
            <a:ext cx="3168352" cy="6240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t>Compte!!!</a:t>
            </a:r>
          </a:p>
          <a:p>
            <a:pPr algn="ctr"/>
            <a:r>
              <a:rPr lang="ca-ES" dirty="0" smtClean="0"/>
              <a:t>Per adoptar acords urgents del ple, cal el ple extraordinari i urgent (majoria simple) o introduir un punt per urgència al ple ordinari (majoria absoluta). Però les urgències no alteren les regles de determinació de la competència. És més, la STS de 15 de juny de 2012 (R. cassació 2025/2009) deixa clar quan ens trobem en supòsits de nul·litat de ple dret, no subjecte a convalidació, per raó de la matèria.</a:t>
            </a:r>
            <a:endParaRPr lang="ca-ES" dirty="0"/>
          </a:p>
        </p:txBody>
      </p:sp>
      <p:sp>
        <p:nvSpPr>
          <p:cNvPr id="3" name="Rectángulo 2"/>
          <p:cNvSpPr/>
          <p:nvPr/>
        </p:nvSpPr>
        <p:spPr>
          <a:xfrm>
            <a:off x="0" y="5805264"/>
            <a:ext cx="5123519" cy="93610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t>Majoria simple=  P.EXTRAORDINARI URGENT</a:t>
            </a:r>
            <a:endParaRPr lang="es-ES" b="1" dirty="0"/>
          </a:p>
        </p:txBody>
      </p:sp>
      <p:sp>
        <p:nvSpPr>
          <p:cNvPr id="4" name="Rectángulo 3"/>
          <p:cNvSpPr/>
          <p:nvPr/>
        </p:nvSpPr>
        <p:spPr>
          <a:xfrm>
            <a:off x="5288375" y="5733256"/>
            <a:ext cx="3682219" cy="100811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t>PLE ORDINARI: Punts d’urgència MAJORIA ABSOLUTA</a:t>
            </a:r>
            <a:endParaRPr lang="es-ES" b="1" dirty="0"/>
          </a:p>
        </p:txBody>
      </p:sp>
    </p:spTree>
    <p:extLst>
      <p:ext uri="{BB962C8B-B14F-4D97-AF65-F5344CB8AC3E}">
        <p14:creationId xmlns:p14="http://schemas.microsoft.com/office/powerpoint/2010/main" val="82988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83685"/>
                                        </p:tgtEl>
                                        <p:attrNameLst>
                                          <p:attrName>style.visibility</p:attrName>
                                        </p:attrNameLst>
                                      </p:cBhvr>
                                      <p:to>
                                        <p:strVal val="visible"/>
                                      </p:to>
                                    </p:set>
                                    <p:animEffect transition="in" filter="diamond(in)">
                                      <p:cBhvr>
                                        <p:cTn id="7" dur="2000"/>
                                        <p:tgtEl>
                                          <p:spTgt spid="58368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5"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415480" y="44624"/>
            <a:ext cx="9017571" cy="884065"/>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AJUNTAMENT: </a:t>
            </a:r>
            <a:r>
              <a:rPr lang="ca-ES" sz="4000" b="1" dirty="0" smtClean="0">
                <a:solidFill>
                  <a:srgbClr val="0070C0"/>
                </a:solidFill>
                <a:latin typeface="Calibri" panose="020F0502020204030204" pitchFamily="34" charset="0"/>
                <a:cs typeface="Calibri" panose="020F0502020204030204" pitchFamily="34" charset="0"/>
              </a:rPr>
              <a:t>CONSTITUCIÓ</a:t>
            </a:r>
            <a:endParaRPr lang="ca-ES" sz="4000" b="1" dirty="0">
              <a:solidFill>
                <a:srgbClr val="0070C0"/>
              </a:solidFill>
              <a:latin typeface="Calibri" panose="020F0502020204030204" pitchFamily="34" charset="0"/>
              <a:cs typeface="Calibri" panose="020F0502020204030204" pitchFamily="34" charset="0"/>
            </a:endParaRPr>
          </a:p>
        </p:txBody>
      </p:sp>
      <p:sp>
        <p:nvSpPr>
          <p:cNvPr id="17411" name="Rectangle 3"/>
          <p:cNvSpPr>
            <a:spLocks noGrp="1" noChangeArrowheads="1"/>
          </p:cNvSpPr>
          <p:nvPr>
            <p:ph idx="1"/>
          </p:nvPr>
        </p:nvSpPr>
        <p:spPr>
          <a:xfrm>
            <a:off x="1415480" y="1152907"/>
            <a:ext cx="10153128" cy="5286375"/>
          </a:xfrm>
        </p:spPr>
        <p:txBody>
          <a:bodyPr rtlCol="0">
            <a:normAutofit fontScale="92500" lnSpcReduction="10000"/>
          </a:bodyPr>
          <a:lstStyle/>
          <a:p>
            <a:pPr marL="609600" indent="-609600">
              <a:lnSpc>
                <a:spcPct val="120000"/>
              </a:lnSpc>
              <a:buClr>
                <a:schemeClr val="accent3"/>
              </a:buClr>
              <a:buFont typeface="Wingdings" pitchFamily="2" charset="2"/>
              <a:buChar char="§"/>
              <a:defRPr/>
            </a:pPr>
            <a:r>
              <a:rPr lang="ca-ES" sz="2400" b="1" dirty="0">
                <a:solidFill>
                  <a:schemeClr val="accent1">
                    <a:lumMod val="75000"/>
                  </a:schemeClr>
                </a:solidFill>
                <a:latin typeface="Calibri" panose="020F0502020204030204" pitchFamily="34" charset="0"/>
                <a:cs typeface="Calibri" panose="020F0502020204030204" pitchFamily="34" charset="0"/>
              </a:rPr>
              <a:t>ACTES PREVIS A LA CONSTITUCIÓ </a:t>
            </a:r>
            <a:r>
              <a:rPr lang="ca-ES" sz="1900" dirty="0">
                <a:latin typeface="Calibri" panose="020F0502020204030204" pitchFamily="34" charset="0"/>
                <a:cs typeface="Calibri" panose="020F0502020204030204" pitchFamily="34" charset="0"/>
              </a:rPr>
              <a:t>de l’ajuntament</a:t>
            </a:r>
            <a:r>
              <a:rPr lang="ca-ES" sz="1900" dirty="0" smtClean="0">
                <a:latin typeface="Calibri" panose="020F0502020204030204" pitchFamily="34" charset="0"/>
                <a:cs typeface="Calibri" panose="020F0502020204030204" pitchFamily="34" charset="0"/>
              </a:rPr>
              <a:t>.</a:t>
            </a:r>
            <a:endParaRPr lang="ca-ES" sz="1900" dirty="0">
              <a:latin typeface="Calibri" panose="020F0502020204030204" pitchFamily="34" charset="0"/>
              <a:cs typeface="Calibri" panose="020F0502020204030204" pitchFamily="34" charset="0"/>
            </a:endParaRPr>
          </a:p>
          <a:p>
            <a:pPr marL="990600" lvl="1" indent="-533400">
              <a:lnSpc>
                <a:spcPct val="120000"/>
              </a:lnSpc>
              <a:buFont typeface="Wingdings" pitchFamily="2" charset="2"/>
              <a:buChar char="v"/>
              <a:defRPr/>
            </a:pPr>
            <a:r>
              <a:rPr lang="ca-ES" sz="1900" dirty="0">
                <a:latin typeface="Calibri" panose="020F0502020204030204" pitchFamily="34" charset="0"/>
                <a:cs typeface="Calibri" panose="020F0502020204030204" pitchFamily="34" charset="0"/>
              </a:rPr>
              <a:t>Expiració del mandat dels membres de la corporació.</a:t>
            </a:r>
          </a:p>
          <a:p>
            <a:pPr marL="990600" lvl="1" indent="-533400">
              <a:lnSpc>
                <a:spcPct val="120000"/>
              </a:lnSpc>
              <a:buFont typeface="Wingdings" pitchFamily="2" charset="2"/>
              <a:buChar char="v"/>
              <a:defRPr/>
            </a:pPr>
            <a:r>
              <a:rPr lang="ca-ES" sz="1900" dirty="0">
                <a:latin typeface="Calibri" panose="020F0502020204030204" pitchFamily="34" charset="0"/>
                <a:cs typeface="Calibri" panose="020F0502020204030204" pitchFamily="34" charset="0"/>
              </a:rPr>
              <a:t>Cessació automàtica dels funcionaris eventuals.</a:t>
            </a:r>
          </a:p>
          <a:p>
            <a:pPr marL="990600" lvl="1" indent="-533400">
              <a:lnSpc>
                <a:spcPct val="120000"/>
              </a:lnSpc>
              <a:buFont typeface="Wingdings" pitchFamily="2" charset="2"/>
              <a:buChar char="v"/>
              <a:defRPr/>
            </a:pPr>
            <a:r>
              <a:rPr lang="ca-ES" sz="1900" dirty="0">
                <a:latin typeface="Calibri" panose="020F0502020204030204" pitchFamily="34" charset="0"/>
                <a:cs typeface="Calibri" panose="020F0502020204030204" pitchFamily="34" charset="0"/>
              </a:rPr>
              <a:t>Operació de liquidació de la corporació.</a:t>
            </a:r>
          </a:p>
          <a:p>
            <a:pPr marL="609600" indent="-609600">
              <a:lnSpc>
                <a:spcPct val="120000"/>
              </a:lnSpc>
              <a:buClr>
                <a:schemeClr val="hlink"/>
              </a:buClr>
              <a:buFont typeface="Wingdings" pitchFamily="2" charset="2"/>
              <a:buChar char="v"/>
              <a:defRPr/>
            </a:pPr>
            <a:endParaRPr lang="ca-ES" sz="1900" dirty="0">
              <a:latin typeface="Calibri" panose="020F0502020204030204" pitchFamily="34" charset="0"/>
              <a:cs typeface="Calibri" panose="020F0502020204030204" pitchFamily="34" charset="0"/>
            </a:endParaRPr>
          </a:p>
          <a:p>
            <a:pPr marL="609600" indent="-609600">
              <a:lnSpc>
                <a:spcPct val="120000"/>
              </a:lnSpc>
              <a:buClr>
                <a:schemeClr val="accent3"/>
              </a:buClr>
              <a:buFont typeface="Wingdings" pitchFamily="2" charset="2"/>
              <a:buChar char="§"/>
              <a:defRPr/>
            </a:pPr>
            <a:r>
              <a:rPr lang="ca-ES" sz="2400" b="1" dirty="0" smtClean="0">
                <a:solidFill>
                  <a:schemeClr val="accent1">
                    <a:lumMod val="75000"/>
                  </a:schemeClr>
                </a:solidFill>
                <a:latin typeface="Calibri" panose="020F0502020204030204" pitchFamily="34" charset="0"/>
                <a:cs typeface="Calibri" panose="020F0502020204030204" pitchFamily="34" charset="0"/>
              </a:rPr>
              <a:t>CONSTITUCIÓ</a:t>
            </a:r>
            <a:r>
              <a:rPr lang="ca-ES" sz="2400" dirty="0" smtClean="0">
                <a:solidFill>
                  <a:schemeClr val="accent1">
                    <a:lumMod val="75000"/>
                  </a:schemeClr>
                </a:solidFill>
                <a:latin typeface="Calibri" panose="020F0502020204030204" pitchFamily="34" charset="0"/>
                <a:cs typeface="Calibri" panose="020F0502020204030204" pitchFamily="34" charset="0"/>
              </a:rPr>
              <a:t> </a:t>
            </a:r>
            <a:r>
              <a:rPr lang="ca-ES" sz="1900" dirty="0">
                <a:latin typeface="Calibri" panose="020F0502020204030204" pitchFamily="34" charset="0"/>
                <a:cs typeface="Calibri" panose="020F0502020204030204" pitchFamily="34" charset="0"/>
              </a:rPr>
              <a:t>de l’ajuntament</a:t>
            </a:r>
            <a:r>
              <a:rPr lang="ca-ES" sz="1900" dirty="0" smtClean="0">
                <a:latin typeface="Calibri" panose="020F0502020204030204" pitchFamily="34" charset="0"/>
                <a:cs typeface="Calibri" panose="020F0502020204030204" pitchFamily="34" charset="0"/>
              </a:rPr>
              <a:t>.</a:t>
            </a:r>
            <a:endParaRPr lang="ca-ES" sz="1900" dirty="0">
              <a:latin typeface="Calibri" panose="020F0502020204030204" pitchFamily="34" charset="0"/>
              <a:cs typeface="Calibri" panose="020F0502020204030204" pitchFamily="34" charset="0"/>
            </a:endParaRPr>
          </a:p>
          <a:p>
            <a:pPr marL="990600" lvl="1" indent="-533400">
              <a:lnSpc>
                <a:spcPct val="120000"/>
              </a:lnSpc>
              <a:buFont typeface="Wingdings" pitchFamily="2" charset="2"/>
              <a:buChar char="v"/>
              <a:defRPr/>
            </a:pPr>
            <a:r>
              <a:rPr lang="ca-ES" sz="1900" dirty="0">
                <a:latin typeface="Calibri" panose="020F0502020204030204" pitchFamily="34" charset="0"/>
                <a:cs typeface="Calibri" panose="020F0502020204030204" pitchFamily="34" charset="0"/>
              </a:rPr>
              <a:t>Formulació de les declaracions de béns i d’activitats pels regidors electes i declaració d’incompatibilitats.</a:t>
            </a:r>
          </a:p>
          <a:p>
            <a:pPr marL="990600" lvl="1" indent="-533400">
              <a:lnSpc>
                <a:spcPct val="120000"/>
              </a:lnSpc>
              <a:buFont typeface="Wingdings" pitchFamily="2" charset="2"/>
              <a:buChar char="v"/>
              <a:defRPr/>
            </a:pPr>
            <a:r>
              <a:rPr lang="ca-ES" sz="1900" dirty="0">
                <a:latin typeface="Calibri" panose="020F0502020204030204" pitchFamily="34" charset="0"/>
                <a:cs typeface="Calibri" panose="020F0502020204030204" pitchFamily="34" charset="0"/>
              </a:rPr>
              <a:t>Preparació de la documentació necessària per efectuar l’arqueig extraordinari i la comprovació de l’inventari de béns.</a:t>
            </a:r>
          </a:p>
          <a:p>
            <a:pPr marL="990600" lvl="1" indent="-533400">
              <a:lnSpc>
                <a:spcPct val="120000"/>
              </a:lnSpc>
              <a:buFont typeface="Wingdings" pitchFamily="2" charset="2"/>
              <a:buChar char="v"/>
              <a:defRPr/>
            </a:pPr>
            <a:r>
              <a:rPr lang="ca-ES" sz="1900" dirty="0">
                <a:latin typeface="Calibri" panose="020F0502020204030204" pitchFamily="34" charset="0"/>
                <a:cs typeface="Calibri" panose="020F0502020204030204" pitchFamily="34" charset="0"/>
              </a:rPr>
              <a:t>Convocatòria de la sessió constitutiva.</a:t>
            </a:r>
          </a:p>
          <a:p>
            <a:pPr marL="990600" lvl="1" indent="-533400">
              <a:lnSpc>
                <a:spcPct val="120000"/>
              </a:lnSpc>
              <a:buFont typeface="Wingdings" pitchFamily="2" charset="2"/>
              <a:buChar char="v"/>
              <a:defRPr/>
            </a:pPr>
            <a:r>
              <a:rPr lang="ca-ES" sz="1900" dirty="0">
                <a:latin typeface="Calibri" panose="020F0502020204030204" pitchFamily="34" charset="0"/>
                <a:cs typeface="Calibri" panose="020F0502020204030204" pitchFamily="34" charset="0"/>
              </a:rPr>
              <a:t>Aportació de credencials a l’ajuntament.</a:t>
            </a:r>
          </a:p>
          <a:p>
            <a:pPr marL="609600" indent="-609600">
              <a:lnSpc>
                <a:spcPct val="120000"/>
              </a:lnSpc>
              <a:buClr>
                <a:schemeClr val="hlink"/>
              </a:buClr>
              <a:buFont typeface="Wingdings" pitchFamily="2" charset="2"/>
              <a:buChar char="v"/>
              <a:defRPr/>
            </a:pPr>
            <a:endParaRPr lang="ca-ES" sz="1900" dirty="0">
              <a:latin typeface="Calibri" panose="020F0502020204030204" pitchFamily="34" charset="0"/>
              <a:cs typeface="Calibri" panose="020F0502020204030204" pitchFamily="34" charset="0"/>
            </a:endParaRPr>
          </a:p>
          <a:p>
            <a:pPr marL="609600" indent="-609600">
              <a:lnSpc>
                <a:spcPct val="120000"/>
              </a:lnSpc>
              <a:buClr>
                <a:schemeClr val="accent3"/>
              </a:buClr>
              <a:buFont typeface="Wingdings" pitchFamily="2" charset="2"/>
              <a:buChar char="§"/>
              <a:defRPr/>
            </a:pPr>
            <a:endParaRPr lang="ca-ES" sz="1900" dirty="0">
              <a:latin typeface="Calibri" panose="020F0502020204030204" pitchFamily="34" charset="0"/>
              <a:cs typeface="Calibri" panose="020F0502020204030204" pitchFamily="34" charset="0"/>
            </a:endParaRPr>
          </a:p>
        </p:txBody>
      </p:sp>
      <p:sp>
        <p:nvSpPr>
          <p:cNvPr id="26626" name="4 Marcador de pie de página"/>
          <p:cNvSpPr>
            <a:spLocks noGrp="1"/>
          </p:cNvSpPr>
          <p:nvPr>
            <p:ph type="ftr" sz="quarter" idx="11"/>
          </p:nvPr>
        </p:nvSpPr>
        <p:spPr/>
        <p:txBody>
          <a:bodyPr/>
          <a:lstStyle/>
          <a:p>
            <a:pPr>
              <a:defRPr/>
            </a:pPr>
            <a:r>
              <a:rPr lang="pt-BR"/>
              <a:t>Curs de regim juridic </a:t>
            </a:r>
            <a:endParaRPr lang="es-ES"/>
          </a:p>
        </p:txBody>
      </p:sp>
      <p:sp>
        <p:nvSpPr>
          <p:cNvPr id="26627" name="5 Marcador de número de diapositiva"/>
          <p:cNvSpPr>
            <a:spLocks noGrp="1"/>
          </p:cNvSpPr>
          <p:nvPr>
            <p:ph type="sldNum" sz="quarter" idx="12"/>
          </p:nvPr>
        </p:nvSpPr>
        <p:spPr/>
        <p:txBody>
          <a:bodyPr/>
          <a:lstStyle/>
          <a:p>
            <a:pPr>
              <a:defRPr/>
            </a:pPr>
            <a:fld id="{54483847-8D9F-49E6-8D71-BD291CB82482}" type="slidenum">
              <a:rPr lang="es-ES"/>
              <a:pPr>
                <a:defRPr/>
              </a:pPr>
              <a:t>19</a:t>
            </a:fld>
            <a:endParaRPr lang="es-ES"/>
          </a:p>
        </p:txBody>
      </p:sp>
      <p:sp>
        <p:nvSpPr>
          <p:cNvPr id="2" name="Rectángulo 1"/>
          <p:cNvSpPr/>
          <p:nvPr/>
        </p:nvSpPr>
        <p:spPr>
          <a:xfrm>
            <a:off x="8688288" y="116632"/>
            <a:ext cx="3141315" cy="352772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just">
              <a:lnSpc>
                <a:spcPct val="150000"/>
              </a:lnSpc>
              <a:buClr>
                <a:schemeClr val="accent3"/>
              </a:buClr>
              <a:buFont typeface="Wingdings 2"/>
              <a:buChar char=""/>
              <a:defRPr/>
            </a:pPr>
            <a:r>
              <a:rPr lang="ca-ES" sz="1600" b="1" dirty="0" smtClean="0">
                <a:solidFill>
                  <a:schemeClr val="bg1"/>
                </a:solidFill>
                <a:latin typeface="Calibri" panose="020F0502020204030204" pitchFamily="34" charset="0"/>
                <a:cs typeface="Calibri" panose="020F0502020204030204" pitchFamily="34" charset="0"/>
              </a:rPr>
              <a:t>L’article  42.3 </a:t>
            </a:r>
            <a:r>
              <a:rPr lang="es-ES" sz="1600" b="1" dirty="0">
                <a:solidFill>
                  <a:schemeClr val="bg1"/>
                </a:solidFill>
                <a:latin typeface="Calibri" panose="020F0502020204030204" pitchFamily="34" charset="0"/>
                <a:cs typeface="Calibri" panose="020F0502020204030204" pitchFamily="34" charset="0"/>
              </a:rPr>
              <a:t>i</a:t>
            </a:r>
            <a:r>
              <a:rPr lang="ca-ES" sz="1600" b="1" dirty="0">
                <a:solidFill>
                  <a:schemeClr val="bg1"/>
                </a:solidFill>
                <a:latin typeface="Calibri" panose="020F0502020204030204" pitchFamily="34" charset="0"/>
                <a:cs typeface="Calibri" panose="020F0502020204030204" pitchFamily="34" charset="0"/>
              </a:rPr>
              <a:t> </a:t>
            </a:r>
            <a:r>
              <a:rPr lang="ca-ES" sz="1600" b="1" dirty="0" smtClean="0">
                <a:solidFill>
                  <a:schemeClr val="bg1"/>
                </a:solidFill>
                <a:latin typeface="Calibri" panose="020F0502020204030204" pitchFamily="34" charset="0"/>
                <a:cs typeface="Calibri" panose="020F0502020204030204" pitchFamily="34" charset="0"/>
              </a:rPr>
              <a:t>l’article  </a:t>
            </a:r>
            <a:r>
              <a:rPr lang="ca-ES" sz="1600" b="1" dirty="0">
                <a:solidFill>
                  <a:schemeClr val="bg1"/>
                </a:solidFill>
                <a:latin typeface="Calibri" panose="020F0502020204030204" pitchFamily="34" charset="0"/>
                <a:cs typeface="Calibri" panose="020F0502020204030204" pitchFamily="34" charset="0"/>
              </a:rPr>
              <a:t>194 LOREG estableixen que el mandat dels membres dels Ajuntaments és de 4 anys, comptats </a:t>
            </a:r>
            <a:r>
              <a:rPr lang="ca-ES" sz="1600" b="1" u="sng" dirty="0">
                <a:solidFill>
                  <a:schemeClr val="bg1"/>
                </a:solidFill>
                <a:latin typeface="Calibri" panose="020F0502020204030204" pitchFamily="34" charset="0"/>
                <a:cs typeface="Calibri" panose="020F0502020204030204" pitchFamily="34" charset="0"/>
              </a:rPr>
              <a:t>a partir de la data de la seva elecció</a:t>
            </a:r>
            <a:r>
              <a:rPr lang="ca-ES" sz="1600" b="1" dirty="0">
                <a:solidFill>
                  <a:schemeClr val="bg1"/>
                </a:solidFill>
                <a:latin typeface="Calibri" panose="020F0502020204030204" pitchFamily="34" charset="0"/>
                <a:cs typeface="Calibri" panose="020F0502020204030204" pitchFamily="34" charset="0"/>
              </a:rPr>
              <a:t>, acabant, en tot cas, el dia anterior </a:t>
            </a:r>
            <a:r>
              <a:rPr lang="ca-ES" sz="1600" b="1" u="sng" dirty="0">
                <a:solidFill>
                  <a:schemeClr val="bg1"/>
                </a:solidFill>
                <a:latin typeface="Calibri" panose="020F0502020204030204" pitchFamily="34" charset="0"/>
                <a:cs typeface="Calibri" panose="020F0502020204030204" pitchFamily="34" charset="0"/>
              </a:rPr>
              <a:t>al de la celebració </a:t>
            </a:r>
            <a:r>
              <a:rPr lang="ca-ES" sz="1600" b="1" dirty="0">
                <a:solidFill>
                  <a:schemeClr val="bg1"/>
                </a:solidFill>
                <a:latin typeface="Calibri" panose="020F0502020204030204" pitchFamily="34" charset="0"/>
                <a:cs typeface="Calibri" panose="020F0502020204030204" pitchFamily="34" charset="0"/>
              </a:rPr>
              <a:t>de les eleccions següents. </a:t>
            </a:r>
          </a:p>
        </p:txBody>
      </p:sp>
    </p:spTree>
    <p:extLst>
      <p:ext uri="{BB962C8B-B14F-4D97-AF65-F5344CB8AC3E}">
        <p14:creationId xmlns:p14="http://schemas.microsoft.com/office/powerpoint/2010/main" val="156062644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847273" y="1"/>
            <a:ext cx="9721335" cy="1163781"/>
          </a:xfrm>
        </p:spPr>
        <p:txBody>
          <a:bodyPr>
            <a:noAutofit/>
          </a:bodyPr>
          <a:lstStyle/>
          <a:p>
            <a:pPr eaLnBrk="1" hangingPunct="1"/>
            <a:r>
              <a:rPr lang="ca-ES" altLang="es-ES_tradnl" sz="4000" b="1" dirty="0">
                <a:solidFill>
                  <a:srgbClr val="0B5395"/>
                </a:solidFill>
                <a:latin typeface="Calibri" panose="020F0502020204030204" pitchFamily="34" charset="0"/>
                <a:cs typeface="Calibri" panose="020F0502020204030204" pitchFamily="34" charset="0"/>
              </a:rPr>
              <a:t>SESSIONS EXTRAORDINÀRIES </a:t>
            </a:r>
            <a:r>
              <a:rPr lang="ca-ES" altLang="es-ES_tradnl" sz="4000" b="1" u="sng" dirty="0">
                <a:solidFill>
                  <a:srgbClr val="0B5395"/>
                </a:solidFill>
                <a:latin typeface="Calibri" panose="020F0502020204030204" pitchFamily="34" charset="0"/>
                <a:cs typeface="Calibri" panose="020F0502020204030204" pitchFamily="34" charset="0"/>
              </a:rPr>
              <a:t>URGENTS.</a:t>
            </a:r>
            <a:r>
              <a:rPr lang="ca-ES" altLang="es-ES_tradnl" sz="4000" u="sng" dirty="0">
                <a:solidFill>
                  <a:srgbClr val="0B5395"/>
                </a:solidFill>
                <a:latin typeface="Calibri" panose="020F0502020204030204" pitchFamily="34" charset="0"/>
                <a:cs typeface="Calibri" panose="020F0502020204030204" pitchFamily="34" charset="0"/>
              </a:rPr>
              <a:t/>
            </a:r>
            <a:br>
              <a:rPr lang="ca-ES" altLang="es-ES_tradnl" sz="4000" u="sng" dirty="0">
                <a:solidFill>
                  <a:srgbClr val="0B5395"/>
                </a:solidFill>
                <a:latin typeface="Calibri" panose="020F0502020204030204" pitchFamily="34" charset="0"/>
                <a:cs typeface="Calibri" panose="020F0502020204030204" pitchFamily="34" charset="0"/>
              </a:rPr>
            </a:br>
            <a:endParaRPr lang="ca-ES" altLang="es-ES_tradnl" sz="4000" u="sng" dirty="0">
              <a:solidFill>
                <a:srgbClr val="0B5395"/>
              </a:solidFill>
              <a:latin typeface="Calibri" panose="020F0502020204030204" pitchFamily="34" charset="0"/>
              <a:cs typeface="Calibri" panose="020F0502020204030204" pitchFamily="34" charset="0"/>
            </a:endParaRPr>
          </a:p>
        </p:txBody>
      </p:sp>
      <p:sp>
        <p:nvSpPr>
          <p:cNvPr id="315395" name="Rectangle 3"/>
          <p:cNvSpPr>
            <a:spLocks noGrp="1" noChangeArrowheads="1"/>
          </p:cNvSpPr>
          <p:nvPr>
            <p:ph idx="1"/>
          </p:nvPr>
        </p:nvSpPr>
        <p:spPr>
          <a:xfrm>
            <a:off x="2170545" y="1653309"/>
            <a:ext cx="8605975" cy="4619499"/>
          </a:xfrm>
          <a:solidFill>
            <a:schemeClr val="bg1"/>
          </a:solidFill>
          <a:effectLst>
            <a:prstShdw prst="shdw13" dist="53882" dir="13500000">
              <a:schemeClr val="bg2">
                <a:alpha val="50000"/>
              </a:schemeClr>
            </a:prstShdw>
          </a:effectLst>
        </p:spPr>
        <p:txBody>
          <a:bodyPr anchor="ctr">
            <a:normAutofit/>
          </a:bodyPr>
          <a:lstStyle/>
          <a:p>
            <a:pPr algn="just" eaLnBrk="1" hangingPunct="1">
              <a:lnSpc>
                <a:spcPct val="110000"/>
              </a:lnSpc>
            </a:pPr>
            <a:r>
              <a:rPr lang="ca-ES" altLang="es-ES_tradnl" sz="1700" dirty="0">
                <a:latin typeface="Calibri" panose="020F0502020204030204" pitchFamily="34" charset="0"/>
                <a:cs typeface="Calibri" panose="020F0502020204030204" pitchFamily="34" charset="0"/>
              </a:rPr>
              <a:t>La STS de 8 d‘octubre de 1986 ha assenyalat que l'art.46.1.b/ LRBRL, no exigeix termini entre la convocatòria i la celebració de les sessions extraordinàries urgents, </a:t>
            </a:r>
            <a:r>
              <a:rPr lang="ca-ES" altLang="es-ES_tradnl" sz="1700" b="1" dirty="0">
                <a:latin typeface="Calibri" panose="020F0502020204030204" pitchFamily="34" charset="0"/>
                <a:cs typeface="Calibri" panose="020F0502020204030204" pitchFamily="34" charset="0"/>
              </a:rPr>
              <a:t>però això no significa que els Plens puguin convocar-se sense temps suficient per poder citar els assistents;</a:t>
            </a:r>
            <a:r>
              <a:rPr lang="ca-ES" altLang="es-ES_tradnl" sz="1700" dirty="0">
                <a:latin typeface="Calibri" panose="020F0502020204030204" pitchFamily="34" charset="0"/>
                <a:cs typeface="Calibri" panose="020F0502020204030204" pitchFamily="34" charset="0"/>
              </a:rPr>
              <a:t> d'altra banda, la urgència </a:t>
            </a:r>
            <a:r>
              <a:rPr lang="ca-ES" altLang="es-ES_tradnl" sz="1700" b="1" u="sng" dirty="0">
                <a:solidFill>
                  <a:srgbClr val="FF0000"/>
                </a:solidFill>
                <a:latin typeface="Calibri" panose="020F0502020204030204" pitchFamily="34" charset="0"/>
                <a:cs typeface="Calibri" panose="020F0502020204030204" pitchFamily="34" charset="0"/>
              </a:rPr>
              <a:t>és un concepte jurídic indeterminat </a:t>
            </a:r>
            <a:r>
              <a:rPr lang="ca-ES" altLang="es-ES_tradnl" sz="1700" dirty="0">
                <a:latin typeface="Calibri" panose="020F0502020204030204" pitchFamily="34" charset="0"/>
                <a:cs typeface="Calibri" panose="020F0502020204030204" pitchFamily="34" charset="0"/>
              </a:rPr>
              <a:t>(existència o no urgència) </a:t>
            </a:r>
            <a:r>
              <a:rPr lang="ca-ES" altLang="es-ES_tradnl" sz="1700" b="1" u="sng" dirty="0">
                <a:solidFill>
                  <a:srgbClr val="FF0000"/>
                </a:solidFill>
                <a:latin typeface="Calibri" panose="020F0502020204030204" pitchFamily="34" charset="0"/>
                <a:cs typeface="Calibri" panose="020F0502020204030204" pitchFamily="34" charset="0"/>
              </a:rPr>
              <a:t>que pot ser fiscalitzat pels Tribunals</a:t>
            </a:r>
            <a:r>
              <a:rPr lang="ca-ES" altLang="es-ES_tradnl" sz="1700" dirty="0">
                <a:latin typeface="Calibri" panose="020F0502020204030204" pitchFamily="34" charset="0"/>
                <a:cs typeface="Calibri" panose="020F0502020204030204" pitchFamily="34" charset="0"/>
              </a:rPr>
              <a:t>. La STS de 20 de maig de 1998 indica que en la convocatòria de sessions extraordinàries urgents "</a:t>
            </a:r>
            <a:r>
              <a:rPr lang="ca-ES" altLang="es-ES_tradnl" sz="1700" dirty="0">
                <a:solidFill>
                  <a:srgbClr val="000099"/>
                </a:solidFill>
                <a:latin typeface="Calibri" panose="020F0502020204030204" pitchFamily="34" charset="0"/>
                <a:cs typeface="Calibri" panose="020F0502020204030204" pitchFamily="34" charset="0"/>
              </a:rPr>
              <a:t>no hi ha alguna exigència de lapse temporal previ, llevat del que naturalment sigui precís per possibilitar l'assistència material dels regidors",</a:t>
            </a:r>
            <a:r>
              <a:rPr lang="ca-ES" altLang="es-ES_tradnl" sz="1700" dirty="0">
                <a:latin typeface="Calibri" panose="020F0502020204030204" pitchFamily="34" charset="0"/>
                <a:cs typeface="Calibri" panose="020F0502020204030204" pitchFamily="34" charset="0"/>
              </a:rPr>
              <a:t> </a:t>
            </a:r>
            <a:r>
              <a:rPr lang="ca-ES" altLang="es-ES_tradnl" sz="1700" b="1" dirty="0">
                <a:solidFill>
                  <a:srgbClr val="FF3300"/>
                </a:solidFill>
                <a:latin typeface="Calibri" panose="020F0502020204030204" pitchFamily="34" charset="0"/>
                <a:cs typeface="Calibri" panose="020F0502020204030204" pitchFamily="34" charset="0"/>
              </a:rPr>
              <a:t>sense que pugui "tenir virtut convalidant</a:t>
            </a:r>
            <a:r>
              <a:rPr lang="ca-ES" altLang="es-ES_tradnl" sz="1700" dirty="0">
                <a:latin typeface="Calibri" panose="020F0502020204030204" pitchFamily="34" charset="0"/>
                <a:cs typeface="Calibri" panose="020F0502020204030204" pitchFamily="34" charset="0"/>
              </a:rPr>
              <a:t> la ratificació del presumpte caràcter urgent de la sessió </a:t>
            </a:r>
            <a:r>
              <a:rPr lang="ca-ES" altLang="es-ES_tradnl" sz="1700" b="1" dirty="0">
                <a:latin typeface="Calibri" panose="020F0502020204030204" pitchFamily="34" charset="0"/>
                <a:cs typeface="Calibri" panose="020F0502020204030204" pitchFamily="34" charset="0"/>
              </a:rPr>
              <a:t>per part dels únics regidors</a:t>
            </a:r>
            <a:r>
              <a:rPr lang="ca-ES" altLang="es-ES_tradnl" sz="1700" dirty="0">
                <a:latin typeface="Calibri" panose="020F0502020204030204" pitchFamily="34" charset="0"/>
                <a:cs typeface="Calibri" panose="020F0502020204030204" pitchFamily="34" charset="0"/>
              </a:rPr>
              <a:t> assistents, constitueixin o no la majoria requerida per la Llei, ja que s'ha verificat davant de l'absència dels altres". </a:t>
            </a:r>
          </a:p>
        </p:txBody>
      </p:sp>
      <p:sp>
        <p:nvSpPr>
          <p:cNvPr id="310278" name="5 Marcador de pie de página"/>
          <p:cNvSpPr>
            <a:spLocks noGrp="1"/>
          </p:cNvSpPr>
          <p:nvPr>
            <p:ph type="ftr" sz="quarter" idx="11"/>
          </p:nvPr>
        </p:nvSpPr>
        <p:spPr/>
        <p:txBody>
          <a:bodyPr/>
          <a:lstStyle/>
          <a:p>
            <a:pPr>
              <a:defRPr/>
            </a:pPr>
            <a:r>
              <a:rPr lang="pt-BR"/>
              <a:t>Curs de regim juridic </a:t>
            </a:r>
            <a:endParaRPr lang="es-ES"/>
          </a:p>
        </p:txBody>
      </p:sp>
      <p:sp>
        <p:nvSpPr>
          <p:cNvPr id="310277" name="4 Marcador de número de diapositiva"/>
          <p:cNvSpPr>
            <a:spLocks noGrp="1"/>
          </p:cNvSpPr>
          <p:nvPr>
            <p:ph type="sldNum" sz="quarter" idx="12"/>
          </p:nvPr>
        </p:nvSpPr>
        <p:spPr/>
        <p:txBody>
          <a:bodyPr/>
          <a:lstStyle/>
          <a:p>
            <a:pPr>
              <a:defRPr/>
            </a:pPr>
            <a:fld id="{9FCAE648-34BD-4765-AB73-74369C36C098}" type="slidenum">
              <a:rPr lang="es-ES"/>
              <a:pPr>
                <a:defRPr/>
              </a:pPr>
              <a:t>190</a:t>
            </a:fld>
            <a:endParaRPr lang="es-ES"/>
          </a:p>
        </p:txBody>
      </p:sp>
      <p:sp>
        <p:nvSpPr>
          <p:cNvPr id="585732" name="Text Box 4"/>
          <p:cNvSpPr txBox="1">
            <a:spLocks noChangeArrowheads="1"/>
          </p:cNvSpPr>
          <p:nvPr/>
        </p:nvSpPr>
        <p:spPr bwMode="auto">
          <a:xfrm>
            <a:off x="2170546" y="908720"/>
            <a:ext cx="8605974" cy="353943"/>
          </a:xfrm>
          <a:prstGeom prst="rect">
            <a:avLst/>
          </a:prstGeom>
          <a:solidFill>
            <a:srgbClr val="FFCCFF"/>
          </a:solidFill>
          <a:ln w="57150">
            <a:solidFill>
              <a:srgbClr val="900883"/>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altLang="es-ES_tradnl" sz="1700" b="1" i="1" dirty="0">
                <a:latin typeface="Calibri" panose="020F0502020204030204" pitchFamily="34" charset="0"/>
                <a:cs typeface="Calibri" panose="020F0502020204030204" pitchFamily="34" charset="0"/>
              </a:rPr>
              <a:t>N</a:t>
            </a:r>
            <a:r>
              <a:rPr lang="ca-ES" altLang="es-ES_tradnl" sz="1700" b="1" i="1" dirty="0">
                <a:latin typeface="Calibri" panose="020F0502020204030204" pitchFamily="34" charset="0"/>
                <a:cs typeface="Calibri" panose="020F0502020204030204" pitchFamily="34" charset="0"/>
              </a:rPr>
              <a:t>o exigeix termini entre la convocatòria i la celebració de les sessions extraordinàries urgents</a:t>
            </a:r>
          </a:p>
        </p:txBody>
      </p:sp>
    </p:spTree>
    <p:extLst>
      <p:ext uri="{BB962C8B-B14F-4D97-AF65-F5344CB8AC3E}">
        <p14:creationId xmlns:p14="http://schemas.microsoft.com/office/powerpoint/2010/main" val="3883310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585732"/>
                                        </p:tgtEl>
                                        <p:attrNameLst>
                                          <p:attrName>style.visibility</p:attrName>
                                        </p:attrNameLst>
                                      </p:cBhvr>
                                      <p:to>
                                        <p:strVal val="visible"/>
                                      </p:to>
                                    </p:set>
                                    <p:anim calcmode="lin" valueType="num">
                                      <p:cBhvr>
                                        <p:cTn id="7" dur="2000" fill="hold"/>
                                        <p:tgtEl>
                                          <p:spTgt spid="585732"/>
                                        </p:tgtEl>
                                        <p:attrNameLst>
                                          <p:attrName>ppt_x</p:attrName>
                                        </p:attrNameLst>
                                      </p:cBhvr>
                                      <p:tavLst>
                                        <p:tav tm="0">
                                          <p:val>
                                            <p:strVal val="#ppt_x-#ppt_w/2"/>
                                          </p:val>
                                        </p:tav>
                                        <p:tav tm="100000">
                                          <p:val>
                                            <p:strVal val="#ppt_x"/>
                                          </p:val>
                                        </p:tav>
                                      </p:tavLst>
                                    </p:anim>
                                    <p:anim calcmode="lin" valueType="num">
                                      <p:cBhvr>
                                        <p:cTn id="8" dur="2000" fill="hold"/>
                                        <p:tgtEl>
                                          <p:spTgt spid="585732"/>
                                        </p:tgtEl>
                                        <p:attrNameLst>
                                          <p:attrName>ppt_y</p:attrName>
                                        </p:attrNameLst>
                                      </p:cBhvr>
                                      <p:tavLst>
                                        <p:tav tm="0">
                                          <p:val>
                                            <p:strVal val="#ppt_y"/>
                                          </p:val>
                                        </p:tav>
                                        <p:tav tm="100000">
                                          <p:val>
                                            <p:strVal val="#ppt_y"/>
                                          </p:val>
                                        </p:tav>
                                      </p:tavLst>
                                    </p:anim>
                                    <p:anim calcmode="lin" valueType="num">
                                      <p:cBhvr>
                                        <p:cTn id="9" dur="2000" fill="hold"/>
                                        <p:tgtEl>
                                          <p:spTgt spid="585732"/>
                                        </p:tgtEl>
                                        <p:attrNameLst>
                                          <p:attrName>ppt_w</p:attrName>
                                        </p:attrNameLst>
                                      </p:cBhvr>
                                      <p:tavLst>
                                        <p:tav tm="0">
                                          <p:val>
                                            <p:fltVal val="0"/>
                                          </p:val>
                                        </p:tav>
                                        <p:tav tm="100000">
                                          <p:val>
                                            <p:strVal val="#ppt_w"/>
                                          </p:val>
                                        </p:tav>
                                      </p:tavLst>
                                    </p:anim>
                                    <p:anim calcmode="lin" valueType="num">
                                      <p:cBhvr>
                                        <p:cTn id="10" dur="2000" fill="hold"/>
                                        <p:tgtEl>
                                          <p:spTgt spid="5857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2"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524000" y="0"/>
            <a:ext cx="7793038" cy="1462088"/>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SESSIONS SECRETES.</a:t>
            </a:r>
            <a:r>
              <a:rPr lang="ca-ES" sz="4000" dirty="0">
                <a:solidFill>
                  <a:srgbClr val="0070C0"/>
                </a:solidFill>
                <a:latin typeface="Calibri" panose="020F0502020204030204" pitchFamily="34" charset="0"/>
                <a:cs typeface="Calibri" panose="020F0502020204030204" pitchFamily="34" charset="0"/>
              </a:rPr>
              <a:t/>
            </a:r>
            <a:br>
              <a:rPr lang="ca-ES" sz="4000" dirty="0">
                <a:solidFill>
                  <a:srgbClr val="0070C0"/>
                </a:solidFill>
                <a:latin typeface="Calibri" panose="020F0502020204030204" pitchFamily="34" charset="0"/>
                <a:cs typeface="Calibri" panose="020F0502020204030204" pitchFamily="34" charset="0"/>
              </a:rPr>
            </a:br>
            <a:endParaRPr lang="ca-ES" sz="4000" dirty="0">
              <a:solidFill>
                <a:srgbClr val="0070C0"/>
              </a:solidFill>
              <a:latin typeface="Calibri" panose="020F0502020204030204" pitchFamily="34" charset="0"/>
              <a:cs typeface="Calibri" panose="020F0502020204030204" pitchFamily="34" charset="0"/>
            </a:endParaRPr>
          </a:p>
        </p:txBody>
      </p:sp>
      <p:sp>
        <p:nvSpPr>
          <p:cNvPr id="587779" name="Rectangle 3"/>
          <p:cNvSpPr>
            <a:spLocks noGrp="1" noChangeArrowheads="1"/>
          </p:cNvSpPr>
          <p:nvPr>
            <p:ph idx="1"/>
          </p:nvPr>
        </p:nvSpPr>
        <p:spPr>
          <a:xfrm>
            <a:off x="1958109" y="2493819"/>
            <a:ext cx="8325716" cy="3051290"/>
          </a:xfrm>
          <a:solidFill>
            <a:schemeClr val="bg1"/>
          </a:solidFill>
          <a:effectLst>
            <a:outerShdw dist="107763" dir="13500000" sx="75000" sy="75000" algn="tl" rotWithShape="0">
              <a:schemeClr val="bg2">
                <a:alpha val="50000"/>
              </a:schemeClr>
            </a:outerShdw>
          </a:effectLst>
        </p:spPr>
        <p:txBody>
          <a:bodyPr rtlCol="0">
            <a:normAutofit/>
          </a:bodyPr>
          <a:lstStyle/>
          <a:p>
            <a:pPr marL="274320" indent="-274320" algn="just">
              <a:lnSpc>
                <a:spcPct val="110000"/>
              </a:lnSpc>
              <a:buClr>
                <a:schemeClr val="accent3"/>
              </a:buClr>
              <a:buFont typeface="Arial" pitchFamily="34" charset="0"/>
              <a:buChar char="•"/>
              <a:defRPr/>
            </a:pPr>
            <a:r>
              <a:rPr lang="ca-ES" sz="1700" b="1" dirty="0">
                <a:solidFill>
                  <a:srgbClr val="0070C0"/>
                </a:solidFill>
                <a:latin typeface="Calibri" panose="020F0502020204030204" pitchFamily="34" charset="0"/>
                <a:cs typeface="Calibri" panose="020F0502020204030204" pitchFamily="34" charset="0"/>
              </a:rPr>
              <a:t>d) Sessions secretes.</a:t>
            </a:r>
          </a:p>
          <a:p>
            <a:pPr marL="274320" indent="-274320" algn="just">
              <a:lnSpc>
                <a:spcPct val="11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La LRBRL permet que siguin secrets el debat i la votació d'aquells assumptes que puguin afectar </a:t>
            </a:r>
            <a:r>
              <a:rPr lang="ca-ES" sz="1700" b="1" dirty="0">
                <a:latin typeface="Calibri" panose="020F0502020204030204" pitchFamily="34" charset="0"/>
                <a:cs typeface="Calibri" panose="020F0502020204030204" pitchFamily="34" charset="0"/>
              </a:rPr>
              <a:t>al dret fonamental dels ciutadans als quals es refereix l'art.18.1 la CE (dret a l'honor i a la intimitat personal), però exigeix que així s'acordi </a:t>
            </a:r>
            <a:r>
              <a:rPr lang="ca-ES" sz="1700" b="1" dirty="0">
                <a:solidFill>
                  <a:srgbClr val="C00000"/>
                </a:solidFill>
                <a:latin typeface="Calibri" panose="020F0502020204030204" pitchFamily="34" charset="0"/>
                <a:cs typeface="Calibri" panose="020F0502020204030204" pitchFamily="34" charset="0"/>
              </a:rPr>
              <a:t>PER MAJORIA ABSOLUTA</a:t>
            </a:r>
            <a:r>
              <a:rPr lang="ca-ES" sz="1700" dirty="0">
                <a:solidFill>
                  <a:srgbClr val="C00000"/>
                </a:solidFill>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(art. 70.1). Havent de recordar-se la doctrina de la STS de 18 de gener de 1981 que declara la nul·litat dels acords adoptats en sessions secretes, quan la declaració no encaixava en els supòsits legals que permetien la reserva.</a:t>
            </a:r>
            <a:endParaRPr lang="es-ES" sz="17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a:t>
            </a:r>
          </a:p>
        </p:txBody>
      </p:sp>
      <p:sp>
        <p:nvSpPr>
          <p:cNvPr id="311303" name="6 Marcador de pie de página"/>
          <p:cNvSpPr>
            <a:spLocks noGrp="1"/>
          </p:cNvSpPr>
          <p:nvPr>
            <p:ph type="ftr" sz="quarter" idx="11"/>
          </p:nvPr>
        </p:nvSpPr>
        <p:spPr/>
        <p:txBody>
          <a:bodyPr/>
          <a:lstStyle/>
          <a:p>
            <a:pPr>
              <a:defRPr/>
            </a:pPr>
            <a:r>
              <a:rPr lang="pt-BR"/>
              <a:t>Curs de regim juridic </a:t>
            </a:r>
            <a:endParaRPr lang="es-ES"/>
          </a:p>
        </p:txBody>
      </p:sp>
      <p:sp>
        <p:nvSpPr>
          <p:cNvPr id="311302" name="5 Marcador de número de diapositiva"/>
          <p:cNvSpPr>
            <a:spLocks noGrp="1"/>
          </p:cNvSpPr>
          <p:nvPr>
            <p:ph type="sldNum" sz="quarter" idx="12"/>
          </p:nvPr>
        </p:nvSpPr>
        <p:spPr/>
        <p:txBody>
          <a:bodyPr/>
          <a:lstStyle/>
          <a:p>
            <a:pPr>
              <a:defRPr/>
            </a:pPr>
            <a:fld id="{7C218974-3F76-49E9-9E26-9C78657F72C7}" type="slidenum">
              <a:rPr lang="es-ES"/>
              <a:pPr>
                <a:defRPr/>
              </a:pPr>
              <a:t>191</a:t>
            </a:fld>
            <a:endParaRPr lang="es-ES"/>
          </a:p>
        </p:txBody>
      </p:sp>
      <p:sp>
        <p:nvSpPr>
          <p:cNvPr id="587780" name="Text Box 4"/>
          <p:cNvSpPr txBox="1">
            <a:spLocks noChangeArrowheads="1"/>
          </p:cNvSpPr>
          <p:nvPr/>
        </p:nvSpPr>
        <p:spPr bwMode="auto">
          <a:xfrm>
            <a:off x="4583113" y="836613"/>
            <a:ext cx="5700712" cy="830997"/>
          </a:xfrm>
          <a:prstGeom prst="rect">
            <a:avLst/>
          </a:prstGeom>
          <a:solidFill>
            <a:srgbClr val="FFFF00"/>
          </a:solidFill>
          <a:ln w="9525">
            <a:noFill/>
            <a:miter lim="800000"/>
            <a:headEnd/>
            <a:tailEnd/>
          </a:ln>
          <a:effectLst>
            <a:outerShdw dist="107763" dir="2700000" algn="ctr" rotWithShape="0">
              <a:schemeClr val="bg2">
                <a:alpha val="50000"/>
              </a:schemeClr>
            </a:outerShdw>
          </a:effectLst>
        </p:spPr>
        <p:txBody>
          <a:bodyPr wrap="square">
            <a:spAutoFit/>
          </a:bodyPr>
          <a:lstStyle/>
          <a:p>
            <a:pPr algn="ctr" eaLnBrk="1" hangingPunct="1">
              <a:spcBef>
                <a:spcPct val="50000"/>
              </a:spcBef>
              <a:defRPr/>
            </a:pPr>
            <a:r>
              <a:rPr lang="ca-ES" sz="1600">
                <a:latin typeface="Comic Sans MS" pitchFamily="66" charset="0"/>
              </a:rPr>
              <a:t>Quan puguin afectar </a:t>
            </a:r>
            <a:r>
              <a:rPr lang="ca-ES" sz="1600" b="1">
                <a:latin typeface="Comic Sans MS" pitchFamily="66" charset="0"/>
              </a:rPr>
              <a:t>al dret fonamental dels ciutadans als quals es refereix l'art.18.1 la CE dret a l'honor i a la intimitat personal</a:t>
            </a:r>
          </a:p>
        </p:txBody>
      </p:sp>
      <p:sp>
        <p:nvSpPr>
          <p:cNvPr id="295943" name="Text Box 5"/>
          <p:cNvSpPr txBox="1">
            <a:spLocks noChangeArrowheads="1"/>
          </p:cNvSpPr>
          <p:nvPr/>
        </p:nvSpPr>
        <p:spPr bwMode="auto">
          <a:xfrm>
            <a:off x="5890347" y="1683456"/>
            <a:ext cx="4357687" cy="369332"/>
          </a:xfrm>
          <a:prstGeom prst="rect">
            <a:avLst/>
          </a:prstGeom>
          <a:solidFill>
            <a:srgbClr val="FF3300"/>
          </a:solidFill>
          <a:ln w="57150">
            <a:solidFill>
              <a:schemeClr val="tx1"/>
            </a:solidFill>
            <a:miter lim="800000"/>
            <a:headEnd/>
            <a:tailEnd/>
          </a:ln>
          <a:effectLst>
            <a:prstShdw prst="shdw12">
              <a:schemeClr val="bg2">
                <a:alpha val="50000"/>
              </a:schemeClr>
            </a:prstShdw>
          </a:effectLst>
        </p:spPr>
        <p:txBody>
          <a:bodyPr>
            <a:spAutoFit/>
          </a:bodyPr>
          <a:lstStyle/>
          <a:p>
            <a:pPr algn="ctr" eaLnBrk="1" hangingPunct="1">
              <a:spcBef>
                <a:spcPct val="50000"/>
              </a:spcBef>
              <a:defRPr/>
            </a:pPr>
            <a:r>
              <a:rPr lang="ca-ES" b="1" dirty="0">
                <a:solidFill>
                  <a:schemeClr val="bg1"/>
                </a:solidFill>
              </a:rPr>
              <a:t>S'ACORDI PER MAJORIA ABSOLUTA</a:t>
            </a:r>
          </a:p>
        </p:txBody>
      </p:sp>
    </p:spTree>
    <p:extLst>
      <p:ext uri="{BB962C8B-B14F-4D97-AF65-F5344CB8AC3E}">
        <p14:creationId xmlns:p14="http://schemas.microsoft.com/office/powerpoint/2010/main" val="4244623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87780"/>
                                        </p:tgtEl>
                                        <p:attrNameLst>
                                          <p:attrName>style.visibility</p:attrName>
                                        </p:attrNameLst>
                                      </p:cBhvr>
                                      <p:to>
                                        <p:strVal val="visible"/>
                                      </p:to>
                                    </p:set>
                                    <p:animEffect transition="in" filter="wedge">
                                      <p:cBhvr>
                                        <p:cTn id="7" dur="2000"/>
                                        <p:tgtEl>
                                          <p:spTgt spid="587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0"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1559496" y="0"/>
            <a:ext cx="9793088" cy="1412776"/>
          </a:xfrm>
        </p:spPr>
        <p:txBody>
          <a:bodyPr rtlCol="0">
            <a:noAutofit/>
          </a:bodyPr>
          <a:lstStyle/>
          <a:p>
            <a:pPr>
              <a:defRPr/>
            </a:pPr>
            <a:r>
              <a:rPr lang="ca-ES" sz="4000" b="1" dirty="0">
                <a:solidFill>
                  <a:srgbClr val="0070C0"/>
                </a:solidFill>
                <a:latin typeface="Calibri" panose="020F0502020204030204" pitchFamily="34" charset="0"/>
                <a:cs typeface="Calibri" panose="020F0502020204030204" pitchFamily="34" charset="0"/>
              </a:rPr>
              <a:t>ESPECIALITAT DE LA SESSIÓ PER DELIBERAR I VOTAR MOCIÓ DE CENSURA.</a:t>
            </a:r>
            <a:endParaRPr lang="ca-ES" sz="4000" dirty="0">
              <a:solidFill>
                <a:srgbClr val="0070C0"/>
              </a:solidFill>
              <a:latin typeface="Calibri" panose="020F0502020204030204" pitchFamily="34" charset="0"/>
              <a:cs typeface="Calibri" panose="020F0502020204030204" pitchFamily="34" charset="0"/>
            </a:endParaRPr>
          </a:p>
        </p:txBody>
      </p:sp>
      <p:sp>
        <p:nvSpPr>
          <p:cNvPr id="317443" name="Rectangle 3"/>
          <p:cNvSpPr>
            <a:spLocks noGrp="1" noChangeArrowheads="1"/>
          </p:cNvSpPr>
          <p:nvPr>
            <p:ph idx="1"/>
          </p:nvPr>
        </p:nvSpPr>
        <p:spPr>
          <a:xfrm>
            <a:off x="1981200" y="2204865"/>
            <a:ext cx="8795320" cy="3672408"/>
          </a:xfrm>
          <a:solidFill>
            <a:schemeClr val="bg1"/>
          </a:solidFill>
          <a:ln>
            <a:solidFill>
              <a:schemeClr val="tx1"/>
            </a:solidFill>
            <a:miter lim="800000"/>
            <a:headEnd/>
            <a:tailEnd/>
          </a:ln>
          <a:effectLst>
            <a:prstShdw prst="shdw13" dist="53882" dir="13500000">
              <a:schemeClr val="bg2">
                <a:alpha val="50000"/>
              </a:schemeClr>
            </a:prstShdw>
          </a:effectLst>
        </p:spPr>
        <p:txBody>
          <a:bodyPr>
            <a:normAutofit/>
          </a:bodyPr>
          <a:lstStyle/>
          <a:p>
            <a:pPr algn="just" eaLnBrk="1" hangingPunct="1">
              <a:lnSpc>
                <a:spcPct val="110000"/>
              </a:lnSpc>
            </a:pPr>
            <a:r>
              <a:rPr lang="ca-ES" altLang="es-ES_tradnl" sz="1700" b="1" dirty="0">
                <a:latin typeface="Calibri" panose="020F0502020204030204" pitchFamily="34" charset="0"/>
                <a:cs typeface="Calibri" panose="020F0502020204030204" pitchFamily="34" charset="0"/>
              </a:rPr>
              <a:t>e) Especialitat de la sessió per deliberar i votar MOCIÓ DE CENSURA.</a:t>
            </a:r>
          </a:p>
          <a:p>
            <a:pPr algn="just" eaLnBrk="1" hangingPunct="1">
              <a:lnSpc>
                <a:spcPct val="120000"/>
              </a:lnSpc>
            </a:pPr>
            <a:r>
              <a:rPr lang="ca-ES" altLang="es-ES_tradnl" sz="1700" dirty="0">
                <a:latin typeface="Calibri" panose="020F0502020204030204" pitchFamily="34" charset="0"/>
                <a:cs typeface="Calibri" panose="020F0502020204030204" pitchFamily="34" charset="0"/>
              </a:rPr>
              <a:t>L'art. 197 LOREG disposa que l'Alcalde podrà ser destituït mitjançant moció de censura. La moció </a:t>
            </a:r>
            <a:r>
              <a:rPr lang="ca-ES" altLang="es-ES_tradnl" sz="1700" b="1" u="sng" dirty="0">
                <a:solidFill>
                  <a:srgbClr val="FF0000"/>
                </a:solidFill>
                <a:latin typeface="Calibri" panose="020F0502020204030204" pitchFamily="34" charset="0"/>
                <a:cs typeface="Calibri" panose="020F0502020204030204" pitchFamily="34" charset="0"/>
              </a:rPr>
              <a:t>haurà de ser proposada</a:t>
            </a:r>
            <a:r>
              <a:rPr lang="ca-ES" altLang="es-ES_tradnl" sz="1700" dirty="0">
                <a:latin typeface="Calibri" panose="020F0502020204030204" pitchFamily="34" charset="0"/>
                <a:cs typeface="Calibri" panose="020F0502020204030204" pitchFamily="34" charset="0"/>
              </a:rPr>
              <a:t>, almenys, per </a:t>
            </a:r>
            <a:r>
              <a:rPr lang="ca-ES" altLang="es-ES_tradnl" sz="1700" b="1" u="sng" dirty="0">
                <a:latin typeface="Calibri" panose="020F0502020204030204" pitchFamily="34" charset="0"/>
                <a:cs typeface="Calibri" panose="020F0502020204030204" pitchFamily="34" charset="0"/>
              </a:rPr>
              <a:t>la</a:t>
            </a:r>
            <a:r>
              <a:rPr lang="ca-ES" altLang="es-ES_tradnl" sz="1700" b="1" u="sng" dirty="0">
                <a:solidFill>
                  <a:srgbClr val="0076A3"/>
                </a:solidFill>
                <a:latin typeface="Calibri" panose="020F0502020204030204" pitchFamily="34" charset="0"/>
                <a:cs typeface="Calibri" panose="020F0502020204030204" pitchFamily="34" charset="0"/>
              </a:rPr>
              <a:t> </a:t>
            </a:r>
            <a:r>
              <a:rPr lang="ca-ES" altLang="es-ES_tradnl" sz="1700" b="1" u="sng" dirty="0">
                <a:solidFill>
                  <a:srgbClr val="FF0000"/>
                </a:solidFill>
                <a:latin typeface="Calibri" panose="020F0502020204030204" pitchFamily="34" charset="0"/>
                <a:cs typeface="Calibri" panose="020F0502020204030204" pitchFamily="34" charset="0"/>
              </a:rPr>
              <a:t>MAJORIA ABSOLUTA </a:t>
            </a:r>
            <a:r>
              <a:rPr lang="ca-ES" altLang="es-ES_tradnl" sz="1700" b="1" u="sng" dirty="0">
                <a:latin typeface="Calibri" panose="020F0502020204030204" pitchFamily="34" charset="0"/>
                <a:cs typeface="Calibri" panose="020F0502020204030204" pitchFamily="34" charset="0"/>
              </a:rPr>
              <a:t>del nombre legal</a:t>
            </a:r>
            <a:r>
              <a:rPr lang="ca-ES" altLang="es-ES_tradnl" sz="1700" dirty="0">
                <a:latin typeface="Calibri" panose="020F0502020204030204" pitchFamily="34" charset="0"/>
                <a:cs typeface="Calibri" panose="020F0502020204030204" pitchFamily="34" charset="0"/>
              </a:rPr>
              <a:t> de membres de la Corporació. L'escrit que proposi la moció, amb la diligència, estesa pel Secretari, que reuneix els requisits exigits legalment, </a:t>
            </a:r>
            <a:r>
              <a:rPr lang="ca-ES" altLang="es-ES_tradnl" sz="1700" dirty="0">
                <a:solidFill>
                  <a:srgbClr val="0000FF"/>
                </a:solidFill>
                <a:latin typeface="Calibri" panose="020F0502020204030204" pitchFamily="34" charset="0"/>
                <a:cs typeface="Calibri" panose="020F0502020204030204" pitchFamily="34" charset="0"/>
              </a:rPr>
              <a:t>serà presentada en el Registre General, </a:t>
            </a:r>
            <a:r>
              <a:rPr lang="ca-ES" altLang="es-ES_tradnl" sz="1700" b="1" dirty="0">
                <a:solidFill>
                  <a:srgbClr val="0000FF"/>
                </a:solidFill>
                <a:latin typeface="Calibri" panose="020F0502020204030204" pitchFamily="34" charset="0"/>
                <a:cs typeface="Calibri" panose="020F0502020204030204" pitchFamily="34" charset="0"/>
              </a:rPr>
              <a:t>quedant el Ple automàticament convocat</a:t>
            </a:r>
            <a:r>
              <a:rPr lang="ca-ES" altLang="es-ES_tradnl" sz="1700" dirty="0">
                <a:solidFill>
                  <a:srgbClr val="0000FF"/>
                </a:solidFill>
                <a:latin typeface="Calibri" panose="020F0502020204030204" pitchFamily="34" charset="0"/>
                <a:cs typeface="Calibri" panose="020F0502020204030204" pitchFamily="34" charset="0"/>
              </a:rPr>
              <a:t> per a les dotze hores del dècim dia hàbil següent,</a:t>
            </a:r>
            <a:r>
              <a:rPr lang="ca-ES" altLang="es-ES_tradnl" sz="1700" dirty="0">
                <a:latin typeface="Calibri" panose="020F0502020204030204" pitchFamily="34" charset="0"/>
                <a:cs typeface="Calibri" panose="020F0502020204030204" pitchFamily="34" charset="0"/>
              </a:rPr>
              <a:t> havent de remetre el Secretari notificació indicativa de tal circumstància a tots els membres de la mateixa en el termini </a:t>
            </a:r>
            <a:r>
              <a:rPr lang="ca-ES" altLang="es-ES_tradnl" sz="1700" dirty="0">
                <a:solidFill>
                  <a:srgbClr val="0000FF"/>
                </a:solidFill>
                <a:latin typeface="Calibri" panose="020F0502020204030204" pitchFamily="34" charset="0"/>
                <a:cs typeface="Calibri" panose="020F0502020204030204" pitchFamily="34" charset="0"/>
              </a:rPr>
              <a:t>màxim d'un dia, a comptar des de la presentació del document en el Registre</a:t>
            </a:r>
            <a:r>
              <a:rPr lang="ca-ES" altLang="es-ES_tradnl" sz="1700" dirty="0">
                <a:latin typeface="Calibri" panose="020F0502020204030204" pitchFamily="34" charset="0"/>
                <a:cs typeface="Calibri" panose="020F0502020204030204" pitchFamily="34" charset="0"/>
              </a:rPr>
              <a:t>, als efectes de la seva assistència a la sessió, especificant la data i hora de la mateixa. </a:t>
            </a:r>
          </a:p>
        </p:txBody>
      </p:sp>
      <p:sp>
        <p:nvSpPr>
          <p:cNvPr id="312326" name="5 Marcador de pie de página"/>
          <p:cNvSpPr>
            <a:spLocks noGrp="1"/>
          </p:cNvSpPr>
          <p:nvPr>
            <p:ph type="ftr" sz="quarter" idx="11"/>
          </p:nvPr>
        </p:nvSpPr>
        <p:spPr/>
        <p:txBody>
          <a:bodyPr/>
          <a:lstStyle/>
          <a:p>
            <a:pPr>
              <a:defRPr/>
            </a:pPr>
            <a:r>
              <a:rPr lang="pt-BR"/>
              <a:t>Curs de regim juridic </a:t>
            </a:r>
            <a:endParaRPr lang="es-ES"/>
          </a:p>
        </p:txBody>
      </p:sp>
      <p:sp>
        <p:nvSpPr>
          <p:cNvPr id="312325" name="4 Marcador de número de diapositiva"/>
          <p:cNvSpPr>
            <a:spLocks noGrp="1"/>
          </p:cNvSpPr>
          <p:nvPr>
            <p:ph type="sldNum" sz="quarter" idx="12"/>
          </p:nvPr>
        </p:nvSpPr>
        <p:spPr/>
        <p:txBody>
          <a:bodyPr/>
          <a:lstStyle/>
          <a:p>
            <a:pPr>
              <a:defRPr/>
            </a:pPr>
            <a:fld id="{9B6E17C1-3826-48BD-B9E0-0AC64364D59B}" type="slidenum">
              <a:rPr lang="es-ES"/>
              <a:pPr>
                <a:defRPr/>
              </a:pPr>
              <a:t>192</a:t>
            </a:fld>
            <a:endParaRPr lang="es-ES"/>
          </a:p>
        </p:txBody>
      </p:sp>
      <p:sp>
        <p:nvSpPr>
          <p:cNvPr id="589828" name="Text Box 4"/>
          <p:cNvSpPr txBox="1">
            <a:spLocks noChangeArrowheads="1"/>
          </p:cNvSpPr>
          <p:nvPr/>
        </p:nvSpPr>
        <p:spPr bwMode="auto">
          <a:xfrm>
            <a:off x="6960096" y="1406740"/>
            <a:ext cx="3744912" cy="646331"/>
          </a:xfrm>
          <a:prstGeom prst="rect">
            <a:avLst/>
          </a:prstGeom>
          <a:solidFill>
            <a:srgbClr val="FF3300"/>
          </a:solidFill>
          <a:ln w="57150">
            <a:solidFill>
              <a:schemeClr val="tx1"/>
            </a:solidFill>
            <a:miter lim="800000"/>
            <a:headEnd/>
            <a:tailEnd/>
          </a:ln>
          <a:effectLst>
            <a:prstShdw prst="shdw12">
              <a:schemeClr val="bg2">
                <a:alpha val="50000"/>
              </a:schemeClr>
            </a:prstShdw>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b="1">
                <a:solidFill>
                  <a:schemeClr val="bg1"/>
                </a:solidFill>
                <a:latin typeface="Comic Sans MS" pitchFamily="66" charset="0"/>
              </a:rPr>
              <a:t>MAJORIA ABSOLUTA DEL NOMBRE LEGAL</a:t>
            </a:r>
          </a:p>
        </p:txBody>
      </p:sp>
    </p:spTree>
    <p:extLst>
      <p:ext uri="{BB962C8B-B14F-4D97-AF65-F5344CB8AC3E}">
        <p14:creationId xmlns:p14="http://schemas.microsoft.com/office/powerpoint/2010/main" val="1151599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89828"/>
                                        </p:tgtEl>
                                        <p:attrNameLst>
                                          <p:attrName>style.visibility</p:attrName>
                                        </p:attrNameLst>
                                      </p:cBhvr>
                                      <p:to>
                                        <p:strVal val="visible"/>
                                      </p:to>
                                    </p:set>
                                    <p:animEffect transition="in" filter="fade">
                                      <p:cBhvr>
                                        <p:cTn id="7" dur="770" decel="100000"/>
                                        <p:tgtEl>
                                          <p:spTgt spid="589828"/>
                                        </p:tgtEl>
                                      </p:cBhvr>
                                    </p:animEffect>
                                    <p:animScale>
                                      <p:cBhvr>
                                        <p:cTn id="8" dur="770" decel="100000"/>
                                        <p:tgtEl>
                                          <p:spTgt spid="589828"/>
                                        </p:tgtEl>
                                      </p:cBhvr>
                                      <p:from x="10000" y="10000"/>
                                      <p:to x="200000" y="450000"/>
                                    </p:animScale>
                                    <p:animScale>
                                      <p:cBhvr>
                                        <p:cTn id="9" dur="1230" accel="100000" fill="hold">
                                          <p:stCondLst>
                                            <p:cond delay="770"/>
                                          </p:stCondLst>
                                        </p:cTn>
                                        <p:tgtEl>
                                          <p:spTgt spid="589828"/>
                                        </p:tgtEl>
                                      </p:cBhvr>
                                      <p:from x="200000" y="450000"/>
                                      <p:to x="100000" y="100000"/>
                                    </p:animScale>
                                    <p:set>
                                      <p:cBhvr>
                                        <p:cTn id="10" dur="770" fill="hold"/>
                                        <p:tgtEl>
                                          <p:spTgt spid="589828"/>
                                        </p:tgtEl>
                                        <p:attrNameLst>
                                          <p:attrName>ppt_x</p:attrName>
                                        </p:attrNameLst>
                                      </p:cBhvr>
                                      <p:to>
                                        <p:strVal val="(0.5)"/>
                                      </p:to>
                                    </p:set>
                                    <p:anim from="(0.5)" to="(#ppt_x)" calcmode="lin" valueType="num">
                                      <p:cBhvr>
                                        <p:cTn id="11" dur="1230" accel="100000" fill="hold">
                                          <p:stCondLst>
                                            <p:cond delay="770"/>
                                          </p:stCondLst>
                                        </p:cTn>
                                        <p:tgtEl>
                                          <p:spTgt spid="589828"/>
                                        </p:tgtEl>
                                        <p:attrNameLst>
                                          <p:attrName>ppt_x</p:attrName>
                                        </p:attrNameLst>
                                      </p:cBhvr>
                                    </p:anim>
                                    <p:set>
                                      <p:cBhvr>
                                        <p:cTn id="12" dur="770" fill="hold"/>
                                        <p:tgtEl>
                                          <p:spTgt spid="589828"/>
                                        </p:tgtEl>
                                        <p:attrNameLst>
                                          <p:attrName>ppt_y</p:attrName>
                                        </p:attrNameLst>
                                      </p:cBhvr>
                                      <p:to>
                                        <p:strVal val="(#ppt_y+0.4)"/>
                                      </p:to>
                                    </p:set>
                                    <p:anim from="(#ppt_y+0.4)" to="(#ppt_y)" calcmode="lin" valueType="num">
                                      <p:cBhvr>
                                        <p:cTn id="13" dur="1230" accel="100000" fill="hold">
                                          <p:stCondLst>
                                            <p:cond delay="770"/>
                                          </p:stCondLst>
                                        </p:cTn>
                                        <p:tgtEl>
                                          <p:spTgt spid="58982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8"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1199456" y="44624"/>
            <a:ext cx="10380937" cy="1499135"/>
          </a:xfrm>
        </p:spPr>
        <p:txBody>
          <a:bodyPr rtlCol="0">
            <a:noAutofit/>
          </a:bodyPr>
          <a:lstStyle/>
          <a:p>
            <a:pPr>
              <a:defRPr/>
            </a:pPr>
            <a:r>
              <a:rPr lang="ca-ES" sz="2800" b="1" dirty="0">
                <a:solidFill>
                  <a:srgbClr val="0070C0"/>
                </a:solidFill>
                <a:latin typeface="Calibri" panose="020F0502020204030204" pitchFamily="34" charset="0"/>
                <a:cs typeface="Calibri" panose="020F0502020204030204" pitchFamily="34" charset="0"/>
              </a:rPr>
              <a:t>ESPECIALITAT DE LA SESSIÓ PER DELIBERAR I VOTAR MOCIÓ DE CENSURA.</a:t>
            </a:r>
            <a:r>
              <a:rPr lang="ca-ES" sz="2800" dirty="0">
                <a:solidFill>
                  <a:srgbClr val="0070C0"/>
                </a:solidFill>
                <a:latin typeface="Calibri" panose="020F0502020204030204" pitchFamily="34" charset="0"/>
                <a:cs typeface="Calibri" panose="020F0502020204030204" pitchFamily="34" charset="0"/>
              </a:rPr>
              <a:t/>
            </a:r>
            <a:br>
              <a:rPr lang="ca-ES" sz="2800" dirty="0">
                <a:solidFill>
                  <a:srgbClr val="0070C0"/>
                </a:solidFill>
                <a:latin typeface="Calibri" panose="020F0502020204030204" pitchFamily="34" charset="0"/>
                <a:cs typeface="Calibri" panose="020F0502020204030204" pitchFamily="34" charset="0"/>
              </a:rPr>
            </a:br>
            <a:endParaRPr lang="ca-ES" sz="2800" dirty="0">
              <a:solidFill>
                <a:srgbClr val="0070C0"/>
              </a:solidFill>
              <a:latin typeface="Calibri" panose="020F0502020204030204" pitchFamily="34" charset="0"/>
              <a:cs typeface="Calibri" panose="020F0502020204030204" pitchFamily="34" charset="0"/>
            </a:endParaRPr>
          </a:p>
        </p:txBody>
      </p:sp>
      <p:sp>
        <p:nvSpPr>
          <p:cNvPr id="591875" name="Rectangle 3"/>
          <p:cNvSpPr>
            <a:spLocks noGrp="1" noChangeArrowheads="1"/>
          </p:cNvSpPr>
          <p:nvPr>
            <p:ph idx="1"/>
          </p:nvPr>
        </p:nvSpPr>
        <p:spPr>
          <a:xfrm>
            <a:off x="1199456" y="1152908"/>
            <a:ext cx="10380937" cy="2625026"/>
          </a:xfrm>
          <a:solidFill>
            <a:schemeClr val="bg1"/>
          </a:solidFill>
          <a:ln w="38100">
            <a:solidFill>
              <a:schemeClr val="tx1"/>
            </a:solidFill>
          </a:ln>
          <a:effectLst>
            <a:outerShdw dist="107763" dir="2700000" algn="ctr" rotWithShape="0">
              <a:schemeClr val="bg2">
                <a:alpha val="50000"/>
              </a:schemeClr>
            </a:outerShdw>
          </a:effectLst>
        </p:spPr>
        <p:txBody>
          <a:bodyPr rtlCol="0">
            <a:normAutofit/>
          </a:bodyPr>
          <a:lstStyle/>
          <a:p>
            <a:pPr marL="274320" indent="-274320" algn="just">
              <a:lnSpc>
                <a:spcPct val="140000"/>
              </a:lnSpc>
              <a:buClr>
                <a:schemeClr val="accent3"/>
              </a:buClr>
              <a:buFont typeface="Arial" pitchFamily="34" charset="0"/>
              <a:buChar char="•"/>
              <a:defRPr/>
            </a:pPr>
            <a:r>
              <a:rPr lang="ca-ES" sz="1700" b="1" dirty="0">
                <a:solidFill>
                  <a:srgbClr val="000099"/>
                </a:solidFill>
                <a:latin typeface="Calibri" panose="020F0502020204030204" pitchFamily="34" charset="0"/>
                <a:cs typeface="Calibri" panose="020F0502020204030204" pitchFamily="34" charset="0"/>
              </a:rPr>
              <a:t>El Ple serà presidit per una Mesa d‘edat</a:t>
            </a:r>
            <a:r>
              <a:rPr lang="ca-ES" sz="1700" dirty="0">
                <a:latin typeface="Calibri" panose="020F0502020204030204" pitchFamily="34" charset="0"/>
                <a:cs typeface="Calibri" panose="020F0502020204030204" pitchFamily="34" charset="0"/>
              </a:rPr>
              <a:t> actuant com a secretari el que ho sigui de la Corporació. El desenvolupament de la sessió es limita a la intervenció del candidat a l'Alcaldia, de l'Alcalde censurat i dels portaveus dels grups municipals. </a:t>
            </a:r>
          </a:p>
        </p:txBody>
      </p:sp>
      <p:sp>
        <p:nvSpPr>
          <p:cNvPr id="313349" name="4 Marcador de pie de página"/>
          <p:cNvSpPr>
            <a:spLocks noGrp="1"/>
          </p:cNvSpPr>
          <p:nvPr>
            <p:ph type="ftr" sz="quarter" idx="11"/>
          </p:nvPr>
        </p:nvSpPr>
        <p:spPr/>
        <p:txBody>
          <a:bodyPr/>
          <a:lstStyle/>
          <a:p>
            <a:pPr>
              <a:defRPr/>
            </a:pPr>
            <a:r>
              <a:rPr lang="pt-BR"/>
              <a:t>Curs de regim juridic </a:t>
            </a:r>
            <a:endParaRPr lang="es-ES"/>
          </a:p>
        </p:txBody>
      </p:sp>
      <p:sp>
        <p:nvSpPr>
          <p:cNvPr id="313348" name="3 Marcador de número de diapositiva"/>
          <p:cNvSpPr>
            <a:spLocks noGrp="1"/>
          </p:cNvSpPr>
          <p:nvPr>
            <p:ph type="sldNum" sz="quarter" idx="12"/>
          </p:nvPr>
        </p:nvSpPr>
        <p:spPr/>
        <p:txBody>
          <a:bodyPr/>
          <a:lstStyle/>
          <a:p>
            <a:pPr>
              <a:defRPr/>
            </a:pPr>
            <a:fld id="{DADD127F-A5E4-4495-A3EA-89F4378F9622}" type="slidenum">
              <a:rPr lang="es-ES"/>
              <a:pPr>
                <a:defRPr/>
              </a:pPr>
              <a:t>193</a:t>
            </a:fld>
            <a:endParaRPr lang="es-ES"/>
          </a:p>
        </p:txBody>
      </p:sp>
      <p:sp>
        <p:nvSpPr>
          <p:cNvPr id="6" name="5 CuadroTexto"/>
          <p:cNvSpPr txBox="1"/>
          <p:nvPr/>
        </p:nvSpPr>
        <p:spPr>
          <a:xfrm>
            <a:off x="308507" y="2309838"/>
            <a:ext cx="11271886" cy="1661993"/>
          </a:xfrm>
          <a:prstGeom prst="rect">
            <a:avLst/>
          </a:prstGeom>
          <a:solidFill>
            <a:schemeClr val="accent3">
              <a:lumMod val="20000"/>
              <a:lumOff val="80000"/>
            </a:schemeClr>
          </a:solidFill>
        </p:spPr>
        <p:txBody>
          <a:bodyPr wrap="square">
            <a:spAutoFit/>
          </a:bodyPr>
          <a:lstStyle/>
          <a:p>
            <a:pPr algn="just">
              <a:defRPr/>
            </a:pPr>
            <a:r>
              <a:rPr lang="ca-ES" sz="1700" dirty="0">
                <a:latin typeface="Calibri" panose="020F0502020204030204" pitchFamily="34" charset="0"/>
                <a:cs typeface="Calibri" panose="020F0502020204030204" pitchFamily="34" charset="0"/>
              </a:rPr>
              <a:t>Llei orgànica 2/2011, de 28 de gener, per la qual es modifica la Llei orgànica 5/1985, de 19 de juny, del règim electoral general. BOE núm. 25, de 29-01-2011 </a:t>
            </a:r>
            <a:r>
              <a:rPr lang="ca-ES" sz="1700" b="1" dirty="0">
                <a:latin typeface="Calibri" panose="020F0502020204030204" pitchFamily="34" charset="0"/>
                <a:cs typeface="Calibri" panose="020F0502020204030204" pitchFamily="34" charset="0"/>
              </a:rPr>
              <a:t>pretén evitar situacions de </a:t>
            </a:r>
            <a:r>
              <a:rPr lang="ca-ES" sz="1700" b="1" dirty="0" err="1">
                <a:latin typeface="Calibri" panose="020F0502020204030204" pitchFamily="34" charset="0"/>
                <a:cs typeface="Calibri" panose="020F0502020204030204" pitchFamily="34" charset="0"/>
              </a:rPr>
              <a:t>transfuguisme</a:t>
            </a:r>
            <a:r>
              <a:rPr lang="ca-ES" sz="1700" dirty="0">
                <a:latin typeface="Calibri" panose="020F0502020204030204" pitchFamily="34" charset="0"/>
                <a:cs typeface="Calibri" panose="020F0502020204030204" pitchFamily="34" charset="0"/>
              </a:rPr>
              <a:t> i, en aquest sentit, es modifica l’article 197 relatiu a la moció de censura de l’alcalde. S’estableix que </a:t>
            </a:r>
            <a:r>
              <a:rPr lang="ca-ES" sz="1700" i="1" dirty="0">
                <a:latin typeface="Calibri" panose="020F0502020204030204" pitchFamily="34" charset="0"/>
                <a:cs typeface="Calibri" panose="020F0502020204030204" pitchFamily="34" charset="0"/>
              </a:rPr>
              <a:t>en cas que algun dels proponents de la moció de censura formés o hagués format part del grup polític municipal al qual pertany l’alcalde, la majoria absoluta exigida perquè pugui ésser proposada la moció de censura s’ha de </a:t>
            </a:r>
            <a:r>
              <a:rPr lang="ca-ES" sz="1700" b="1" i="1" u="sng" dirty="0">
                <a:latin typeface="Calibri" panose="020F0502020204030204" pitchFamily="34" charset="0"/>
                <a:cs typeface="Calibri" panose="020F0502020204030204" pitchFamily="34" charset="0"/>
              </a:rPr>
              <a:t>veure incrementada amb el mateix nombre de regidors que es trobin en aquestes circumstàncies</a:t>
            </a:r>
            <a:r>
              <a:rPr lang="ca-ES" sz="1700" i="1" dirty="0">
                <a:latin typeface="Calibri" panose="020F0502020204030204" pitchFamily="34" charset="0"/>
                <a:cs typeface="Calibri" panose="020F0502020204030204" pitchFamily="34" charset="0"/>
              </a:rPr>
              <a:t>.</a:t>
            </a:r>
            <a:endParaRPr lang="es-ES" sz="1700" i="1" dirty="0">
              <a:latin typeface="Calibri" panose="020F0502020204030204" pitchFamily="34" charset="0"/>
              <a:cs typeface="Calibri" panose="020F0502020204030204" pitchFamily="34" charset="0"/>
            </a:endParaRPr>
          </a:p>
          <a:p>
            <a:pPr algn="just">
              <a:defRPr/>
            </a:pPr>
            <a:endParaRPr lang="es-ES" sz="1700" dirty="0">
              <a:latin typeface="Calibri" panose="020F0502020204030204" pitchFamily="34" charset="0"/>
              <a:cs typeface="Calibri" panose="020F0502020204030204" pitchFamily="34" charset="0"/>
            </a:endParaRPr>
          </a:p>
        </p:txBody>
      </p:sp>
      <p:sp>
        <p:nvSpPr>
          <p:cNvPr id="2" name="Rectángulo 1"/>
          <p:cNvSpPr/>
          <p:nvPr/>
        </p:nvSpPr>
        <p:spPr>
          <a:xfrm>
            <a:off x="308507" y="3951474"/>
            <a:ext cx="11271886" cy="199043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a:solidFill>
                  <a:schemeClr val="tx1"/>
                </a:solidFill>
                <a:latin typeface="Calibri" panose="020F0502020204030204" pitchFamily="34" charset="0"/>
                <a:cs typeface="Calibri" panose="020F0502020204030204" pitchFamily="34" charset="0"/>
              </a:rPr>
              <a:t>L'Acord de la Junta Electoral Central 45/2014 de 20 de març diu en el punt tercer:</a:t>
            </a:r>
          </a:p>
          <a:p>
            <a:r>
              <a:rPr lang="es-ES" sz="1600">
                <a:solidFill>
                  <a:schemeClr val="tx1"/>
                </a:solidFill>
                <a:latin typeface="Calibri" panose="020F0502020204030204" pitchFamily="34" charset="0"/>
                <a:cs typeface="Calibri" panose="020F0502020204030204" pitchFamily="34" charset="0"/>
              </a:rPr>
              <a:t>“La votació d'una moció de censura contra un alcalde, una vegada admesa a tràmit, és un acte lliure i incondicionat dels regidors que formen part de la corporació local sense que li sigui aplicable la determinació establerta en l'article 197.1.</a:t>
            </a:r>
            <a:r>
              <a:rPr lang="es-ES" sz="1600" i="1">
                <a:solidFill>
                  <a:schemeClr val="tx1"/>
                </a:solidFill>
                <a:latin typeface="Calibri" panose="020F0502020204030204" pitchFamily="34" charset="0"/>
                <a:cs typeface="Calibri" panose="020F0502020204030204" pitchFamily="34" charset="0"/>
              </a:rPr>
              <a:t>a</a:t>
            </a:r>
            <a:r>
              <a:rPr lang="es-ES" sz="1600">
                <a:solidFill>
                  <a:schemeClr val="tx1"/>
                </a:solidFill>
                <a:latin typeface="Calibri" panose="020F0502020204030204" pitchFamily="34" charset="0"/>
                <a:cs typeface="Calibri" panose="020F0502020204030204" pitchFamily="34" charset="0"/>
              </a:rPr>
              <a:t> de la LOREG. Per a l'aprovació de la moció de censura n'hi ha prou que els vots favorables siguin superiors als contraris, ja que la LOREG no exigeix cap majoria qualificada. La majoria necessària es pot assolir amb els vots de qualssevol membres de la corporació local, amb independència del grup municipal de què formen part.”</a:t>
            </a:r>
          </a:p>
        </p:txBody>
      </p:sp>
      <p:sp>
        <p:nvSpPr>
          <p:cNvPr id="3" name="Rectángulo 2"/>
          <p:cNvSpPr/>
          <p:nvPr/>
        </p:nvSpPr>
        <p:spPr>
          <a:xfrm>
            <a:off x="308508" y="6021288"/>
            <a:ext cx="1127188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a:latin typeface="Calibri" panose="020F0502020204030204" pitchFamily="34" charset="0"/>
                <a:cs typeface="Calibri" panose="020F0502020204030204" pitchFamily="34" charset="0"/>
              </a:rPr>
              <a:t>Així mateix, la Junta Electoral Central ha posat de manifest en l'Acord 202/2014 de 15 de juliol de 2014 que el ROM no pot modificar aquesta majoria.</a:t>
            </a:r>
          </a:p>
        </p:txBody>
      </p:sp>
    </p:spTree>
    <p:extLst>
      <p:ext uri="{BB962C8B-B14F-4D97-AF65-F5344CB8AC3E}">
        <p14:creationId xmlns:p14="http://schemas.microsoft.com/office/powerpoint/2010/main" val="10161836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1919536" y="398844"/>
            <a:ext cx="9904015" cy="1143000"/>
          </a:xfrm>
        </p:spPr>
        <p:txBody>
          <a:bodyPr rtlCol="0">
            <a:noAutofit/>
          </a:bodyPr>
          <a:lstStyle/>
          <a:p>
            <a:pPr>
              <a:defRPr/>
            </a:pPr>
            <a:r>
              <a:rPr lang="ca-ES" sz="4000" b="1" dirty="0">
                <a:solidFill>
                  <a:srgbClr val="0070C0"/>
                </a:solidFill>
                <a:latin typeface="Calibri" panose="020F0502020204030204" pitchFamily="34" charset="0"/>
                <a:cs typeface="Calibri" panose="020F0502020204030204" pitchFamily="34" charset="0"/>
              </a:rPr>
              <a:t>ESPECIALITAT DE LA SESSIÓ EN LA QUAL ES VOTI QÜESTIÓ DE CONFIANÇA.</a:t>
            </a:r>
            <a:r>
              <a:rPr lang="ca-ES" sz="4000" b="1" dirty="0">
                <a:solidFill>
                  <a:schemeClr val="tx2">
                    <a:lumMod val="75000"/>
                  </a:schemeClr>
                </a:solidFill>
                <a:latin typeface="Calibri" panose="020F0502020204030204" pitchFamily="34" charset="0"/>
                <a:cs typeface="Calibri" panose="020F0502020204030204" pitchFamily="34" charset="0"/>
              </a:rPr>
              <a:t/>
            </a:r>
            <a:br>
              <a:rPr lang="ca-ES" sz="4000" b="1" dirty="0">
                <a:solidFill>
                  <a:schemeClr val="tx2">
                    <a:lumMod val="75000"/>
                  </a:schemeClr>
                </a:solidFill>
                <a:latin typeface="Calibri" panose="020F0502020204030204" pitchFamily="34" charset="0"/>
                <a:cs typeface="Calibri" panose="020F0502020204030204" pitchFamily="34" charset="0"/>
              </a:rPr>
            </a:br>
            <a:endParaRPr lang="ca-ES" sz="4000" b="1" dirty="0">
              <a:solidFill>
                <a:schemeClr val="tx2">
                  <a:lumMod val="75000"/>
                </a:schemeClr>
              </a:solidFill>
              <a:latin typeface="Calibri" panose="020F0502020204030204" pitchFamily="34" charset="0"/>
              <a:cs typeface="Calibri" panose="020F0502020204030204" pitchFamily="34" charset="0"/>
            </a:endParaRPr>
          </a:p>
        </p:txBody>
      </p:sp>
      <p:sp>
        <p:nvSpPr>
          <p:cNvPr id="319491" name="Rectangle 3"/>
          <p:cNvSpPr>
            <a:spLocks noGrp="1" noChangeArrowheads="1"/>
          </p:cNvSpPr>
          <p:nvPr>
            <p:ph idx="1"/>
          </p:nvPr>
        </p:nvSpPr>
        <p:spPr>
          <a:xfrm>
            <a:off x="2207568" y="1920839"/>
            <a:ext cx="8784976" cy="4468813"/>
          </a:xfrm>
          <a:solidFill>
            <a:schemeClr val="bg1"/>
          </a:solidFill>
          <a:ln w="57150">
            <a:solidFill>
              <a:schemeClr val="tx1"/>
            </a:solidFill>
            <a:miter lim="800000"/>
            <a:headEnd/>
            <a:tailEnd/>
          </a:ln>
          <a:effectLst>
            <a:prstShdw prst="shdw13" dist="53882" dir="13500000">
              <a:schemeClr val="bg2">
                <a:alpha val="50000"/>
              </a:schemeClr>
            </a:prstShdw>
          </a:effectLst>
        </p:spPr>
        <p:txBody>
          <a:bodyPr anchor="ctr">
            <a:normAutofit/>
          </a:bodyPr>
          <a:lstStyle/>
          <a:p>
            <a:pPr algn="just" eaLnBrk="1" hangingPunct="1">
              <a:lnSpc>
                <a:spcPct val="110000"/>
              </a:lnSpc>
            </a:pPr>
            <a:r>
              <a:rPr lang="ca-ES" altLang="es-ES_tradnl" sz="1700" b="1" dirty="0">
                <a:solidFill>
                  <a:srgbClr val="0070C0"/>
                </a:solidFill>
                <a:latin typeface="Calibri" panose="020F0502020204030204" pitchFamily="34" charset="0"/>
                <a:cs typeface="Calibri" panose="020F0502020204030204" pitchFamily="34" charset="0"/>
              </a:rPr>
              <a:t>f/ Especialitat de la sessió en la qual es voti QÜESTIÓ DE CONFIANÇA.</a:t>
            </a:r>
          </a:p>
          <a:p>
            <a:pPr algn="just" eaLnBrk="1" hangingPunct="1">
              <a:lnSpc>
                <a:spcPct val="110000"/>
              </a:lnSpc>
            </a:pPr>
            <a:r>
              <a:rPr lang="ca-ES" altLang="es-ES_tradnl" sz="1700" dirty="0">
                <a:latin typeface="Calibri" panose="020F0502020204030204" pitchFamily="34" charset="0"/>
                <a:cs typeface="Calibri" panose="020F0502020204030204" pitchFamily="34" charset="0"/>
              </a:rPr>
              <a:t>L'art.197 bis LOREG permet a l'Alcalde plantejar al Ple una qüestió de confiança vinculada a l'aprovació de determinats assumptes (pressuposts, reglament orgànic, ordenances fiscals, planejament general urbanístic). Es requereix, per tant, com assenyala l'apartat tercer del precepte, que aquests assumptes no han obtingut la majoria suficient per ser aprovats pel que l'Alcalde convoca sessió en l'ordre del qual del dia figuri expressament el corresponent assumpte i la seva vinculació a qüestió de confiança</a:t>
            </a:r>
            <a:r>
              <a:rPr lang="ca-ES" altLang="es-ES_tradnl" sz="1700" b="1" dirty="0">
                <a:latin typeface="Calibri" panose="020F0502020204030204" pitchFamily="34" charset="0"/>
                <a:cs typeface="Calibri" panose="020F0502020204030204" pitchFamily="34" charset="0"/>
              </a:rPr>
              <a:t>. </a:t>
            </a:r>
            <a:r>
              <a:rPr lang="ca-ES" altLang="es-ES_tradnl" sz="1700" b="1" dirty="0">
                <a:solidFill>
                  <a:srgbClr val="0000FF"/>
                </a:solidFill>
                <a:latin typeface="Calibri" panose="020F0502020204030204" pitchFamily="34" charset="0"/>
                <a:cs typeface="Calibri" panose="020F0502020204030204" pitchFamily="34" charset="0"/>
              </a:rPr>
              <a:t>No s'estableix termini </a:t>
            </a:r>
            <a:r>
              <a:rPr lang="ca-ES" altLang="es-ES_tradnl" sz="1700" dirty="0">
                <a:solidFill>
                  <a:srgbClr val="0000FF"/>
                </a:solidFill>
                <a:latin typeface="Calibri" panose="020F0502020204030204" pitchFamily="34" charset="0"/>
                <a:cs typeface="Calibri" panose="020F0502020204030204" pitchFamily="34" charset="0"/>
              </a:rPr>
              <a:t>per a la convocatòria i celebració de la sessió,</a:t>
            </a:r>
            <a:r>
              <a:rPr lang="ca-ES" altLang="es-ES_tradnl" sz="1700" dirty="0">
                <a:latin typeface="Calibri" panose="020F0502020204030204" pitchFamily="34" charset="0"/>
                <a:cs typeface="Calibri" panose="020F0502020204030204" pitchFamily="34" charset="0"/>
              </a:rPr>
              <a:t> que </a:t>
            </a:r>
            <a:r>
              <a:rPr lang="ca-ES" altLang="es-ES_tradnl" sz="1700" dirty="0">
                <a:solidFill>
                  <a:srgbClr val="FF3300"/>
                </a:solidFill>
                <a:latin typeface="Calibri" panose="020F0502020204030204" pitchFamily="34" charset="0"/>
                <a:cs typeface="Calibri" panose="020F0502020204030204" pitchFamily="34" charset="0"/>
              </a:rPr>
              <a:t>serà presidida per l'Alcalde i en la qual la votació s'efectuarà pel sistema nominal de crida pública</a:t>
            </a:r>
            <a:r>
              <a:rPr lang="ca-ES" altLang="es-ES_tradnl" sz="1700" dirty="0">
                <a:latin typeface="Calibri" panose="020F0502020204030204" pitchFamily="34" charset="0"/>
                <a:cs typeface="Calibri" panose="020F0502020204030204" pitchFamily="34" charset="0"/>
              </a:rPr>
              <a:t> (art.197 bis. 2). </a:t>
            </a:r>
          </a:p>
        </p:txBody>
      </p:sp>
      <p:sp>
        <p:nvSpPr>
          <p:cNvPr id="314374" name="5 Marcador de pie de página"/>
          <p:cNvSpPr>
            <a:spLocks noGrp="1"/>
          </p:cNvSpPr>
          <p:nvPr>
            <p:ph type="ftr" sz="quarter" idx="11"/>
          </p:nvPr>
        </p:nvSpPr>
        <p:spPr/>
        <p:txBody>
          <a:bodyPr/>
          <a:lstStyle/>
          <a:p>
            <a:pPr>
              <a:defRPr/>
            </a:pPr>
            <a:r>
              <a:rPr lang="pt-BR"/>
              <a:t>Curs de regim juridic </a:t>
            </a:r>
            <a:endParaRPr lang="es-ES"/>
          </a:p>
        </p:txBody>
      </p:sp>
      <p:sp>
        <p:nvSpPr>
          <p:cNvPr id="314373" name="4 Marcador de número de diapositiva"/>
          <p:cNvSpPr>
            <a:spLocks noGrp="1"/>
          </p:cNvSpPr>
          <p:nvPr>
            <p:ph type="sldNum" sz="quarter" idx="12"/>
          </p:nvPr>
        </p:nvSpPr>
        <p:spPr/>
        <p:txBody>
          <a:bodyPr/>
          <a:lstStyle/>
          <a:p>
            <a:pPr>
              <a:defRPr/>
            </a:pPr>
            <a:fld id="{38819D53-4380-42B3-9DA7-C33C3A0DDD0F}" type="slidenum">
              <a:rPr lang="es-ES"/>
              <a:pPr>
                <a:defRPr/>
              </a:pPr>
              <a:t>194</a:t>
            </a:fld>
            <a:endParaRPr lang="es-ES"/>
          </a:p>
        </p:txBody>
      </p:sp>
      <p:sp>
        <p:nvSpPr>
          <p:cNvPr id="319494" name="AutoShape 4"/>
          <p:cNvSpPr>
            <a:spLocks noChangeArrowheads="1"/>
          </p:cNvSpPr>
          <p:nvPr/>
        </p:nvSpPr>
        <p:spPr bwMode="auto">
          <a:xfrm>
            <a:off x="8256588" y="6308725"/>
            <a:ext cx="1447800" cy="76200"/>
          </a:xfrm>
          <a:prstGeom prst="rightArrow">
            <a:avLst>
              <a:gd name="adj1" fmla="val 50000"/>
              <a:gd name="adj2" fmla="val 475000"/>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Tree>
    <p:extLst>
      <p:ext uri="{BB962C8B-B14F-4D97-AF65-F5344CB8AC3E}">
        <p14:creationId xmlns:p14="http://schemas.microsoft.com/office/powerpoint/2010/main" val="281866378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3565222" y="649594"/>
            <a:ext cx="8363426" cy="868363"/>
          </a:xfrm>
        </p:spPr>
        <p:txBody>
          <a:bodyPr rtlCol="0">
            <a:normAutofit/>
          </a:bodyPr>
          <a:lstStyle/>
          <a:p>
            <a:pPr>
              <a:defRPr/>
            </a:pPr>
            <a:r>
              <a:rPr lang="ca-ES" sz="2400" b="1" dirty="0">
                <a:solidFill>
                  <a:srgbClr val="0070C0"/>
                </a:solidFill>
                <a:latin typeface="Calibri" panose="020F0502020204030204" pitchFamily="34" charset="0"/>
                <a:cs typeface="Calibri" panose="020F0502020204030204" pitchFamily="34" charset="0"/>
              </a:rPr>
              <a:t>ESPECIALITAT DE LA SESSIÓ EN LA QUAL ES VOTI QÜESTIÓ DE CONFIANÇA.</a:t>
            </a:r>
          </a:p>
        </p:txBody>
      </p:sp>
      <p:sp>
        <p:nvSpPr>
          <p:cNvPr id="595971" name="Rectangle 3"/>
          <p:cNvSpPr>
            <a:spLocks noGrp="1" noChangeArrowheads="1"/>
          </p:cNvSpPr>
          <p:nvPr>
            <p:ph idx="1"/>
          </p:nvPr>
        </p:nvSpPr>
        <p:spPr>
          <a:xfrm>
            <a:off x="3215680" y="2101852"/>
            <a:ext cx="8712967" cy="2270125"/>
          </a:xfrm>
          <a:solidFill>
            <a:schemeClr val="bg1"/>
          </a:solidFill>
          <a:effectLst>
            <a:prstShdw prst="shdw17" dist="17961" dir="2700000">
              <a:schemeClr val="bg1">
                <a:gamma/>
                <a:shade val="60000"/>
                <a:invGamma/>
              </a:schemeClr>
            </a:prstShdw>
          </a:effectLst>
        </p:spPr>
        <p:txBody>
          <a:bodyPr rtlCol="0">
            <a:normAutofit/>
          </a:bodyPr>
          <a:lstStyle/>
          <a:p>
            <a:pPr marL="274320" indent="-274320" algn="just">
              <a:lnSpc>
                <a:spcPct val="12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En el cas que la qüestió de confiança no obtingués el nombre de vots favorables per a l'aprovació de l'acord (</a:t>
            </a:r>
            <a:r>
              <a:rPr lang="ca-ES" sz="1700" dirty="0">
                <a:solidFill>
                  <a:srgbClr val="0000FF"/>
                </a:solidFill>
                <a:latin typeface="Calibri" panose="020F0502020204030204" pitchFamily="34" charset="0"/>
                <a:cs typeface="Calibri" panose="020F0502020204030204" pitchFamily="34" charset="0"/>
              </a:rPr>
              <a:t>llevat del cas</a:t>
            </a:r>
            <a:r>
              <a:rPr lang="ca-ES" sz="1700" dirty="0">
                <a:latin typeface="Calibri" panose="020F0502020204030204" pitchFamily="34" charset="0"/>
                <a:cs typeface="Calibri" panose="020F0502020204030204" pitchFamily="34" charset="0"/>
              </a:rPr>
              <a:t> que la qüestió de confiança es vinculi a l'aprovació del pressupost), </a:t>
            </a:r>
            <a:r>
              <a:rPr lang="ca-ES" sz="1700" b="1" dirty="0">
                <a:latin typeface="Calibri" panose="020F0502020204030204" pitchFamily="34" charset="0"/>
                <a:cs typeface="Calibri" panose="020F0502020204030204" pitchFamily="34" charset="0"/>
              </a:rPr>
              <a:t>L'ALCALDE cessarà automàticament</a:t>
            </a:r>
            <a:r>
              <a:rPr lang="ca-ES" sz="1700" dirty="0">
                <a:latin typeface="Calibri" panose="020F0502020204030204" pitchFamily="34" charset="0"/>
                <a:cs typeface="Calibri" panose="020F0502020204030204" pitchFamily="34" charset="0"/>
              </a:rPr>
              <a:t>, </a:t>
            </a:r>
            <a:r>
              <a:rPr lang="ca-ES" sz="1700" b="1" dirty="0">
                <a:solidFill>
                  <a:schemeClr val="tx2">
                    <a:lumMod val="50000"/>
                  </a:schemeClr>
                </a:solidFill>
                <a:latin typeface="Calibri" panose="020F0502020204030204" pitchFamily="34" charset="0"/>
                <a:cs typeface="Calibri" panose="020F0502020204030204" pitchFamily="34" charset="0"/>
              </a:rPr>
              <a:t>QUEDANT EN FUNCIONS</a:t>
            </a:r>
            <a:r>
              <a:rPr lang="ca-ES" sz="1700" dirty="0">
                <a:solidFill>
                  <a:schemeClr val="tx2">
                    <a:lumMod val="50000"/>
                  </a:schemeClr>
                </a:solidFill>
                <a:latin typeface="Calibri" panose="020F0502020204030204" pitchFamily="34" charset="0"/>
                <a:cs typeface="Calibri" panose="020F0502020204030204" pitchFamily="34" charset="0"/>
              </a:rPr>
              <a:t> </a:t>
            </a:r>
            <a:r>
              <a:rPr lang="ca-ES" sz="1700" dirty="0">
                <a:solidFill>
                  <a:schemeClr val="tx2">
                    <a:lumMod val="75000"/>
                  </a:schemeClr>
                </a:solidFill>
                <a:latin typeface="Calibri" panose="020F0502020204030204" pitchFamily="34" charset="0"/>
                <a:cs typeface="Calibri" panose="020F0502020204030204" pitchFamily="34" charset="0"/>
              </a:rPr>
              <a:t>fins a la presa de possessió de qui hagués de succeir-lo en el càrrec.</a:t>
            </a:r>
          </a:p>
          <a:p>
            <a:pPr marL="274320" indent="-274320" algn="just">
              <a:lnSpc>
                <a:spcPct val="120000"/>
              </a:lnSpc>
              <a:buClr>
                <a:schemeClr val="accent3"/>
              </a:buClr>
              <a:buNone/>
              <a:defRPr/>
            </a:pPr>
            <a:r>
              <a:rPr lang="ca-ES" sz="1700" dirty="0">
                <a:solidFill>
                  <a:schemeClr val="tx2">
                    <a:lumMod val="75000"/>
                  </a:schemeClr>
                </a:solidFill>
                <a:latin typeface="Calibri" panose="020F0502020204030204" pitchFamily="34" charset="0"/>
                <a:cs typeface="Calibri" panose="020F0502020204030204" pitchFamily="34" charset="0"/>
              </a:rPr>
              <a:t> </a:t>
            </a:r>
          </a:p>
          <a:p>
            <a:pPr marL="274320" indent="-274320" algn="just">
              <a:lnSpc>
                <a:spcPct val="120000"/>
              </a:lnSpc>
              <a:buClr>
                <a:schemeClr val="accent3"/>
              </a:buClr>
              <a:buNone/>
              <a:defRPr/>
            </a:pPr>
            <a:r>
              <a:rPr lang="ca-ES" sz="1700" dirty="0">
                <a:latin typeface="Calibri" panose="020F0502020204030204" pitchFamily="34" charset="0"/>
                <a:cs typeface="Calibri" panose="020F0502020204030204" pitchFamily="34" charset="0"/>
              </a:rPr>
              <a:t> </a:t>
            </a:r>
          </a:p>
          <a:p>
            <a:pPr marL="274320" indent="-274320" algn="just">
              <a:lnSpc>
                <a:spcPct val="12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p:txBody>
      </p:sp>
      <p:sp>
        <p:nvSpPr>
          <p:cNvPr id="315399" name="6 Marcador de pie de página"/>
          <p:cNvSpPr>
            <a:spLocks noGrp="1"/>
          </p:cNvSpPr>
          <p:nvPr>
            <p:ph type="ftr" sz="quarter" idx="11"/>
          </p:nvPr>
        </p:nvSpPr>
        <p:spPr/>
        <p:txBody>
          <a:bodyPr/>
          <a:lstStyle/>
          <a:p>
            <a:pPr>
              <a:defRPr/>
            </a:pPr>
            <a:r>
              <a:rPr lang="pt-BR"/>
              <a:t>Curs de regim juridic </a:t>
            </a:r>
            <a:endParaRPr lang="es-ES"/>
          </a:p>
        </p:txBody>
      </p:sp>
      <p:sp>
        <p:nvSpPr>
          <p:cNvPr id="315398" name="5 Marcador de número de diapositiva"/>
          <p:cNvSpPr>
            <a:spLocks noGrp="1"/>
          </p:cNvSpPr>
          <p:nvPr>
            <p:ph type="sldNum" sz="quarter" idx="12"/>
          </p:nvPr>
        </p:nvSpPr>
        <p:spPr/>
        <p:txBody>
          <a:bodyPr/>
          <a:lstStyle/>
          <a:p>
            <a:pPr>
              <a:defRPr/>
            </a:pPr>
            <a:fld id="{4DE22AE1-298A-41CE-87AD-A626DB37FBD5}" type="slidenum">
              <a:rPr lang="es-ES"/>
              <a:pPr>
                <a:defRPr/>
              </a:pPr>
              <a:t>195</a:t>
            </a:fld>
            <a:endParaRPr lang="es-ES"/>
          </a:p>
        </p:txBody>
      </p:sp>
      <p:sp>
        <p:nvSpPr>
          <p:cNvPr id="595972" name="Text Box 4"/>
          <p:cNvSpPr txBox="1">
            <a:spLocks noChangeArrowheads="1"/>
          </p:cNvSpPr>
          <p:nvPr/>
        </p:nvSpPr>
        <p:spPr bwMode="auto">
          <a:xfrm>
            <a:off x="1524000" y="785814"/>
            <a:ext cx="1828800" cy="2052637"/>
          </a:xfrm>
          <a:prstGeom prst="rect">
            <a:avLst/>
          </a:prstGeom>
          <a:solidFill>
            <a:srgbClr val="66FF33"/>
          </a:solidFill>
          <a:ln w="38100">
            <a:solidFill>
              <a:schemeClr val="tx1"/>
            </a:solidFill>
            <a:miter lim="800000"/>
            <a:headEnd/>
            <a:tailEnd/>
          </a:ln>
          <a:effectLst>
            <a:outerShdw dist="107763" dir="8100000" algn="ctr" rotWithShape="0">
              <a:schemeClr val="bg2">
                <a:alpha val="50000"/>
              </a:schemeClr>
            </a:outerShdw>
          </a:effectLst>
        </p:spPr>
        <p:txBody>
          <a:bodyPr>
            <a:spAutoFit/>
          </a:bodyPr>
          <a:lstStyle/>
          <a:p>
            <a:pPr algn="ctr" eaLnBrk="1" hangingPunct="1">
              <a:spcBef>
                <a:spcPct val="50000"/>
              </a:spcBef>
              <a:defRPr/>
            </a:pPr>
            <a:r>
              <a:rPr lang="ca-ES" b="1">
                <a:solidFill>
                  <a:srgbClr val="003399"/>
                </a:solidFill>
                <a:latin typeface="Comic Sans MS" pitchFamily="66" charset="0"/>
              </a:rPr>
              <a:t>CESSARÀ AUTOMÀTICAMENT PERÒ QUEDA EN FUNCIONS menys aprov. Pressupost</a:t>
            </a:r>
          </a:p>
        </p:txBody>
      </p:sp>
      <p:sp>
        <p:nvSpPr>
          <p:cNvPr id="300039" name="Text Box 5"/>
          <p:cNvSpPr txBox="1">
            <a:spLocks noChangeArrowheads="1"/>
          </p:cNvSpPr>
          <p:nvPr/>
        </p:nvSpPr>
        <p:spPr bwMode="auto">
          <a:xfrm>
            <a:off x="1703512" y="4154489"/>
            <a:ext cx="9976022" cy="1200329"/>
          </a:xfrm>
          <a:prstGeom prst="rect">
            <a:avLst/>
          </a:prstGeom>
          <a:solidFill>
            <a:schemeClr val="accent3">
              <a:lumMod val="20000"/>
              <a:lumOff val="80000"/>
            </a:schemeClr>
          </a:solidFill>
          <a:ln w="38100">
            <a:solidFill>
              <a:srgbClr val="00B050"/>
            </a:solidFill>
            <a:miter lim="800000"/>
            <a:headEnd/>
            <a:tailEnd/>
          </a:ln>
          <a:effectLst>
            <a:prstShdw prst="shdw13" dist="53882" dir="13500000">
              <a:schemeClr val="bg2">
                <a:alpha val="50000"/>
              </a:schemeClr>
            </a:prstShdw>
          </a:effectLst>
        </p:spPr>
        <p:txBody>
          <a:bodyPr wrap="square">
            <a:spAutoFit/>
          </a:bodyPr>
          <a:lstStyle/>
          <a:p>
            <a:pPr algn="just" eaLnBrk="1" hangingPunct="1">
              <a:lnSpc>
                <a:spcPct val="120000"/>
              </a:lnSpc>
              <a:spcBef>
                <a:spcPct val="50000"/>
              </a:spcBef>
              <a:defRPr/>
            </a:pPr>
            <a:r>
              <a:rPr lang="ca-ES" sz="2000" dirty="0">
                <a:solidFill>
                  <a:schemeClr val="tx2">
                    <a:lumMod val="50000"/>
                  </a:schemeClr>
                </a:solidFill>
                <a:latin typeface="Calibri" panose="020F0502020204030204" pitchFamily="34" charset="0"/>
                <a:cs typeface="Calibri" panose="020F0502020204030204" pitchFamily="34" charset="0"/>
              </a:rPr>
              <a:t>L'elecció del nou Alcalde es realitzarà en sessió plenària convocada automàticament per a les dotze hores del desè dia hàbil següent al de la votació de l'acordi vinculat a la qüestió de confiança; sessió que </a:t>
            </a:r>
            <a:r>
              <a:rPr lang="ca-ES" sz="2000" b="1" u="sng" dirty="0">
                <a:solidFill>
                  <a:schemeClr val="tx2">
                    <a:lumMod val="50000"/>
                  </a:schemeClr>
                </a:solidFill>
                <a:latin typeface="Calibri" panose="020F0502020204030204" pitchFamily="34" charset="0"/>
                <a:cs typeface="Calibri" panose="020F0502020204030204" pitchFamily="34" charset="0"/>
              </a:rPr>
              <a:t>serà presidida </a:t>
            </a:r>
            <a:r>
              <a:rPr lang="ca-ES" sz="2000" b="1" u="sng" dirty="0">
                <a:solidFill>
                  <a:schemeClr val="accent1">
                    <a:lumMod val="50000"/>
                  </a:schemeClr>
                </a:solidFill>
                <a:latin typeface="Calibri" panose="020F0502020204030204" pitchFamily="34" charset="0"/>
                <a:cs typeface="Calibri" panose="020F0502020204030204" pitchFamily="34" charset="0"/>
              </a:rPr>
              <a:t>PER LA MESA D‘EDAT </a:t>
            </a:r>
            <a:r>
              <a:rPr lang="ca-ES" sz="2000" dirty="0">
                <a:solidFill>
                  <a:schemeClr val="tx2">
                    <a:lumMod val="50000"/>
                  </a:schemeClr>
                </a:solidFill>
                <a:latin typeface="Calibri" panose="020F0502020204030204" pitchFamily="34" charset="0"/>
                <a:cs typeface="Calibri" panose="020F0502020204030204" pitchFamily="34" charset="0"/>
              </a:rPr>
              <a:t>a què es refereix l'art.195.2 </a:t>
            </a:r>
            <a:r>
              <a:rPr lang="ca-ES" sz="2000" dirty="0" err="1">
                <a:solidFill>
                  <a:schemeClr val="tx2">
                    <a:lumMod val="50000"/>
                  </a:schemeClr>
                </a:solidFill>
                <a:latin typeface="Calibri" panose="020F0502020204030204" pitchFamily="34" charset="0"/>
                <a:cs typeface="Calibri" panose="020F0502020204030204" pitchFamily="34" charset="0"/>
              </a:rPr>
              <a:t>LOREG</a:t>
            </a:r>
            <a:r>
              <a:rPr lang="ca-ES" sz="2000" dirty="0">
                <a:solidFill>
                  <a:schemeClr val="tx2">
                    <a:lumMod val="50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47136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95972"/>
                                        </p:tgtEl>
                                        <p:attrNameLst>
                                          <p:attrName>style.visibility</p:attrName>
                                        </p:attrNameLst>
                                      </p:cBhvr>
                                      <p:to>
                                        <p:strVal val="visible"/>
                                      </p:to>
                                    </p:set>
                                    <p:animEffect transition="in" filter="fade">
                                      <p:cBhvr>
                                        <p:cTn id="7" dur="770" decel="100000"/>
                                        <p:tgtEl>
                                          <p:spTgt spid="595972"/>
                                        </p:tgtEl>
                                      </p:cBhvr>
                                    </p:animEffect>
                                    <p:animScale>
                                      <p:cBhvr>
                                        <p:cTn id="8" dur="770" decel="100000"/>
                                        <p:tgtEl>
                                          <p:spTgt spid="595972"/>
                                        </p:tgtEl>
                                      </p:cBhvr>
                                      <p:from x="10000" y="10000"/>
                                      <p:to x="200000" y="450000"/>
                                    </p:animScale>
                                    <p:animScale>
                                      <p:cBhvr>
                                        <p:cTn id="9" dur="1230" accel="100000" fill="hold">
                                          <p:stCondLst>
                                            <p:cond delay="770"/>
                                          </p:stCondLst>
                                        </p:cTn>
                                        <p:tgtEl>
                                          <p:spTgt spid="595972"/>
                                        </p:tgtEl>
                                      </p:cBhvr>
                                      <p:from x="200000" y="450000"/>
                                      <p:to x="100000" y="100000"/>
                                    </p:animScale>
                                    <p:set>
                                      <p:cBhvr>
                                        <p:cTn id="10" dur="770" fill="hold"/>
                                        <p:tgtEl>
                                          <p:spTgt spid="595972"/>
                                        </p:tgtEl>
                                        <p:attrNameLst>
                                          <p:attrName>ppt_x</p:attrName>
                                        </p:attrNameLst>
                                      </p:cBhvr>
                                      <p:to>
                                        <p:strVal val="(0.5)"/>
                                      </p:to>
                                    </p:set>
                                    <p:anim from="(0.5)" to="(#ppt_x)" calcmode="lin" valueType="num">
                                      <p:cBhvr>
                                        <p:cTn id="11" dur="1230" accel="100000" fill="hold">
                                          <p:stCondLst>
                                            <p:cond delay="770"/>
                                          </p:stCondLst>
                                        </p:cTn>
                                        <p:tgtEl>
                                          <p:spTgt spid="595972"/>
                                        </p:tgtEl>
                                        <p:attrNameLst>
                                          <p:attrName>ppt_x</p:attrName>
                                        </p:attrNameLst>
                                      </p:cBhvr>
                                    </p:anim>
                                    <p:set>
                                      <p:cBhvr>
                                        <p:cTn id="12" dur="770" fill="hold"/>
                                        <p:tgtEl>
                                          <p:spTgt spid="595972"/>
                                        </p:tgtEl>
                                        <p:attrNameLst>
                                          <p:attrName>ppt_y</p:attrName>
                                        </p:attrNameLst>
                                      </p:cBhvr>
                                      <p:to>
                                        <p:strVal val="(#ppt_y+0.4)"/>
                                      </p:to>
                                    </p:set>
                                    <p:anim from="(#ppt_y+0.4)" to="(#ppt_y)" calcmode="lin" valueType="num">
                                      <p:cBhvr>
                                        <p:cTn id="13" dur="1230" accel="100000" fill="hold">
                                          <p:stCondLst>
                                            <p:cond delay="770"/>
                                          </p:stCondLst>
                                        </p:cTn>
                                        <p:tgtEl>
                                          <p:spTgt spid="5959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59497" y="624110"/>
            <a:ext cx="9945116" cy="1280890"/>
          </a:xfrm>
        </p:spPr>
        <p:txBody>
          <a:bodyPr rtlCol="0">
            <a:noAutofit/>
          </a:bodyPr>
          <a:lstStyle/>
          <a:p>
            <a:pPr>
              <a:defRPr/>
            </a:pPr>
            <a:r>
              <a:rPr lang="ca-ES" sz="4000" b="1" dirty="0">
                <a:solidFill>
                  <a:srgbClr val="0070C0"/>
                </a:solidFill>
                <a:latin typeface="Calibri" panose="020F0502020204030204" pitchFamily="34" charset="0"/>
                <a:cs typeface="Calibri" panose="020F0502020204030204" pitchFamily="34" charset="0"/>
              </a:rPr>
              <a:t>REQUISITS DE CELEBRACIÓ DE LES SESSIONS.</a:t>
            </a:r>
            <a:br>
              <a:rPr lang="ca-ES" sz="4000" b="1" dirty="0">
                <a:solidFill>
                  <a:srgbClr val="0070C0"/>
                </a:solidFill>
                <a:latin typeface="Calibri" panose="020F0502020204030204" pitchFamily="34" charset="0"/>
                <a:cs typeface="Calibri" panose="020F0502020204030204" pitchFamily="34" charset="0"/>
              </a:rPr>
            </a:br>
            <a:endParaRPr lang="ca-ES" sz="4000" b="1" dirty="0">
              <a:solidFill>
                <a:srgbClr val="0070C0"/>
              </a:solidFill>
              <a:latin typeface="Calibri" panose="020F0502020204030204" pitchFamily="34" charset="0"/>
              <a:cs typeface="Calibri" panose="020F0502020204030204" pitchFamily="34" charset="0"/>
            </a:endParaRPr>
          </a:p>
        </p:txBody>
      </p:sp>
      <p:sp>
        <p:nvSpPr>
          <p:cNvPr id="321539" name="Rectangle 3"/>
          <p:cNvSpPr>
            <a:spLocks noGrp="1" noChangeArrowheads="1"/>
          </p:cNvSpPr>
          <p:nvPr>
            <p:ph idx="1"/>
          </p:nvPr>
        </p:nvSpPr>
        <p:spPr>
          <a:xfrm>
            <a:off x="2279576" y="2420888"/>
            <a:ext cx="8352928" cy="2794000"/>
          </a:xfrm>
          <a:solidFill>
            <a:schemeClr val="bg1"/>
          </a:solidFill>
          <a:ln w="38100">
            <a:solidFill>
              <a:schemeClr val="tx2"/>
            </a:solidFill>
            <a:miter lim="800000"/>
            <a:headEnd/>
            <a:tailEnd/>
          </a:ln>
        </p:spPr>
        <p:txBody>
          <a:bodyPr>
            <a:normAutofit/>
          </a:bodyPr>
          <a:lstStyle/>
          <a:p>
            <a:pPr algn="just" eaLnBrk="1" hangingPunct="1">
              <a:lnSpc>
                <a:spcPct val="130000"/>
              </a:lnSpc>
              <a:buFont typeface="Wingdings" pitchFamily="2" charset="2"/>
              <a:buNone/>
            </a:pPr>
            <a:r>
              <a:rPr lang="ca-ES" altLang="es-ES_tradnl" sz="1700" dirty="0">
                <a:latin typeface="Calibri" panose="020F0502020204030204" pitchFamily="34" charset="0"/>
                <a:cs typeface="Calibri" panose="020F0502020204030204" pitchFamily="34" charset="0"/>
              </a:rPr>
              <a:t/>
            </a:r>
            <a:br>
              <a:rPr lang="ca-ES" altLang="es-ES_tradnl" sz="1700" dirty="0">
                <a:latin typeface="Calibri" panose="020F0502020204030204" pitchFamily="34" charset="0"/>
                <a:cs typeface="Calibri" panose="020F0502020204030204" pitchFamily="34" charset="0"/>
              </a:rPr>
            </a:br>
            <a:r>
              <a:rPr lang="ca-ES" altLang="es-ES_tradnl" sz="1700" dirty="0">
                <a:latin typeface="Calibri" panose="020F0502020204030204" pitchFamily="34" charset="0"/>
                <a:cs typeface="Calibri" panose="020F0502020204030204" pitchFamily="34" charset="0"/>
              </a:rPr>
              <a:t>Encara que les sessions han de convocar-se amb antelació de dos dies hàbils (art. 46.2.b LRBRL), tanmateix, la Llei no exigeix que les sessions se celebrin dia no firat, ni en hores d'oficina. Per això, la Sentència de 26 de febrer de 1975, assenyala que res no impedeix que es fixi, com a dia de sessions, els diumenges o dies festius. </a:t>
            </a:r>
          </a:p>
        </p:txBody>
      </p:sp>
      <p:sp>
        <p:nvSpPr>
          <p:cNvPr id="316422" name="5 Marcador de pie de página"/>
          <p:cNvSpPr>
            <a:spLocks noGrp="1"/>
          </p:cNvSpPr>
          <p:nvPr>
            <p:ph type="ftr" sz="quarter" idx="11"/>
          </p:nvPr>
        </p:nvSpPr>
        <p:spPr/>
        <p:txBody>
          <a:bodyPr/>
          <a:lstStyle/>
          <a:p>
            <a:pPr>
              <a:defRPr/>
            </a:pPr>
            <a:r>
              <a:rPr lang="pt-BR"/>
              <a:t>Curs de regim juridic </a:t>
            </a:r>
            <a:endParaRPr lang="es-ES"/>
          </a:p>
        </p:txBody>
      </p:sp>
      <p:sp>
        <p:nvSpPr>
          <p:cNvPr id="316421" name="4 Marcador de número de diapositiva"/>
          <p:cNvSpPr>
            <a:spLocks noGrp="1"/>
          </p:cNvSpPr>
          <p:nvPr>
            <p:ph type="sldNum" sz="quarter" idx="12"/>
          </p:nvPr>
        </p:nvSpPr>
        <p:spPr/>
        <p:txBody>
          <a:bodyPr/>
          <a:lstStyle/>
          <a:p>
            <a:pPr>
              <a:defRPr/>
            </a:pPr>
            <a:fld id="{A0931B70-599B-4CD8-B748-D9EB6A892801}" type="slidenum">
              <a:rPr lang="es-ES"/>
              <a:pPr>
                <a:defRPr/>
              </a:pPr>
              <a:t>196</a:t>
            </a:fld>
            <a:endParaRPr lang="es-ES"/>
          </a:p>
        </p:txBody>
      </p:sp>
      <p:sp>
        <p:nvSpPr>
          <p:cNvPr id="321542" name="Text Box 4"/>
          <p:cNvSpPr txBox="1">
            <a:spLocks noChangeArrowheads="1"/>
          </p:cNvSpPr>
          <p:nvPr/>
        </p:nvSpPr>
        <p:spPr bwMode="auto">
          <a:xfrm>
            <a:off x="2999656" y="1473498"/>
            <a:ext cx="5257800" cy="461665"/>
          </a:xfrm>
          <a:prstGeom prst="rect">
            <a:avLst/>
          </a:prstGeom>
          <a:solidFill>
            <a:srgbClr val="0033CC"/>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33CC"/>
            </a:extrusionClr>
          </a:sp3d>
        </p:spPr>
        <p:txBody>
          <a:bodyPr>
            <a:spAutoFit/>
            <a:flatTx/>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buClr>
                <a:schemeClr val="accent1"/>
              </a:buClr>
              <a:buFont typeface="Wingdings" pitchFamily="2" charset="2"/>
              <a:buNone/>
            </a:pPr>
            <a:r>
              <a:rPr lang="ca-ES" altLang="es-ES_tradnl" sz="2400" b="1">
                <a:solidFill>
                  <a:schemeClr val="bg1"/>
                </a:solidFill>
              </a:rPr>
              <a:t>Dia firat o no.</a:t>
            </a:r>
            <a:endParaRPr lang="ca-ES" altLang="es-ES_tradnl" sz="2400">
              <a:solidFill>
                <a:schemeClr val="bg1"/>
              </a:solidFill>
            </a:endParaRPr>
          </a:p>
        </p:txBody>
      </p:sp>
    </p:spTree>
    <p:extLst>
      <p:ext uri="{BB962C8B-B14F-4D97-AF65-F5344CB8AC3E}">
        <p14:creationId xmlns:p14="http://schemas.microsoft.com/office/powerpoint/2010/main" val="159321943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idx="1"/>
          </p:nvPr>
        </p:nvSpPr>
        <p:spPr>
          <a:xfrm>
            <a:off x="1981200" y="1360054"/>
            <a:ext cx="9659416" cy="5157788"/>
          </a:xfrm>
          <a:solidFill>
            <a:schemeClr val="bg1"/>
          </a:solidFill>
          <a:effectLst>
            <a:prstShdw prst="shdw13" dist="53882" dir="13500000">
              <a:schemeClr val="bg2">
                <a:alpha val="50000"/>
              </a:schemeClr>
            </a:prstShdw>
          </a:effectLst>
        </p:spPr>
        <p:txBody>
          <a:bodyPr anchor="ctr">
            <a:normAutofit/>
          </a:bodyPr>
          <a:lstStyle/>
          <a:p>
            <a:pPr algn="just" eaLnBrk="1" hangingPunct="1">
              <a:lnSpc>
                <a:spcPct val="90000"/>
              </a:lnSpc>
              <a:buClr>
                <a:srgbClr val="FF3300"/>
              </a:buClr>
              <a:buFont typeface="Wingdings" pitchFamily="2" charset="2"/>
              <a:buChar char="q"/>
            </a:pPr>
            <a:r>
              <a:rPr lang="ca-ES" altLang="es-ES_tradnl" sz="1600">
                <a:latin typeface="Calibri" panose="020F0502020204030204" pitchFamily="34" charset="0"/>
                <a:cs typeface="Calibri" panose="020F0502020204030204" pitchFamily="34" charset="0"/>
              </a:rPr>
              <a:t>De conformitat amb el que disposa l'art.49 TRLRL, </a:t>
            </a:r>
            <a:r>
              <a:rPr lang="ca-ES" altLang="es-ES_tradnl" sz="1600" b="1" i="1" u="sng">
                <a:latin typeface="Calibri" panose="020F0502020204030204" pitchFamily="34" charset="0"/>
                <a:cs typeface="Calibri" panose="020F0502020204030204" pitchFamily="34" charset="0"/>
              </a:rPr>
              <a:t>de caràcter bàsic</a:t>
            </a:r>
            <a:r>
              <a:rPr lang="ca-ES" altLang="es-ES_tradnl" sz="1600">
                <a:latin typeface="Calibri" panose="020F0502020204030204" pitchFamily="34" charset="0"/>
                <a:cs typeface="Calibri" panose="020F0502020204030204" pitchFamily="34" charset="0"/>
              </a:rPr>
              <a:t>, «les sessions </a:t>
            </a:r>
            <a:r>
              <a:rPr lang="ca-ES" altLang="es-ES_tradnl" sz="1600" b="1" u="sng">
                <a:latin typeface="Calibri" panose="020F0502020204030204" pitchFamily="34" charset="0"/>
                <a:cs typeface="Calibri" panose="020F0502020204030204" pitchFamily="34" charset="0"/>
              </a:rPr>
              <a:t>es celebraran a la Casa Consistorial o Palau Provincial que constitueixi seu de la respectiva Corporació</a:t>
            </a:r>
            <a:r>
              <a:rPr lang="ca-ES" altLang="es-ES_tradnl" sz="1600">
                <a:latin typeface="Calibri" panose="020F0502020204030204" pitchFamily="34" charset="0"/>
                <a:cs typeface="Calibri" panose="020F0502020204030204" pitchFamily="34" charset="0"/>
              </a:rPr>
              <a:t>. En els casos de força major, podran celebrar-se en edifici habilitat a l'efecte ».</a:t>
            </a:r>
          </a:p>
          <a:p>
            <a:pPr algn="just" eaLnBrk="1" hangingPunct="1">
              <a:lnSpc>
                <a:spcPct val="90000"/>
              </a:lnSpc>
              <a:buClr>
                <a:srgbClr val="FF3300"/>
              </a:buClr>
              <a:buFont typeface="Wingdings" pitchFamily="2" charset="2"/>
              <a:buChar char="q"/>
            </a:pPr>
            <a:endParaRPr lang="ca-ES" altLang="es-ES_tradnl" sz="1600">
              <a:latin typeface="Calibri" panose="020F0502020204030204" pitchFamily="34" charset="0"/>
              <a:cs typeface="Calibri" panose="020F0502020204030204" pitchFamily="34" charset="0"/>
            </a:endParaRPr>
          </a:p>
          <a:p>
            <a:pPr algn="just" eaLnBrk="1" hangingPunct="1">
              <a:lnSpc>
                <a:spcPct val="90000"/>
              </a:lnSpc>
              <a:buClr>
                <a:srgbClr val="FF3300"/>
              </a:buClr>
              <a:buFont typeface="Wingdings" pitchFamily="2" charset="2"/>
              <a:buChar char="q"/>
            </a:pPr>
            <a:r>
              <a:rPr lang="ca-ES" altLang="es-ES_tradnl" sz="1600">
                <a:latin typeface="Calibri" panose="020F0502020204030204" pitchFamily="34" charset="0"/>
                <a:cs typeface="Calibri" panose="020F0502020204030204" pitchFamily="34" charset="0"/>
              </a:rPr>
              <a:t>Observis que l'esmentat precepte exigeix que les sessions es </a:t>
            </a:r>
            <a:r>
              <a:rPr lang="ca-ES" altLang="es-ES_tradnl" b="1" u="sng">
                <a:latin typeface="Calibri" panose="020F0502020204030204" pitchFamily="34" charset="0"/>
                <a:cs typeface="Calibri" panose="020F0502020204030204" pitchFamily="34" charset="0"/>
              </a:rPr>
              <a:t>celebrin </a:t>
            </a:r>
            <a:r>
              <a:rPr lang="ca-ES" altLang="es-ES_tradnl" sz="2000" b="1" u="sng">
                <a:latin typeface="Calibri" panose="020F0502020204030204" pitchFamily="34" charset="0"/>
                <a:cs typeface="Calibri" panose="020F0502020204030204" pitchFamily="34" charset="0"/>
              </a:rPr>
              <a:t>A L'EDIFICI </a:t>
            </a:r>
            <a:r>
              <a:rPr lang="ca-ES" altLang="es-ES_tradnl" sz="1600">
                <a:latin typeface="Calibri" panose="020F0502020204030204" pitchFamily="34" charset="0"/>
                <a:cs typeface="Calibri" panose="020F0502020204030204" pitchFamily="34" charset="0"/>
              </a:rPr>
              <a:t>seu de la Corporació, </a:t>
            </a:r>
            <a:r>
              <a:rPr lang="ca-ES" altLang="es-ES_tradnl" sz="1600">
                <a:solidFill>
                  <a:srgbClr val="0000FF"/>
                </a:solidFill>
                <a:latin typeface="Calibri" panose="020F0502020204030204" pitchFamily="34" charset="0"/>
                <a:cs typeface="Calibri" panose="020F0502020204030204" pitchFamily="34" charset="0"/>
              </a:rPr>
              <a:t>no que hagi de ser</a:t>
            </a:r>
            <a:r>
              <a:rPr lang="ca-ES" altLang="es-ES_tradnl" sz="1600">
                <a:latin typeface="Calibri" panose="020F0502020204030204" pitchFamily="34" charset="0"/>
                <a:cs typeface="Calibri" panose="020F0502020204030204" pitchFamily="34" charset="0"/>
              </a:rPr>
              <a:t> en el saló de sessions, encara que aquest sigui el lloc habitual. En tot cas, el local ha de reunir les condicions per a la </a:t>
            </a:r>
            <a:r>
              <a:rPr lang="ca-ES" altLang="es-ES_tradnl" b="1">
                <a:latin typeface="Calibri" panose="020F0502020204030204" pitchFamily="34" charset="0"/>
                <a:cs typeface="Calibri" panose="020F0502020204030204" pitchFamily="34" charset="0"/>
              </a:rPr>
              <a:t>col·locació dels membres de la Corporació i permetre l'assistència del públic.</a:t>
            </a:r>
          </a:p>
          <a:p>
            <a:pPr algn="just" eaLnBrk="1" hangingPunct="1">
              <a:lnSpc>
                <a:spcPct val="90000"/>
              </a:lnSpc>
              <a:buClr>
                <a:srgbClr val="FF3300"/>
              </a:buClr>
              <a:buFont typeface="Wingdings" pitchFamily="2" charset="2"/>
              <a:buChar char="q"/>
            </a:pPr>
            <a:endParaRPr lang="ca-ES" altLang="es-ES_tradnl" sz="1600">
              <a:latin typeface="Calibri" panose="020F0502020204030204" pitchFamily="34" charset="0"/>
              <a:cs typeface="Calibri" panose="020F0502020204030204" pitchFamily="34" charset="0"/>
            </a:endParaRPr>
          </a:p>
          <a:p>
            <a:pPr algn="just" eaLnBrk="1" hangingPunct="1">
              <a:buClr>
                <a:srgbClr val="FF3300"/>
              </a:buClr>
              <a:buFont typeface="Wingdings" pitchFamily="2" charset="2"/>
              <a:buChar char="q"/>
            </a:pPr>
            <a:r>
              <a:rPr lang="ca-ES" altLang="es-ES_tradnl" sz="1600">
                <a:latin typeface="Calibri" panose="020F0502020204030204" pitchFamily="34" charset="0"/>
                <a:cs typeface="Calibri" panose="020F0502020204030204" pitchFamily="34" charset="0"/>
              </a:rPr>
              <a:t>Únicament cal celebrar-se en lloc </a:t>
            </a:r>
            <a:r>
              <a:rPr lang="ca-ES" altLang="es-ES_tradnl" sz="1600" b="1">
                <a:solidFill>
                  <a:srgbClr val="FF3300"/>
                </a:solidFill>
                <a:latin typeface="Calibri" panose="020F0502020204030204" pitchFamily="34" charset="0"/>
                <a:cs typeface="Calibri" panose="020F0502020204030204" pitchFamily="34" charset="0"/>
              </a:rPr>
              <a:t>diferent en els cas de força major</a:t>
            </a:r>
            <a:r>
              <a:rPr lang="ca-ES" altLang="es-ES_tradnl" sz="1600">
                <a:latin typeface="Calibri" panose="020F0502020204030204" pitchFamily="34" charset="0"/>
                <a:cs typeface="Calibri" panose="020F0502020204030204" pitchFamily="34" charset="0"/>
              </a:rPr>
              <a:t> (art.49 TRLRL), en els que segons precisa l'art.85-1 del ROF a través de la convocatòria o d'una resolució de l'Alcalde o President dictada prèviament i notificada a tots els membres de la Corporació, podrà habilitar un altre edifici local a tal efecte, </a:t>
            </a:r>
            <a:r>
              <a:rPr lang="ca-ES" altLang="es-ES_tradnl" sz="1600" b="1" u="sng">
                <a:latin typeface="Calibri" panose="020F0502020204030204" pitchFamily="34" charset="0"/>
                <a:cs typeface="Calibri" panose="020F0502020204030204" pitchFamily="34" charset="0"/>
              </a:rPr>
              <a:t>havent de fer constar en l'acta aquesta circumstància. </a:t>
            </a:r>
          </a:p>
        </p:txBody>
      </p:sp>
      <p:sp>
        <p:nvSpPr>
          <p:cNvPr id="317447" name="6 Marcador de pie de página"/>
          <p:cNvSpPr>
            <a:spLocks noGrp="1"/>
          </p:cNvSpPr>
          <p:nvPr>
            <p:ph type="ftr" sz="quarter" idx="11"/>
          </p:nvPr>
        </p:nvSpPr>
        <p:spPr/>
        <p:txBody>
          <a:bodyPr/>
          <a:lstStyle/>
          <a:p>
            <a:pPr>
              <a:defRPr/>
            </a:pPr>
            <a:r>
              <a:rPr lang="pt-BR"/>
              <a:t>Curs de regim juridic </a:t>
            </a:r>
            <a:endParaRPr lang="es-ES"/>
          </a:p>
        </p:txBody>
      </p:sp>
      <p:sp>
        <p:nvSpPr>
          <p:cNvPr id="317446" name="5 Marcador de número de diapositiva"/>
          <p:cNvSpPr>
            <a:spLocks noGrp="1"/>
          </p:cNvSpPr>
          <p:nvPr>
            <p:ph type="sldNum" sz="quarter" idx="12"/>
          </p:nvPr>
        </p:nvSpPr>
        <p:spPr/>
        <p:txBody>
          <a:bodyPr/>
          <a:lstStyle/>
          <a:p>
            <a:pPr>
              <a:defRPr/>
            </a:pPr>
            <a:fld id="{58C2889F-D2FD-4D24-B9A4-A9DC1659B06E}" type="slidenum">
              <a:rPr lang="es-ES"/>
              <a:pPr>
                <a:defRPr/>
              </a:pPr>
              <a:t>197</a:t>
            </a:fld>
            <a:endParaRPr lang="es-ES"/>
          </a:p>
        </p:txBody>
      </p:sp>
      <p:sp>
        <p:nvSpPr>
          <p:cNvPr id="600068" name="Text Box 4"/>
          <p:cNvSpPr txBox="1">
            <a:spLocks noChangeArrowheads="1"/>
          </p:cNvSpPr>
          <p:nvPr/>
        </p:nvSpPr>
        <p:spPr bwMode="auto">
          <a:xfrm>
            <a:off x="7391400" y="304800"/>
            <a:ext cx="2819400" cy="730250"/>
          </a:xfrm>
          <a:prstGeom prst="rect">
            <a:avLst/>
          </a:prstGeom>
          <a:solidFill>
            <a:srgbClr val="FFCCFF"/>
          </a:solidFill>
          <a:ln w="28575">
            <a:solidFill>
              <a:srgbClr val="900883"/>
            </a:solidFill>
            <a:miter lim="800000"/>
            <a:headEnd/>
            <a:tailEnd/>
          </a:ln>
          <a:effectLst>
            <a:outerShdw sy="50000" kx="-2453608" rotWithShape="0">
              <a:schemeClr val="bg2">
                <a:alpha val="50000"/>
              </a:schemeClr>
            </a:outerShdw>
          </a:effectLst>
        </p:spPr>
        <p:txBody>
          <a:bodyPr>
            <a:spAutoFit/>
          </a:bodyPr>
          <a:lstStyle/>
          <a:p>
            <a:pPr algn="ctr" eaLnBrk="1" hangingPunct="1">
              <a:spcBef>
                <a:spcPct val="50000"/>
              </a:spcBef>
              <a:defRPr/>
            </a:pPr>
            <a:r>
              <a:rPr lang="es-ES" sz="2000" b="1">
                <a:latin typeface="Comic Sans MS" pitchFamily="66" charset="0"/>
              </a:rPr>
              <a:t>A </a:t>
            </a:r>
            <a:r>
              <a:rPr lang="ca-ES" sz="2000" b="1">
                <a:latin typeface="Comic Sans MS" pitchFamily="66" charset="0"/>
              </a:rPr>
              <a:t>l'edifici seu de la Corporació,</a:t>
            </a:r>
          </a:p>
        </p:txBody>
      </p:sp>
      <p:sp>
        <p:nvSpPr>
          <p:cNvPr id="147461" name="Text Box 5"/>
          <p:cNvSpPr txBox="1">
            <a:spLocks noChangeArrowheads="1"/>
          </p:cNvSpPr>
          <p:nvPr/>
        </p:nvSpPr>
        <p:spPr bwMode="auto">
          <a:xfrm rot="6678608" flipV="1">
            <a:off x="855664" y="1789113"/>
            <a:ext cx="2287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sz="1600" b="1" i="1" u="sng" dirty="0">
                <a:solidFill>
                  <a:srgbClr val="FF0000"/>
                </a:solidFill>
                <a:latin typeface="Comic Sans MS" pitchFamily="66" charset="0"/>
              </a:rPr>
              <a:t>D</a:t>
            </a:r>
            <a:r>
              <a:rPr lang="ca-ES" altLang="es-ES_tradnl" sz="1600" b="1" i="1" u="sng" dirty="0" smtClean="0">
                <a:solidFill>
                  <a:srgbClr val="FF0000"/>
                </a:solidFill>
                <a:latin typeface="Comic Sans MS" pitchFamily="66" charset="0"/>
              </a:rPr>
              <a:t>e </a:t>
            </a:r>
            <a:r>
              <a:rPr lang="ca-ES" altLang="es-ES_tradnl" sz="1600" b="1" i="1" u="sng" dirty="0">
                <a:solidFill>
                  <a:srgbClr val="FF0000"/>
                </a:solidFill>
                <a:latin typeface="Comic Sans MS" pitchFamily="66" charset="0"/>
              </a:rPr>
              <a:t>caràcter bàsic</a:t>
            </a:r>
            <a:r>
              <a:rPr lang="ca-ES" altLang="es-ES_tradnl" sz="1600" b="1" dirty="0">
                <a:solidFill>
                  <a:srgbClr val="FF0000"/>
                </a:solidFill>
                <a:latin typeface="Comic Sans MS" pitchFamily="66" charset="0"/>
              </a:rPr>
              <a:t>,</a:t>
            </a:r>
          </a:p>
        </p:txBody>
      </p:sp>
      <p:sp>
        <p:nvSpPr>
          <p:cNvPr id="2" name="Título 1"/>
          <p:cNvSpPr>
            <a:spLocks noGrp="1"/>
          </p:cNvSpPr>
          <p:nvPr>
            <p:ph type="title"/>
          </p:nvPr>
        </p:nvSpPr>
        <p:spPr>
          <a:xfrm>
            <a:off x="1329416" y="60531"/>
            <a:ext cx="8911687" cy="1280890"/>
          </a:xfrm>
        </p:spPr>
        <p:txBody>
          <a:bodyPr>
            <a:normAutofit/>
          </a:bodyPr>
          <a:lstStyle/>
          <a:p>
            <a:r>
              <a:rPr lang="ca-ES" sz="4000" b="1" dirty="0" smtClean="0">
                <a:solidFill>
                  <a:srgbClr val="0070C0"/>
                </a:solidFill>
                <a:latin typeface="Calibri" panose="020F0502020204030204" pitchFamily="34" charset="0"/>
                <a:cs typeface="Calibri" panose="020F0502020204030204" pitchFamily="34" charset="0"/>
              </a:rPr>
              <a:t>LLOC DE CELEBRACIÓ</a:t>
            </a:r>
            <a:endParaRPr lang="es-ES" sz="4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3032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14746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7568" y="116632"/>
            <a:ext cx="9703775" cy="936104"/>
          </a:xfrm>
        </p:spPr>
        <p:txBody>
          <a:bodyPr/>
          <a:lstStyle/>
          <a:p>
            <a:r>
              <a:rPr lang="ca-ES" b="1" dirty="0" smtClean="0">
                <a:solidFill>
                  <a:srgbClr val="002060"/>
                </a:solidFill>
                <a:latin typeface="Calibri" panose="020F0502020204030204" pitchFamily="34" charset="0"/>
                <a:cs typeface="Calibri" panose="020F0502020204030204" pitchFamily="34" charset="0"/>
              </a:rPr>
              <a:t>TELEMATIQUES: Òrgans de Govern</a:t>
            </a:r>
            <a:endParaRPr lang="ca-ES" b="1" dirty="0">
              <a:solidFill>
                <a:srgbClr val="002060"/>
              </a:solidFill>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487488" y="1052736"/>
            <a:ext cx="10297145" cy="5760640"/>
          </a:xfrm>
          <a:solidFill>
            <a:schemeClr val="bg1"/>
          </a:solidFill>
        </p:spPr>
        <p:txBody>
          <a:bodyPr>
            <a:noAutofit/>
          </a:bodyPr>
          <a:lstStyle/>
          <a:p>
            <a:pPr marL="0" indent="0" algn="just">
              <a:buNone/>
            </a:pPr>
            <a:r>
              <a:rPr lang="ca-ES" sz="1400" dirty="0" smtClean="0">
                <a:latin typeface="Calibri" panose="020F0502020204030204" pitchFamily="34" charset="0"/>
                <a:cs typeface="Calibri" panose="020F0502020204030204" pitchFamily="34" charset="0"/>
              </a:rPr>
              <a:t> El </a:t>
            </a:r>
            <a:r>
              <a:rPr lang="ca-ES" sz="1400" u="sng" dirty="0" smtClean="0">
                <a:latin typeface="Calibri" panose="020F0502020204030204" pitchFamily="34" charset="0"/>
                <a:cs typeface="Calibri" panose="020F0502020204030204" pitchFamily="34" charset="0"/>
              </a:rPr>
              <a:t>Reial decret llei 11/2020, de 31 de març, pel qual s'adopten mesures urgents complementàries en l'àmbit social i econòmic per fer front al COVID-19</a:t>
            </a:r>
            <a:r>
              <a:rPr lang="ca-ES" sz="1400" dirty="0" smtClean="0">
                <a:latin typeface="Calibri" panose="020F0502020204030204" pitchFamily="34" charset="0"/>
                <a:cs typeface="Calibri" panose="020F0502020204030204" pitchFamily="34" charset="0"/>
              </a:rPr>
              <a:t>, que modifica la Llei 7/1985, de 2 d'abril, reguladora de les Bases del Règim Local  amb la finalitat d'adoptar mesures conduents a garantir el funcionament democràtic i eficaç de les Entitats Locals (</a:t>
            </a:r>
            <a:r>
              <a:rPr lang="ca-ES" sz="1400" b="1" dirty="0" smtClean="0">
                <a:latin typeface="Calibri" panose="020F0502020204030204" pitchFamily="34" charset="0"/>
                <a:cs typeface="Calibri" panose="020F0502020204030204" pitchFamily="34" charset="0"/>
              </a:rPr>
              <a:t>Disposició Final Segona</a:t>
            </a:r>
            <a:r>
              <a:rPr lang="ca-ES" sz="1400" dirty="0" smtClean="0">
                <a:latin typeface="Calibri" panose="020F0502020204030204" pitchFamily="34" charset="0"/>
                <a:cs typeface="Calibri" panose="020F0502020204030204" pitchFamily="34" charset="0"/>
              </a:rPr>
              <a:t>). Aquesta modificació suposa la introducció d'un nou apartat 3 a l'article </a:t>
            </a:r>
            <a:r>
              <a:rPr lang="ca-ES" sz="1400" b="1" dirty="0" smtClean="0">
                <a:latin typeface="Calibri" panose="020F0502020204030204" pitchFamily="34" charset="0"/>
                <a:cs typeface="Calibri" panose="020F0502020204030204" pitchFamily="34" charset="0"/>
              </a:rPr>
              <a:t>46</a:t>
            </a:r>
            <a:r>
              <a:rPr lang="ca-ES" sz="1400" dirty="0" smtClean="0">
                <a:latin typeface="Calibri" panose="020F0502020204030204" pitchFamily="34" charset="0"/>
                <a:cs typeface="Calibri" panose="020F0502020204030204" pitchFamily="34" charset="0"/>
              </a:rPr>
              <a:t> de la </a:t>
            </a:r>
            <a:r>
              <a:rPr lang="ca-ES" sz="1400" b="1" u="sng" dirty="0" smtClean="0">
                <a:latin typeface="Calibri" panose="020F0502020204030204" pitchFamily="34" charset="0"/>
                <a:cs typeface="Calibri" panose="020F0502020204030204" pitchFamily="34" charset="0"/>
              </a:rPr>
              <a:t>LBRL</a:t>
            </a:r>
            <a:r>
              <a:rPr lang="ca-ES" sz="1400" dirty="0" smtClean="0">
                <a:latin typeface="Calibri" panose="020F0502020204030204" pitchFamily="34" charset="0"/>
                <a:cs typeface="Calibri" panose="020F0502020204030204" pitchFamily="34" charset="0"/>
              </a:rPr>
              <a:t> i el tenor literal de la qual és el següent:</a:t>
            </a:r>
          </a:p>
          <a:p>
            <a:pPr marL="0" indent="0" algn="just">
              <a:buNone/>
            </a:pPr>
            <a:r>
              <a:rPr lang="ca-ES" sz="1400" i="1" dirty="0" smtClean="0">
                <a:latin typeface="Calibri" panose="020F0502020204030204" pitchFamily="34" charset="0"/>
                <a:cs typeface="Calibri" panose="020F0502020204030204" pitchFamily="34" charset="0"/>
              </a:rPr>
              <a:t>«3. En tot cas, quan concorrin </a:t>
            </a:r>
            <a:r>
              <a:rPr lang="ca-ES" sz="1400" b="1" i="1" dirty="0" smtClean="0">
                <a:latin typeface="Calibri" panose="020F0502020204030204" pitchFamily="34" charset="0"/>
                <a:cs typeface="Calibri" panose="020F0502020204030204" pitchFamily="34" charset="0"/>
              </a:rPr>
              <a:t>situacions excepcionals de força major, de greu risc col·lectiu, o catàstrofes públiques que impedeixin o dificultin de manera desproporcionada el normal funcionament del règim presencial de les sessions</a:t>
            </a:r>
            <a:r>
              <a:rPr lang="ca-ES" sz="1400" i="1" dirty="0" smtClean="0">
                <a:latin typeface="Calibri" panose="020F0502020204030204" pitchFamily="34" charset="0"/>
                <a:cs typeface="Calibri" panose="020F0502020204030204" pitchFamily="34" charset="0"/>
              </a:rPr>
              <a:t> dels òrgans col·legiats de les Entitats Locals, aquests podran, apreciada la concurrència de la situació descrita per l'Alcalde o President o qui vàlidament els substitueixi a aquest efecte de la convocatòria d'acord amb la normativa vigent, constituir-se, celebrar sessions i </a:t>
            </a:r>
            <a:r>
              <a:rPr lang="ca-ES" sz="1400" b="1" i="1" dirty="0" smtClean="0">
                <a:latin typeface="Calibri" panose="020F0502020204030204" pitchFamily="34" charset="0"/>
                <a:cs typeface="Calibri" panose="020F0502020204030204" pitchFamily="34" charset="0"/>
              </a:rPr>
              <a:t>adoptar acords a distància per mitjans electrònics i telemàtics, sempre que els seus membres participants es trobin en territori espanyol i quedi acreditada la seva identitat</a:t>
            </a:r>
            <a:r>
              <a:rPr lang="ca-ES" sz="1400" i="1" dirty="0" smtClean="0">
                <a:latin typeface="Calibri" panose="020F0502020204030204" pitchFamily="34" charset="0"/>
                <a:cs typeface="Calibri" panose="020F0502020204030204" pitchFamily="34" charset="0"/>
              </a:rPr>
              <a:t>. Així mateix, </a:t>
            </a:r>
            <a:r>
              <a:rPr lang="ca-ES" sz="1400" b="1" i="1" dirty="0" smtClean="0">
                <a:latin typeface="Calibri" panose="020F0502020204030204" pitchFamily="34" charset="0"/>
                <a:cs typeface="Calibri" panose="020F0502020204030204" pitchFamily="34" charset="0"/>
              </a:rPr>
              <a:t>s'haurà d'assegurar la comunicació entre ells en temps real durant la sessió</a:t>
            </a:r>
            <a:r>
              <a:rPr lang="ca-ES" sz="1400" i="1" dirty="0" smtClean="0">
                <a:latin typeface="Calibri" panose="020F0502020204030204" pitchFamily="34" charset="0"/>
                <a:cs typeface="Calibri" panose="020F0502020204030204" pitchFamily="34" charset="0"/>
              </a:rPr>
              <a:t>, disposant-se els mitjans necessaris per garantir el caràcter públic o secret d'aquestes segons sigui procedent legalment en cada cas».</a:t>
            </a:r>
          </a:p>
          <a:p>
            <a:pPr marL="0" indent="0" algn="just">
              <a:buNone/>
            </a:pPr>
            <a:r>
              <a:rPr lang="ca-ES" sz="1400" dirty="0" smtClean="0">
                <a:latin typeface="Calibri" panose="020F0502020204030204" pitchFamily="34" charset="0"/>
                <a:cs typeface="Calibri" panose="020F0502020204030204" pitchFamily="34" charset="0"/>
              </a:rPr>
              <a:t>De conformitat amb el citat article, les condicions perquè siguin vàlides les citades sessions telemàtiques són: </a:t>
            </a:r>
          </a:p>
          <a:p>
            <a:pPr marL="0" indent="0" algn="just">
              <a:buNone/>
            </a:pPr>
            <a:r>
              <a:rPr lang="ca-ES" sz="1400" dirty="0" smtClean="0">
                <a:latin typeface="Calibri" panose="020F0502020204030204" pitchFamily="34" charset="0"/>
                <a:cs typeface="Calibri" panose="020F0502020204030204" pitchFamily="34" charset="0"/>
              </a:rPr>
              <a:t>    Haurà d'apreciar-se, per part de l'Alcalde o President o qui vàlidament els substitueixi a aquest efecte de la convocatòria d'acord amb la normativa vigent, la concurrència d'alguna de les situacions excepcionals descrites.</a:t>
            </a:r>
          </a:p>
          <a:p>
            <a:pPr marL="0" indent="0" algn="just">
              <a:buNone/>
            </a:pPr>
            <a:r>
              <a:rPr lang="ca-ES" sz="1400" dirty="0" smtClean="0">
                <a:latin typeface="Calibri" panose="020F0502020204030204" pitchFamily="34" charset="0"/>
                <a:cs typeface="Calibri" panose="020F0502020204030204" pitchFamily="34" charset="0"/>
              </a:rPr>
              <a:t>    Per a la vàlida constitució i celebració de les sessions per mitjans electrònics i telemàtics, els seus membres participants hauran de trobar-se en territori espanyol i quedar acreditada la seva identitat.</a:t>
            </a:r>
          </a:p>
          <a:p>
            <a:pPr marL="0" indent="0" algn="just">
              <a:buNone/>
            </a:pPr>
            <a:r>
              <a:rPr lang="ca-ES" sz="1400" dirty="0" smtClean="0">
                <a:latin typeface="Calibri" panose="020F0502020204030204" pitchFamily="34" charset="0"/>
                <a:cs typeface="Calibri" panose="020F0502020204030204" pitchFamily="34" charset="0"/>
              </a:rPr>
              <a:t>    S'haurà d'assegurar la comunicació entre els membres participants en temps real durant la sessió, disposant-se els mitjans necessaris per garantir el caràcter públic o secret d'aquestes segons sigui procedent legalment en cada cas.</a:t>
            </a:r>
          </a:p>
          <a:p>
            <a:pPr marL="0" indent="0" algn="just">
              <a:buNone/>
            </a:pPr>
            <a:r>
              <a:rPr lang="ca-ES" sz="1400" dirty="0" smtClean="0">
                <a:latin typeface="Calibri" panose="020F0502020204030204" pitchFamily="34" charset="0"/>
                <a:cs typeface="Calibri" panose="020F0502020204030204" pitchFamily="34" charset="0"/>
              </a:rPr>
              <a:t>D'aquesta manera, en la situació de «nova normalitat” les</a:t>
            </a:r>
            <a:r>
              <a:rPr lang="ca-ES" sz="1400" b="1" dirty="0" smtClean="0">
                <a:latin typeface="Calibri" panose="020F0502020204030204" pitchFamily="34" charset="0"/>
                <a:cs typeface="Calibri" panose="020F0502020204030204" pitchFamily="34" charset="0"/>
              </a:rPr>
              <a:t> sessions del Ple i de la Junta de Govern Local s'hauran de realitzar de forma presencial, tret que pel </a:t>
            </a:r>
            <a:r>
              <a:rPr lang="ca-ES" sz="1400" b="1" u="sng" dirty="0" smtClean="0">
                <a:latin typeface="Calibri" panose="020F0502020204030204" pitchFamily="34" charset="0"/>
                <a:cs typeface="Calibri" panose="020F0502020204030204" pitchFamily="34" charset="0"/>
              </a:rPr>
              <a:t>ROM</a:t>
            </a:r>
            <a:r>
              <a:rPr lang="ca-ES" sz="1400" b="1" dirty="0" smtClean="0">
                <a:latin typeface="Calibri" panose="020F0502020204030204" pitchFamily="34" charset="0"/>
                <a:cs typeface="Calibri" panose="020F0502020204030204" pitchFamily="34" charset="0"/>
              </a:rPr>
              <a:t> s'aprovi la seva celebració a distància o tret que per la Corporació es justifiqués la dificultat greu de la sessió presencial per no complir les mesures de seguretat oportunes.</a:t>
            </a:r>
            <a:endParaRPr lang="ca-ES" sz="1400" dirty="0" smtClean="0">
              <a:latin typeface="Calibri" panose="020F0502020204030204" pitchFamily="34" charset="0"/>
              <a:cs typeface="Calibri" panose="020F0502020204030204" pitchFamily="34" charset="0"/>
            </a:endParaRPr>
          </a:p>
          <a:p>
            <a:pPr marL="0" indent="0" algn="just">
              <a:buNone/>
            </a:pPr>
            <a:r>
              <a:rPr lang="ca-ES" sz="1400" dirty="0" smtClean="0">
                <a:latin typeface="Calibri" panose="020F0502020204030204" pitchFamily="34" charset="0"/>
                <a:cs typeface="Calibri" panose="020F0502020204030204" pitchFamily="34" charset="0"/>
              </a:rPr>
              <a:t> </a:t>
            </a:r>
          </a:p>
          <a:p>
            <a:pPr marL="0" indent="0" algn="just">
              <a:buNone/>
            </a:pPr>
            <a:endParaRPr lang="ca-ES" sz="1400" i="1" dirty="0" smtClean="0">
              <a:latin typeface="Calibri" panose="020F0502020204030204" pitchFamily="34" charset="0"/>
              <a:cs typeface="Calibri" panose="020F0502020204030204" pitchFamily="34" charset="0"/>
            </a:endParaRPr>
          </a:p>
          <a:p>
            <a:pPr marL="0" indent="0" algn="just">
              <a:buNone/>
            </a:pPr>
            <a:r>
              <a:rPr lang="ca-ES" sz="1400" i="1" dirty="0" smtClean="0">
                <a:latin typeface="Calibri" panose="020F0502020204030204" pitchFamily="34" charset="0"/>
                <a:cs typeface="Calibri" panose="020F0502020204030204" pitchFamily="34" charset="0"/>
              </a:rPr>
              <a:t> </a:t>
            </a:r>
          </a:p>
          <a:p>
            <a:pPr marL="0" indent="0" algn="just">
              <a:buNone/>
            </a:pPr>
            <a:endParaRPr lang="ca-E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763720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91544" y="2702438"/>
            <a:ext cx="9081020" cy="4138406"/>
          </a:xfrm>
        </p:spPr>
        <p:txBody>
          <a:bodyPr/>
          <a:lstStyle/>
          <a:p>
            <a:pPr marL="0" indent="0">
              <a:buNone/>
            </a:pPr>
            <a:r>
              <a:rPr lang="ca-ES" dirty="0" smtClean="0">
                <a:latin typeface="Calibri" panose="020F0502020204030204" pitchFamily="34" charset="0"/>
                <a:cs typeface="Calibri" panose="020F0502020204030204" pitchFamily="34" charset="0"/>
              </a:rPr>
              <a:t>La </a:t>
            </a:r>
            <a:r>
              <a:rPr lang="ca-ES" b="1" dirty="0" smtClean="0">
                <a:latin typeface="Calibri" panose="020F0502020204030204" pitchFamily="34" charset="0"/>
                <a:cs typeface="Calibri" panose="020F0502020204030204" pitchFamily="34" charset="0"/>
              </a:rPr>
              <a:t>celebració telemàtica de les Comissions Informatives</a:t>
            </a:r>
            <a:r>
              <a:rPr lang="ca-ES" dirty="0" smtClean="0">
                <a:latin typeface="Calibri" panose="020F0502020204030204" pitchFamily="34" charset="0"/>
                <a:cs typeface="Calibri" panose="020F0502020204030204" pitchFamily="34" charset="0"/>
              </a:rPr>
              <a:t>, ja que són òrgans col·legiats de l'Ajuntament però no són òrgans de govern, </a:t>
            </a:r>
            <a:r>
              <a:rPr lang="ca-ES" b="1" dirty="0" smtClean="0">
                <a:latin typeface="Calibri" panose="020F0502020204030204" pitchFamily="34" charset="0"/>
                <a:cs typeface="Calibri" panose="020F0502020204030204" pitchFamily="34" charset="0"/>
              </a:rPr>
              <a:t>sí que els resulta d'aplicació l'article 17.1 </a:t>
            </a:r>
            <a:r>
              <a:rPr lang="ca-ES" dirty="0" smtClean="0">
                <a:latin typeface="Calibri" panose="020F0502020204030204" pitchFamily="34" charset="0"/>
                <a:cs typeface="Calibri" panose="020F0502020204030204" pitchFamily="34" charset="0"/>
              </a:rPr>
              <a:t>de la </a:t>
            </a:r>
            <a:r>
              <a:rPr lang="ca-ES" b="1" u="sng" dirty="0" smtClean="0">
                <a:latin typeface="Calibri" panose="020F0502020204030204" pitchFamily="34" charset="0"/>
                <a:cs typeface="Calibri" panose="020F0502020204030204" pitchFamily="34" charset="0"/>
              </a:rPr>
              <a:t>LRJSP</a:t>
            </a:r>
            <a:r>
              <a:rPr lang="ca-ES" b="1" dirty="0" smtClean="0">
                <a:latin typeface="Calibri" panose="020F0502020204030204" pitchFamily="34" charset="0"/>
                <a:cs typeface="Calibri" panose="020F0502020204030204" pitchFamily="34" charset="0"/>
              </a:rPr>
              <a:t> i podran celebrar les sessions telemàticament encara que l'Ajuntament no ho tingui previst en </a:t>
            </a:r>
            <a:r>
              <a:rPr lang="ca-ES" b="1" u="sng" dirty="0" smtClean="0">
                <a:latin typeface="Calibri" panose="020F0502020204030204" pitchFamily="34" charset="0"/>
                <a:cs typeface="Calibri" panose="020F0502020204030204" pitchFamily="34" charset="0"/>
              </a:rPr>
              <a:t>el ROM</a:t>
            </a:r>
            <a:r>
              <a:rPr lang="ca-ES" dirty="0" smtClean="0">
                <a:latin typeface="Calibri" panose="020F0502020204030204" pitchFamily="34" charset="0"/>
                <a:cs typeface="Calibri" panose="020F0502020204030204" pitchFamily="34" charset="0"/>
              </a:rPr>
              <a:t> i encara que </a:t>
            </a:r>
            <a:r>
              <a:rPr lang="ca-ES" b="1" dirty="0" smtClean="0">
                <a:latin typeface="Calibri" panose="020F0502020204030204" pitchFamily="34" charset="0"/>
                <a:cs typeface="Calibri" panose="020F0502020204030204" pitchFamily="34" charset="0"/>
              </a:rPr>
              <a:t>desapareguin les restriccions per motius sanitaris</a:t>
            </a:r>
            <a:r>
              <a:rPr lang="ca-ES" dirty="0" smtClean="0">
                <a:latin typeface="Calibri" panose="020F0502020204030204" pitchFamily="34" charset="0"/>
                <a:cs typeface="Calibri" panose="020F0502020204030204" pitchFamily="34" charset="0"/>
              </a:rPr>
              <a:t>.</a:t>
            </a:r>
          </a:p>
          <a:p>
            <a:pPr marL="0" indent="0">
              <a:buNone/>
            </a:pPr>
            <a:r>
              <a:rPr lang="ca-ES" dirty="0" smtClean="0">
                <a:latin typeface="Calibri" panose="020F0502020204030204" pitchFamily="34" charset="0"/>
                <a:cs typeface="Calibri" panose="020F0502020204030204" pitchFamily="34" charset="0"/>
              </a:rPr>
              <a:t> </a:t>
            </a:r>
          </a:p>
          <a:p>
            <a:pPr marL="0" indent="0">
              <a:buNone/>
            </a:pPr>
            <a:r>
              <a:rPr lang="ca-ES" dirty="0" smtClean="0">
                <a:latin typeface="Calibri" panose="020F0502020204030204" pitchFamily="34" charset="0"/>
                <a:cs typeface="Calibri" panose="020F0502020204030204" pitchFamily="34" charset="0"/>
              </a:rPr>
              <a:t>Per això, a diferència del Ple i de la Junta de Govern —que sí són òrgans de govern i se'ls aplica l'excepció de la </a:t>
            </a:r>
            <a:r>
              <a:rPr lang="ca-ES" b="1" dirty="0" smtClean="0">
                <a:latin typeface="Calibri" panose="020F0502020204030204" pitchFamily="34" charset="0"/>
                <a:cs typeface="Calibri" panose="020F0502020204030204" pitchFamily="34" charset="0"/>
              </a:rPr>
              <a:t>Disposició Addicional 21.ª</a:t>
            </a:r>
            <a:r>
              <a:rPr lang="ca-ES" dirty="0" smtClean="0">
                <a:latin typeface="Calibri" panose="020F0502020204030204" pitchFamily="34" charset="0"/>
                <a:cs typeface="Calibri" panose="020F0502020204030204" pitchFamily="34" charset="0"/>
              </a:rPr>
              <a:t> de la </a:t>
            </a:r>
            <a:r>
              <a:rPr lang="ca-ES" b="1" u="sng" dirty="0" smtClean="0">
                <a:latin typeface="Calibri" panose="020F0502020204030204" pitchFamily="34" charset="0"/>
                <a:cs typeface="Calibri" panose="020F0502020204030204" pitchFamily="34" charset="0"/>
              </a:rPr>
              <a:t>LRJSP</a:t>
            </a:r>
            <a:r>
              <a:rPr lang="ca-ES" dirty="0" smtClean="0">
                <a:latin typeface="Calibri" panose="020F0502020204030204" pitchFamily="34" charset="0"/>
                <a:cs typeface="Calibri" panose="020F0502020204030204" pitchFamily="34" charset="0"/>
              </a:rPr>
              <a:t>—, encara que no estigui previst en </a:t>
            </a:r>
            <a:r>
              <a:rPr lang="ca-ES" b="1" u="sng" dirty="0" smtClean="0">
                <a:latin typeface="Calibri" panose="020F0502020204030204" pitchFamily="34" charset="0"/>
                <a:cs typeface="Calibri" panose="020F0502020204030204" pitchFamily="34" charset="0"/>
              </a:rPr>
              <a:t>el ROM</a:t>
            </a:r>
            <a:r>
              <a:rPr lang="ca-ES" dirty="0" smtClean="0">
                <a:latin typeface="Calibri" panose="020F0502020204030204" pitchFamily="34" charset="0"/>
                <a:cs typeface="Calibri" panose="020F0502020204030204" pitchFamily="34" charset="0"/>
              </a:rPr>
              <a:t>, </a:t>
            </a:r>
            <a:r>
              <a:rPr lang="ca-ES" b="1" dirty="0" smtClean="0">
                <a:latin typeface="Calibri" panose="020F0502020204030204" pitchFamily="34" charset="0"/>
                <a:cs typeface="Calibri" panose="020F0502020204030204" pitchFamily="34" charset="0"/>
              </a:rPr>
              <a:t>si l'Ajuntament ho estima convenient podrà celebrar les seves sessions telemàticament en endavant, sense que hagi d'existir causa que ho justifiqui</a:t>
            </a:r>
            <a:r>
              <a:rPr lang="ca-ES" dirty="0" smtClean="0">
                <a:latin typeface="Calibri" panose="020F0502020204030204" pitchFamily="34" charset="0"/>
                <a:cs typeface="Calibri" panose="020F0502020204030204" pitchFamily="34" charset="0"/>
              </a:rPr>
              <a:t>.</a:t>
            </a:r>
          </a:p>
          <a:p>
            <a:pPr marL="0" indent="0">
              <a:buNone/>
            </a:pPr>
            <a:r>
              <a:rPr lang="ca-ES" dirty="0" smtClean="0">
                <a:latin typeface="Calibri" panose="020F0502020204030204" pitchFamily="34" charset="0"/>
                <a:cs typeface="Calibri" panose="020F0502020204030204" pitchFamily="34" charset="0"/>
              </a:rPr>
              <a:t> </a:t>
            </a:r>
            <a:endParaRPr lang="ca-ES" dirty="0">
              <a:latin typeface="Calibri" panose="020F0502020204030204" pitchFamily="34" charset="0"/>
              <a:cs typeface="Calibri" panose="020F0502020204030204" pitchFamily="34" charset="0"/>
            </a:endParaRPr>
          </a:p>
        </p:txBody>
      </p:sp>
      <p:sp>
        <p:nvSpPr>
          <p:cNvPr id="4" name="Título 1"/>
          <p:cNvSpPr>
            <a:spLocks noGrp="1"/>
          </p:cNvSpPr>
          <p:nvPr>
            <p:ph type="title"/>
          </p:nvPr>
        </p:nvSpPr>
        <p:spPr/>
        <p:txBody>
          <a:bodyPr/>
          <a:lstStyle/>
          <a:p>
            <a:r>
              <a:rPr lang="ca-ES" b="1" dirty="0" smtClean="0">
                <a:solidFill>
                  <a:srgbClr val="002060"/>
                </a:solidFill>
                <a:latin typeface="Calibri" panose="020F0502020204030204" pitchFamily="34" charset="0"/>
                <a:cs typeface="Calibri" panose="020F0502020204030204" pitchFamily="34" charset="0"/>
              </a:rPr>
              <a:t>TELEMATIQUES: Òrgans NO DE Govern</a:t>
            </a:r>
            <a:endParaRPr lang="ca-ES" b="1" dirty="0">
              <a:solidFill>
                <a:srgbClr val="002060"/>
              </a:solidFill>
              <a:latin typeface="Calibri" panose="020F0502020204030204" pitchFamily="34" charset="0"/>
              <a:cs typeface="Calibri" panose="020F0502020204030204" pitchFamily="34" charset="0"/>
            </a:endParaRPr>
          </a:p>
        </p:txBody>
      </p:sp>
      <p:sp>
        <p:nvSpPr>
          <p:cNvPr id="5" name="Rectángulo 4"/>
          <p:cNvSpPr/>
          <p:nvPr/>
        </p:nvSpPr>
        <p:spPr>
          <a:xfrm>
            <a:off x="983432" y="1412776"/>
            <a:ext cx="1101722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latin typeface="Calibri" panose="020F0502020204030204" pitchFamily="34" charset="0"/>
                <a:cs typeface="Calibri" panose="020F0502020204030204" pitchFamily="34" charset="0"/>
              </a:rPr>
              <a:t>L</a:t>
            </a:r>
            <a:r>
              <a:rPr lang="ca-ES" dirty="0" smtClean="0">
                <a:latin typeface="Calibri" panose="020F0502020204030204" pitchFamily="34" charset="0"/>
                <a:cs typeface="Calibri" panose="020F0502020204030204" pitchFamily="34" charset="0"/>
              </a:rPr>
              <a:t>es Comissions Informatives són òrgans sense atribucions resolutòries, la funció de les quals és l'estudi, informe o consulta dels assumptes que seran sotmesos al Ple: no són òrgans de govern de les Entitats Locals</a:t>
            </a:r>
            <a:endParaRPr lang="ca-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289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5560" y="151628"/>
            <a:ext cx="8073651" cy="1143000"/>
          </a:xfrm>
          <a:solidFill>
            <a:schemeClr val="bg1"/>
          </a:solidFill>
        </p:spPr>
        <p:txBody>
          <a:bodyPr rtlCol="0" anchor="ctr">
            <a:normAutofit/>
          </a:bodyPr>
          <a:lstStyle/>
          <a:p>
            <a:pPr algn="ctr">
              <a:defRPr/>
            </a:pPr>
            <a:r>
              <a:rPr lang="es-ES_tradnl" sz="2800" b="1" dirty="0">
                <a:solidFill>
                  <a:srgbClr val="0070C0"/>
                </a:solidFill>
                <a:latin typeface="Calibri" panose="020F0502020204030204" pitchFamily="34" charset="0"/>
                <a:cs typeface="Calibri" panose="020F0502020204030204" pitchFamily="34" charset="0"/>
              </a:rPr>
              <a:t>QUÈ ÉS </a:t>
            </a:r>
            <a:r>
              <a:rPr lang="ca-ES" sz="2800" b="1" dirty="0">
                <a:solidFill>
                  <a:srgbClr val="0070C0"/>
                </a:solidFill>
                <a:latin typeface="Calibri" panose="020F0502020204030204" pitchFamily="34" charset="0"/>
                <a:cs typeface="Calibri" panose="020F0502020204030204" pitchFamily="34" charset="0"/>
              </a:rPr>
              <a:t>L’ADMINISTRACIÓ LOCAL TERRITORIAL?</a:t>
            </a:r>
            <a:endParaRPr lang="es-ES" sz="2800" b="1" dirty="0">
              <a:solidFill>
                <a:srgbClr val="0070C0"/>
              </a:solidFill>
              <a:latin typeface="Calibri" panose="020F0502020204030204" pitchFamily="34" charset="0"/>
              <a:cs typeface="Calibri" panose="020F0502020204030204" pitchFamily="34" charset="0"/>
            </a:endParaRPr>
          </a:p>
        </p:txBody>
      </p:sp>
      <p:sp>
        <p:nvSpPr>
          <p:cNvPr id="4099" name="Rectangle 3" descr="Rectangle: Click to edit Master text styles&#10;Second level&#10;Third level&#10;Fourth level&#10;Fifth level"/>
          <p:cNvSpPr>
            <a:spLocks noGrp="1" noChangeArrowheads="1"/>
          </p:cNvSpPr>
          <p:nvPr>
            <p:ph idx="1"/>
          </p:nvPr>
        </p:nvSpPr>
        <p:spPr>
          <a:xfrm>
            <a:off x="2135560" y="1486621"/>
            <a:ext cx="8073651" cy="4663975"/>
          </a:xfrm>
          <a:solidFill>
            <a:schemeClr val="bg1"/>
          </a:solidFill>
        </p:spPr>
        <p:txBody>
          <a:bodyPr rtlCol="0">
            <a:normAutofit/>
          </a:bodyPr>
          <a:lstStyle/>
          <a:p>
            <a:pPr marL="274320" indent="-274320">
              <a:buClr>
                <a:schemeClr val="accent3"/>
              </a:buClr>
              <a:buFont typeface="Wingdings 2"/>
              <a:buChar char=""/>
              <a:defRPr/>
            </a:pPr>
            <a:r>
              <a:rPr lang="ca-ES" b="1" dirty="0">
                <a:solidFill>
                  <a:schemeClr val="tx2">
                    <a:lumMod val="75000"/>
                  </a:schemeClr>
                </a:solidFill>
                <a:latin typeface="Calibri" panose="020F0502020204030204" pitchFamily="34" charset="0"/>
                <a:cs typeface="Calibri" panose="020F0502020204030204" pitchFamily="34" charset="0"/>
              </a:rPr>
              <a:t>DIPUTACIONS</a:t>
            </a:r>
          </a:p>
          <a:p>
            <a:pPr marL="274320" indent="-274320">
              <a:buClr>
                <a:schemeClr val="accent3"/>
              </a:buClr>
              <a:buFont typeface="Wingdings 2"/>
              <a:buChar char=""/>
              <a:defRPr/>
            </a:pPr>
            <a:r>
              <a:rPr lang="ca-ES" b="1" dirty="0">
                <a:solidFill>
                  <a:schemeClr val="tx2">
                    <a:lumMod val="75000"/>
                  </a:schemeClr>
                </a:solidFill>
                <a:latin typeface="Calibri" panose="020F0502020204030204" pitchFamily="34" charset="0"/>
                <a:cs typeface="Calibri" panose="020F0502020204030204" pitchFamily="34" charset="0"/>
              </a:rPr>
              <a:t>CONSELLS COMARCALS</a:t>
            </a:r>
          </a:p>
          <a:p>
            <a:pPr marL="274320" indent="-274320">
              <a:buClr>
                <a:schemeClr val="accent3"/>
              </a:buClr>
              <a:buFont typeface="Wingdings 2"/>
              <a:buChar char=""/>
              <a:defRPr/>
            </a:pPr>
            <a:r>
              <a:rPr lang="ca-ES" b="1" dirty="0">
                <a:solidFill>
                  <a:schemeClr val="tx2">
                    <a:lumMod val="75000"/>
                  </a:schemeClr>
                </a:solidFill>
                <a:latin typeface="Calibri" panose="020F0502020204030204" pitchFamily="34" charset="0"/>
                <a:cs typeface="Calibri" panose="020F0502020204030204" pitchFamily="34" charset="0"/>
              </a:rPr>
              <a:t>AJUNTAMENTS</a:t>
            </a:r>
          </a:p>
          <a:p>
            <a:pPr marL="640080" lvl="1" indent="-246888">
              <a:buFont typeface="Wingdings 2"/>
              <a:buChar char=""/>
              <a:defRPr/>
            </a:pPr>
            <a:r>
              <a:rPr lang="ca-ES" sz="1800" b="1" dirty="0">
                <a:latin typeface="Calibri" panose="020F0502020204030204" pitchFamily="34" charset="0"/>
                <a:cs typeface="Calibri" panose="020F0502020204030204" pitchFamily="34" charset="0"/>
              </a:rPr>
              <a:t>&lt; 5.000 habitants</a:t>
            </a:r>
          </a:p>
          <a:p>
            <a:pPr marL="640080" lvl="1" indent="-246888">
              <a:buFont typeface="Wingdings 2"/>
              <a:buChar char=""/>
              <a:defRPr/>
            </a:pPr>
            <a:r>
              <a:rPr lang="ca-ES" sz="1800" b="1" dirty="0">
                <a:latin typeface="Calibri" panose="020F0502020204030204" pitchFamily="34" charset="0"/>
                <a:cs typeface="Calibri" panose="020F0502020204030204" pitchFamily="34" charset="0"/>
              </a:rPr>
              <a:t>5.000 &lt; Nº habitants &lt; 20.000</a:t>
            </a:r>
          </a:p>
          <a:p>
            <a:pPr marL="640080" lvl="1" indent="-246888">
              <a:buFont typeface="Wingdings 2"/>
              <a:buChar char=""/>
              <a:defRPr/>
            </a:pPr>
            <a:r>
              <a:rPr lang="ca-ES" sz="1800" b="1" dirty="0">
                <a:latin typeface="Calibri" panose="020F0502020204030204" pitchFamily="34" charset="0"/>
                <a:cs typeface="Calibri" panose="020F0502020204030204" pitchFamily="34" charset="0"/>
              </a:rPr>
              <a:t>20.000&lt; Nº habitants&lt; 50.000</a:t>
            </a:r>
          </a:p>
          <a:p>
            <a:pPr marL="640080" lvl="1" indent="-246888">
              <a:buFont typeface="Wingdings 2"/>
              <a:buChar char=""/>
              <a:defRPr/>
            </a:pPr>
            <a:r>
              <a:rPr lang="ca-ES" sz="1800" b="1" dirty="0">
                <a:latin typeface="Calibri" panose="020F0502020204030204" pitchFamily="34" charset="0"/>
                <a:cs typeface="Calibri" panose="020F0502020204030204" pitchFamily="34" charset="0"/>
              </a:rPr>
              <a:t>&gt; 50.000 habitants</a:t>
            </a:r>
          </a:p>
          <a:p>
            <a:pPr marL="640080" lvl="1" indent="-246888">
              <a:buFont typeface="Wingdings 2"/>
              <a:buChar char=""/>
              <a:defRPr/>
            </a:pPr>
            <a:r>
              <a:rPr lang="ca-ES" sz="1800" b="1" dirty="0">
                <a:latin typeface="Calibri" panose="020F0502020204030204" pitchFamily="34" charset="0"/>
                <a:cs typeface="Calibri" panose="020F0502020204030204" pitchFamily="34" charset="0"/>
              </a:rPr>
              <a:t>Barcelona i </a:t>
            </a:r>
            <a:r>
              <a:rPr lang="ca-ES" sz="1800" b="1" dirty="0" smtClean="0">
                <a:latin typeface="Calibri" panose="020F0502020204030204" pitchFamily="34" charset="0"/>
                <a:cs typeface="Calibri" panose="020F0502020204030204" pitchFamily="34" charset="0"/>
              </a:rPr>
              <a:t>Madrid</a:t>
            </a:r>
          </a:p>
          <a:p>
            <a:pPr marL="393192" lvl="1" indent="0">
              <a:buNone/>
              <a:defRPr/>
            </a:pPr>
            <a:endParaRPr lang="ca-ES" sz="1800" b="1" dirty="0">
              <a:latin typeface="Calibri" panose="020F0502020204030204" pitchFamily="34" charset="0"/>
              <a:cs typeface="Calibri" panose="020F0502020204030204" pitchFamily="34" charset="0"/>
            </a:endParaRPr>
          </a:p>
          <a:p>
            <a:pPr marL="393192" lvl="1" indent="0">
              <a:buNone/>
              <a:defRPr/>
            </a:pPr>
            <a:r>
              <a:rPr lang="ca-ES" sz="1800" i="1" dirty="0">
                <a:latin typeface="Calibri" panose="020F0502020204030204" pitchFamily="34" charset="0"/>
                <a:cs typeface="Calibri" panose="020F0502020204030204" pitchFamily="34" charset="0"/>
              </a:rPr>
              <a:t>** D’acord amb l’Estatut d’autonomia Catalunya </a:t>
            </a:r>
            <a:r>
              <a:rPr lang="ca-ES" sz="1800" i="1" dirty="0" smtClean="0">
                <a:latin typeface="Calibri" panose="020F0502020204030204" pitchFamily="34" charset="0"/>
                <a:cs typeface="Calibri" panose="020F0502020204030204" pitchFamily="34" charset="0"/>
              </a:rPr>
              <a:t>l’estructura </a:t>
            </a:r>
            <a:r>
              <a:rPr lang="ca-ES" sz="1800" i="1" dirty="0">
                <a:latin typeface="Calibri" panose="020F0502020204030204" pitchFamily="34" charset="0"/>
                <a:cs typeface="Calibri" panose="020F0502020204030204" pitchFamily="34" charset="0"/>
              </a:rPr>
              <a:t>bàsica de la seva organització territorial es  els MUNICIPIS I  les VEGUERIES</a:t>
            </a:r>
          </a:p>
          <a:p>
            <a:pPr marL="640080" lvl="1" indent="-246888">
              <a:buFont typeface="Wingdings 2"/>
              <a:buChar char=""/>
              <a:defRPr/>
            </a:pPr>
            <a:endParaRPr lang="es-ES" sz="1800" b="1" dirty="0">
              <a:latin typeface="Calibri" panose="020F0502020204030204" pitchFamily="34" charset="0"/>
              <a:cs typeface="Calibri" panose="020F0502020204030204" pitchFamily="34" charset="0"/>
            </a:endParaRPr>
          </a:p>
        </p:txBody>
      </p:sp>
      <p:sp>
        <p:nvSpPr>
          <p:cNvPr id="5" name="4 Marcador de pie de página"/>
          <p:cNvSpPr>
            <a:spLocks noGrp="1"/>
          </p:cNvSpPr>
          <p:nvPr>
            <p:ph type="ftr" sz="quarter" idx="11"/>
          </p:nvPr>
        </p:nvSpPr>
        <p:spPr/>
        <p:txBody>
          <a:bodyPr/>
          <a:lstStyle/>
          <a:p>
            <a:pPr>
              <a:defRPr/>
            </a:pPr>
            <a:r>
              <a:rPr lang="pt-BR" dirty="0" err="1"/>
              <a:t>Curs</a:t>
            </a:r>
            <a:r>
              <a:rPr lang="pt-BR"/>
              <a:t> de regim juridic </a:t>
            </a:r>
            <a:endParaRPr lang="es-ES"/>
          </a:p>
        </p:txBody>
      </p:sp>
      <p:sp>
        <p:nvSpPr>
          <p:cNvPr id="4" name="3 Marcador de número de diapositiva"/>
          <p:cNvSpPr>
            <a:spLocks noGrp="1"/>
          </p:cNvSpPr>
          <p:nvPr>
            <p:ph type="sldNum" sz="quarter" idx="12"/>
          </p:nvPr>
        </p:nvSpPr>
        <p:spPr/>
        <p:txBody>
          <a:bodyPr/>
          <a:lstStyle/>
          <a:p>
            <a:pPr>
              <a:defRPr/>
            </a:pPr>
            <a:fld id="{19D621E8-50E8-4852-9CBA-BC34DA1E1D19}" type="slidenum">
              <a:rPr lang="es-ES"/>
              <a:pPr>
                <a:defRPr/>
              </a:pPr>
              <a:t>2</a:t>
            </a:fld>
            <a:endParaRPr lang="es-ES"/>
          </a:p>
        </p:txBody>
      </p:sp>
    </p:spTree>
    <p:extLst>
      <p:ext uri="{BB962C8B-B14F-4D97-AF65-F5344CB8AC3E}">
        <p14:creationId xmlns:p14="http://schemas.microsoft.com/office/powerpoint/2010/main" val="2434476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263352" y="-29781"/>
            <a:ext cx="11928648" cy="817563"/>
          </a:xfrm>
        </p:spPr>
        <p:txBody>
          <a:bodyPr rtlCol="0">
            <a:noAutofit/>
          </a:bodyPr>
          <a:lstStyle/>
          <a:p>
            <a:pPr>
              <a:defRPr/>
            </a:pPr>
            <a:r>
              <a:rPr lang="ca-ES" sz="3200" b="1" dirty="0">
                <a:solidFill>
                  <a:srgbClr val="0070C0"/>
                </a:solidFill>
                <a:latin typeface="Calibri" panose="020F0502020204030204" pitchFamily="34" charset="0"/>
                <a:cs typeface="Calibri" panose="020F0502020204030204" pitchFamily="34" charset="0"/>
              </a:rPr>
              <a:t>L'EXPIRACIÓ DEL MANDAT DELS MEMBRES DE LA CORPORACIÓ</a:t>
            </a:r>
            <a:r>
              <a:rPr lang="es-ES" sz="3200" dirty="0">
                <a:solidFill>
                  <a:srgbClr val="0070C0"/>
                </a:solidFill>
                <a:latin typeface="Calibri" panose="020F0502020204030204" pitchFamily="34" charset="0"/>
                <a:cs typeface="Calibri" panose="020F0502020204030204" pitchFamily="34" charset="0"/>
              </a:rPr>
              <a:t/>
            </a:r>
            <a:br>
              <a:rPr lang="es-ES" sz="3200" dirty="0">
                <a:solidFill>
                  <a:srgbClr val="0070C0"/>
                </a:solidFill>
                <a:latin typeface="Calibri" panose="020F0502020204030204" pitchFamily="34" charset="0"/>
                <a:cs typeface="Calibri" panose="020F0502020204030204" pitchFamily="34" charset="0"/>
              </a:rPr>
            </a:br>
            <a:endParaRPr lang="es-ES" sz="3200" dirty="0">
              <a:solidFill>
                <a:srgbClr val="0070C0"/>
              </a:solidFill>
              <a:latin typeface="Calibri" panose="020F0502020204030204" pitchFamily="34" charset="0"/>
              <a:cs typeface="Calibri" panose="020F0502020204030204" pitchFamily="34" charset="0"/>
            </a:endParaRPr>
          </a:p>
        </p:txBody>
      </p:sp>
      <p:sp>
        <p:nvSpPr>
          <p:cNvPr id="19459" name="2 Marcador de contenido"/>
          <p:cNvSpPr>
            <a:spLocks noGrp="1"/>
          </p:cNvSpPr>
          <p:nvPr>
            <p:ph idx="1"/>
          </p:nvPr>
        </p:nvSpPr>
        <p:spPr>
          <a:xfrm>
            <a:off x="1725613" y="980728"/>
            <a:ext cx="8740775" cy="4161060"/>
          </a:xfrm>
        </p:spPr>
        <p:txBody>
          <a:bodyPr rtlCol="0">
            <a:normAutofit lnSpcReduction="10000"/>
          </a:bodyPr>
          <a:lstStyle/>
          <a:p>
            <a:pPr marL="274320" indent="-274320" algn="just">
              <a:buClr>
                <a:schemeClr val="accent3"/>
              </a:buClr>
              <a:buFont typeface="Wingdings 2"/>
              <a:buChar char=""/>
              <a:defRPr/>
            </a:pPr>
            <a:r>
              <a:rPr lang="ca-ES" sz="2000" dirty="0">
                <a:latin typeface="Calibri" panose="020F0502020204030204" pitchFamily="34" charset="0"/>
                <a:cs typeface="Calibri" panose="020F0502020204030204" pitchFamily="34" charset="0"/>
              </a:rPr>
              <a:t>Produeix una sèrie d'importants conseqüències que podem concretar de la manera següent:</a:t>
            </a:r>
            <a:endParaRPr lang="es-ES" sz="2000" dirty="0">
              <a:latin typeface="Calibri" panose="020F0502020204030204" pitchFamily="34" charset="0"/>
              <a:cs typeface="Calibri" panose="020F0502020204030204" pitchFamily="34" charset="0"/>
            </a:endParaRPr>
          </a:p>
          <a:p>
            <a:pPr marL="457200" indent="-457200" algn="just">
              <a:buClr>
                <a:schemeClr val="accent3"/>
              </a:buClr>
              <a:buFont typeface="+mj-lt"/>
              <a:buAutoNum type="arabicPeriod"/>
              <a:defRPr/>
            </a:pPr>
            <a:r>
              <a:rPr lang="ca-ES" sz="2000" dirty="0">
                <a:latin typeface="Calibri" panose="020F0502020204030204" pitchFamily="34" charset="0"/>
                <a:cs typeface="Calibri" panose="020F0502020204030204" pitchFamily="34" charset="0"/>
              </a:rPr>
              <a:t>La necessitat d'establir una </a:t>
            </a:r>
            <a:r>
              <a:rPr lang="ca-ES" sz="2000" b="1" dirty="0">
                <a:latin typeface="Calibri" panose="020F0502020204030204" pitchFamily="34" charset="0"/>
                <a:cs typeface="Calibri" panose="020F0502020204030204" pitchFamily="34" charset="0"/>
              </a:rPr>
              <a:t>fórmula de govern transitori </a:t>
            </a:r>
            <a:r>
              <a:rPr lang="ca-ES" sz="2000" dirty="0">
                <a:latin typeface="Calibri" panose="020F0502020204030204" pitchFamily="34" charset="0"/>
                <a:cs typeface="Calibri" panose="020F0502020204030204" pitchFamily="34" charset="0"/>
              </a:rPr>
              <a:t>fins a la presa de possessió de la nova Corporació local, a fi d'evitar els buits de poder.</a:t>
            </a:r>
            <a:endParaRPr lang="es-ES" sz="2000" dirty="0">
              <a:latin typeface="Calibri" panose="020F0502020204030204" pitchFamily="34" charset="0"/>
              <a:cs typeface="Calibri" panose="020F0502020204030204" pitchFamily="34" charset="0"/>
            </a:endParaRPr>
          </a:p>
          <a:p>
            <a:pPr marL="457200" indent="-457200" algn="just">
              <a:buClr>
                <a:schemeClr val="accent3"/>
              </a:buClr>
              <a:buFont typeface="+mj-lt"/>
              <a:buAutoNum type="arabicPeriod"/>
              <a:defRPr/>
            </a:pPr>
            <a:r>
              <a:rPr lang="ca-ES" sz="2000" dirty="0">
                <a:latin typeface="Calibri" panose="020F0502020204030204" pitchFamily="34" charset="0"/>
                <a:cs typeface="Calibri" panose="020F0502020204030204" pitchFamily="34" charset="0"/>
              </a:rPr>
              <a:t>El </a:t>
            </a:r>
            <a:r>
              <a:rPr lang="ca-ES" sz="2000" b="1" dirty="0">
                <a:latin typeface="Calibri" panose="020F0502020204030204" pitchFamily="34" charset="0"/>
                <a:cs typeface="Calibri" panose="020F0502020204030204" pitchFamily="34" charset="0"/>
              </a:rPr>
              <a:t>cessament automàtic </a:t>
            </a:r>
            <a:r>
              <a:rPr lang="ca-ES" sz="2000" dirty="0">
                <a:latin typeface="Calibri" panose="020F0502020204030204" pitchFamily="34" charset="0"/>
                <a:cs typeface="Calibri" panose="020F0502020204030204" pitchFamily="34" charset="0"/>
              </a:rPr>
              <a:t>dels denominats funcionaris eventuals, regulats, a nivell estatal, per l'article 12 de l'Estatut Bàsic de l'Empleat Públic aprovat per Llei 7/2007, de 12 </a:t>
            </a:r>
            <a:r>
              <a:rPr lang="ca-ES" sz="2000" dirty="0" smtClean="0">
                <a:latin typeface="Calibri" panose="020F0502020204030204" pitchFamily="34" charset="0"/>
                <a:cs typeface="Calibri" panose="020F0502020204030204" pitchFamily="34" charset="0"/>
              </a:rPr>
              <a:t>d'abril  (actualment el RDL 5/2015, de  30 d’octubre, pel que s’aprova el text refós EBEP), </a:t>
            </a:r>
            <a:r>
              <a:rPr lang="ca-ES" sz="2000" dirty="0">
                <a:latin typeface="Calibri" panose="020F0502020204030204" pitchFamily="34" charset="0"/>
                <a:cs typeface="Calibri" panose="020F0502020204030204" pitchFamily="34" charset="0"/>
              </a:rPr>
              <a:t>i a nivell local, per l'article 104 de la LRBRL, al ser uns càrrecs de caràcter temporal que van indissolublement units, en quan a la seva durada, a la del mandat de l'autoritat que els nomena.</a:t>
            </a:r>
            <a:endParaRPr lang="es-ES" sz="2000" dirty="0">
              <a:latin typeface="Calibri" panose="020F0502020204030204" pitchFamily="34" charset="0"/>
              <a:cs typeface="Calibri" panose="020F0502020204030204" pitchFamily="34" charset="0"/>
            </a:endParaRPr>
          </a:p>
          <a:p>
            <a:pPr marL="457200" indent="-457200" algn="just">
              <a:buClr>
                <a:schemeClr val="accent3"/>
              </a:buClr>
              <a:buFont typeface="+mj-lt"/>
              <a:buAutoNum type="arabicPeriod"/>
              <a:defRPr/>
            </a:pPr>
            <a:r>
              <a:rPr lang="ca-ES" sz="2000" dirty="0">
                <a:latin typeface="Calibri" panose="020F0502020204030204" pitchFamily="34" charset="0"/>
                <a:cs typeface="Calibri" panose="020F0502020204030204" pitchFamily="34" charset="0"/>
              </a:rPr>
              <a:t>La necessitat d'adoptar una sèrie de </a:t>
            </a:r>
            <a:r>
              <a:rPr lang="ca-ES" sz="2000" b="1" dirty="0">
                <a:latin typeface="Calibri" panose="020F0502020204030204" pitchFamily="34" charset="0"/>
                <a:cs typeface="Calibri" panose="020F0502020204030204" pitchFamily="34" charset="0"/>
              </a:rPr>
              <a:t>mesures organitzatives tendents a liquidar assumptes formals pendents </a:t>
            </a:r>
            <a:r>
              <a:rPr lang="ca-ES" sz="2000" dirty="0">
                <a:latin typeface="Calibri" panose="020F0502020204030204" pitchFamily="34" charset="0"/>
                <a:cs typeface="Calibri" panose="020F0502020204030204" pitchFamily="34" charset="0"/>
              </a:rPr>
              <a:t>de la Corporació sortint i a preparar l'entrada de la nova Corporació.</a:t>
            </a:r>
            <a:endParaRPr lang="es-ES" sz="2000" dirty="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endParaRPr lang="es-ES" sz="2000" dirty="0">
              <a:latin typeface="Calibri" panose="020F0502020204030204" pitchFamily="34" charset="0"/>
              <a:cs typeface="Calibri" panose="020F0502020204030204" pitchFamily="34" charset="0"/>
            </a:endParaRPr>
          </a:p>
        </p:txBody>
      </p:sp>
      <p:sp>
        <p:nvSpPr>
          <p:cNvPr id="29700" name="3 Marcador de pie de página"/>
          <p:cNvSpPr>
            <a:spLocks noGrp="1"/>
          </p:cNvSpPr>
          <p:nvPr>
            <p:ph type="ftr" sz="quarter" idx="11"/>
          </p:nvPr>
        </p:nvSpPr>
        <p:spPr/>
        <p:txBody>
          <a:bodyPr/>
          <a:lstStyle/>
          <a:p>
            <a:pPr>
              <a:defRPr/>
            </a:pPr>
            <a:r>
              <a:rPr lang="pt-BR"/>
              <a:t>Curs de regim juridic </a:t>
            </a:r>
            <a:endParaRPr lang="es-ES"/>
          </a:p>
        </p:txBody>
      </p:sp>
      <p:sp>
        <p:nvSpPr>
          <p:cNvPr id="29701" name="4 Marcador de número de diapositiva"/>
          <p:cNvSpPr>
            <a:spLocks noGrp="1"/>
          </p:cNvSpPr>
          <p:nvPr>
            <p:ph type="sldNum" sz="quarter" idx="12"/>
          </p:nvPr>
        </p:nvSpPr>
        <p:spPr/>
        <p:txBody>
          <a:bodyPr/>
          <a:lstStyle/>
          <a:p>
            <a:pPr>
              <a:defRPr/>
            </a:pPr>
            <a:fld id="{E1C36444-7CAF-49CC-8FFE-C315F1E9E894}" type="slidenum">
              <a:rPr lang="es-ES"/>
              <a:pPr>
                <a:defRPr/>
              </a:pPr>
              <a:t>20</a:t>
            </a:fld>
            <a:endParaRPr lang="es-ES"/>
          </a:p>
        </p:txBody>
      </p:sp>
    </p:spTree>
    <p:extLst>
      <p:ext uri="{BB962C8B-B14F-4D97-AF65-F5344CB8AC3E}">
        <p14:creationId xmlns:p14="http://schemas.microsoft.com/office/powerpoint/2010/main" val="821261214"/>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881188" y="1"/>
            <a:ext cx="8786812" cy="785813"/>
          </a:xfrm>
          <a:noFill/>
        </p:spPr>
        <p:txBody>
          <a:bodyPr rtlCol="0">
            <a:noAutofit/>
          </a:bodyPr>
          <a:lstStyle/>
          <a:p>
            <a:pPr algn="ctr">
              <a:defRPr/>
            </a:pPr>
            <a:r>
              <a:rPr lang="ca-ES" b="1" dirty="0">
                <a:solidFill>
                  <a:srgbClr val="0070C0"/>
                </a:solidFill>
              </a:rPr>
              <a:t>EL TEMPS DE CELEBRACIÓ I PRINCIPI D'UNITAT D'ACTE</a:t>
            </a:r>
          </a:p>
        </p:txBody>
      </p:sp>
      <p:sp>
        <p:nvSpPr>
          <p:cNvPr id="601091" name="Rectangle 3"/>
          <p:cNvSpPr>
            <a:spLocks noGrp="1" noChangeArrowheads="1"/>
          </p:cNvSpPr>
          <p:nvPr>
            <p:ph idx="1"/>
          </p:nvPr>
        </p:nvSpPr>
        <p:spPr>
          <a:xfrm>
            <a:off x="2063750" y="1359913"/>
            <a:ext cx="9504858" cy="4445352"/>
          </a:xfrm>
          <a:solidFill>
            <a:schemeClr val="bg1"/>
          </a:solidFill>
          <a:ln w="19050">
            <a:solidFill>
              <a:schemeClr val="tx2"/>
            </a:solidFill>
          </a:ln>
          <a:effectLst>
            <a:outerShdw dist="35921" dir="2700000" algn="ctr" rotWithShape="0">
              <a:schemeClr val="bg2"/>
            </a:outerShdw>
          </a:effectLst>
        </p:spPr>
        <p:txBody>
          <a:bodyPr rtlCol="0">
            <a:normAutofit/>
          </a:bodyPr>
          <a:lstStyle/>
          <a:p>
            <a:pPr marL="274320" indent="-274320" algn="just">
              <a:lnSpc>
                <a:spcPct val="13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Les sessions ordinàries s'han de celebrar el dia i hora assenyalada, i les extraordinàries el dia i hora que assenyali el president dins dels terminis que estableix l'art.46-2-b LBRL i art.80-4 </a:t>
            </a:r>
            <a:r>
              <a:rPr lang="ca-ES" sz="1700" dirty="0" err="1">
                <a:latin typeface="Calibri" panose="020F0502020204030204" pitchFamily="34" charset="0"/>
                <a:cs typeface="Calibri" panose="020F0502020204030204" pitchFamily="34" charset="0"/>
              </a:rPr>
              <a:t>ROF</a:t>
            </a:r>
            <a:r>
              <a:rPr lang="ca-ES" sz="1700" dirty="0">
                <a:latin typeface="Calibri" panose="020F0502020204030204" pitchFamily="34" charset="0"/>
                <a:cs typeface="Calibri" panose="020F0502020204030204" pitchFamily="34" charset="0"/>
              </a:rPr>
              <a:t>.</a:t>
            </a:r>
          </a:p>
          <a:p>
            <a:pPr marL="274320" indent="-274320" algn="just">
              <a:lnSpc>
                <a:spcPct val="13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130000"/>
              </a:lnSpc>
              <a:buClr>
                <a:schemeClr val="accent3"/>
              </a:buClr>
              <a:buFont typeface="Arial" pitchFamily="34" charset="0"/>
              <a:buChar char="•"/>
              <a:defRPr/>
            </a:pPr>
            <a:r>
              <a:rPr lang="ca-ES" sz="1700" dirty="0" smtClean="0">
                <a:latin typeface="Calibri" panose="020F0502020204030204" pitchFamily="34" charset="0"/>
                <a:cs typeface="Calibri" panose="020F0502020204030204" pitchFamily="34" charset="0"/>
              </a:rPr>
              <a:t>S'exigeix </a:t>
            </a:r>
            <a:r>
              <a:rPr lang="ca-ES" sz="1700" dirty="0">
                <a:latin typeface="Calibri" panose="020F0502020204030204" pitchFamily="34" charset="0"/>
                <a:cs typeface="Calibri" panose="020F0502020204030204" pitchFamily="34" charset="0"/>
              </a:rPr>
              <a:t>que tota sessió </a:t>
            </a:r>
            <a:r>
              <a:rPr lang="ca-ES" sz="1700" b="1" dirty="0">
                <a:latin typeface="Calibri" panose="020F0502020204030204" pitchFamily="34" charset="0"/>
                <a:cs typeface="Calibri" panose="020F0502020204030204" pitchFamily="34" charset="0"/>
              </a:rPr>
              <a:t>respecti</a:t>
            </a:r>
            <a:r>
              <a:rPr lang="ca-ES" sz="1700" dirty="0">
                <a:latin typeface="Calibri" panose="020F0502020204030204" pitchFamily="34" charset="0"/>
                <a:cs typeface="Calibri" panose="020F0502020204030204" pitchFamily="34" charset="0"/>
              </a:rPr>
              <a:t> el principi d’unitat d'acte, és a dir, que es realitzi </a:t>
            </a:r>
            <a:r>
              <a:rPr lang="ca-ES" sz="1700" b="1" dirty="0">
                <a:latin typeface="Calibri" panose="020F0502020204030204" pitchFamily="34" charset="0"/>
                <a:cs typeface="Calibri" panose="020F0502020204030204" pitchFamily="34" charset="0"/>
              </a:rPr>
              <a:t>de forma contínua</a:t>
            </a:r>
            <a:r>
              <a:rPr lang="ca-ES" sz="1700" dirty="0">
                <a:latin typeface="Calibri" panose="020F0502020204030204" pitchFamily="34" charset="0"/>
                <a:cs typeface="Calibri" panose="020F0502020204030204" pitchFamily="34" charset="0"/>
              </a:rPr>
              <a:t> sense perjudici de les interrupcions que pot acordar el President per permetre deliberacions dels grups per separat sobre la qüestió debatuda o per descans dels debats (art.87 del ROF).</a:t>
            </a:r>
          </a:p>
          <a:p>
            <a:pPr marL="274320" indent="-274320" algn="just">
              <a:lnSpc>
                <a:spcPct val="13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130000"/>
              </a:lnSpc>
              <a:buClr>
                <a:schemeClr val="accent3"/>
              </a:buClr>
              <a:buFont typeface="Arial" pitchFamily="34" charset="0"/>
              <a:buChar char="•"/>
              <a:defRPr/>
            </a:pPr>
            <a:r>
              <a:rPr lang="ca-ES" sz="1700" dirty="0" smtClean="0">
                <a:latin typeface="Calibri" panose="020F0502020204030204" pitchFamily="34" charset="0"/>
                <a:cs typeface="Calibri" panose="020F0502020204030204" pitchFamily="34" charset="0"/>
              </a:rPr>
              <a:t>Al </a:t>
            </a:r>
            <a:r>
              <a:rPr lang="ca-ES" sz="1700" dirty="0">
                <a:latin typeface="Calibri" panose="020F0502020204030204" pitchFamily="34" charset="0"/>
                <a:cs typeface="Calibri" panose="020F0502020204030204" pitchFamily="34" charset="0"/>
              </a:rPr>
              <a:t>seu torn es permet continuar més enllà de les 24 hores, al afegir que «es procurarà» acabat amb el mateix dia del seu començament, termes </a:t>
            </a:r>
            <a:r>
              <a:rPr lang="ca-ES" sz="1700" b="1" dirty="0">
                <a:latin typeface="Calibri" panose="020F0502020204030204" pitchFamily="34" charset="0"/>
                <a:cs typeface="Calibri" panose="020F0502020204030204" pitchFamily="34" charset="0"/>
              </a:rPr>
              <a:t>que no imposen la seva finalització a les vint-i-quatre hores.</a:t>
            </a:r>
          </a:p>
          <a:p>
            <a:pPr marL="274320" indent="-274320">
              <a:lnSpc>
                <a:spcPct val="80000"/>
              </a:lnSpc>
              <a:buClr>
                <a:schemeClr val="accent3"/>
              </a:buClr>
              <a:buNone/>
              <a:defRPr/>
            </a:pPr>
            <a:r>
              <a:rPr lang="ca-ES" sz="1700" dirty="0">
                <a:latin typeface="Calibri" panose="020F0502020204030204" pitchFamily="34" charset="0"/>
                <a:cs typeface="Calibri" panose="020F0502020204030204" pitchFamily="34" charset="0"/>
              </a:rPr>
              <a:t> </a:t>
            </a:r>
          </a:p>
        </p:txBody>
      </p:sp>
      <p:sp>
        <p:nvSpPr>
          <p:cNvPr id="318472" name="7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318471" name="6 Marcador de número de diapositiva"/>
          <p:cNvSpPr>
            <a:spLocks noGrp="1"/>
          </p:cNvSpPr>
          <p:nvPr>
            <p:ph type="sldNum" sz="quarter" idx="12"/>
          </p:nvPr>
        </p:nvSpPr>
        <p:spPr/>
        <p:txBody>
          <a:bodyPr/>
          <a:lstStyle/>
          <a:p>
            <a:pPr>
              <a:defRPr/>
            </a:pPr>
            <a:fld id="{CC0323D6-8D05-4D6E-B909-5F3DAF746250}" type="slidenum">
              <a:rPr lang="es-ES"/>
              <a:pPr>
                <a:defRPr/>
              </a:pPr>
              <a:t>200</a:t>
            </a:fld>
            <a:endParaRPr lang="es-ES"/>
          </a:p>
        </p:txBody>
      </p:sp>
      <p:sp>
        <p:nvSpPr>
          <p:cNvPr id="601092" name="Text Box 4"/>
          <p:cNvSpPr txBox="1">
            <a:spLocks noChangeArrowheads="1"/>
          </p:cNvSpPr>
          <p:nvPr/>
        </p:nvSpPr>
        <p:spPr bwMode="auto">
          <a:xfrm>
            <a:off x="1881188" y="2231569"/>
            <a:ext cx="3168650" cy="369332"/>
          </a:xfrm>
          <a:prstGeom prst="rect">
            <a:avLst/>
          </a:prstGeom>
          <a:solidFill>
            <a:srgbClr val="FFFF00"/>
          </a:solidFill>
          <a:ln w="38100">
            <a:solidFill>
              <a:srgbClr val="CC3300"/>
            </a:solidFill>
            <a:miter lim="800000"/>
            <a:headEnd/>
            <a:tailEnd/>
          </a:ln>
          <a:effectLst>
            <a:outerShdw dist="107763" dir="18900000" algn="ctr" rotWithShape="0">
              <a:schemeClr val="bg2">
                <a:alpha val="50000"/>
              </a:schemeClr>
            </a:outerShdw>
          </a:effectLst>
        </p:spPr>
        <p:txBody>
          <a:bodyPr>
            <a:spAutoFit/>
          </a:bodyPr>
          <a:lstStyle/>
          <a:p>
            <a:pPr eaLnBrk="1" hangingPunct="1">
              <a:spcBef>
                <a:spcPct val="50000"/>
              </a:spcBef>
              <a:defRPr/>
            </a:pPr>
            <a:r>
              <a:rPr lang="ca-ES" b="1" i="1">
                <a:latin typeface="Calibri" panose="020F0502020204030204" pitchFamily="34" charset="0"/>
                <a:cs typeface="Calibri" panose="020F0502020204030204" pitchFamily="34" charset="0"/>
              </a:rPr>
              <a:t>PRINCIPI UNITAT D’ACTE</a:t>
            </a:r>
          </a:p>
        </p:txBody>
      </p:sp>
      <p:sp>
        <p:nvSpPr>
          <p:cNvPr id="601093" name="Text Box 5"/>
          <p:cNvSpPr txBox="1">
            <a:spLocks noChangeArrowheads="1"/>
          </p:cNvSpPr>
          <p:nvPr/>
        </p:nvSpPr>
        <p:spPr bwMode="auto">
          <a:xfrm>
            <a:off x="1875616" y="1029370"/>
            <a:ext cx="1584325" cy="369332"/>
          </a:xfrm>
          <a:prstGeom prst="rect">
            <a:avLst/>
          </a:prstGeom>
          <a:solidFill>
            <a:srgbClr val="FFFF00"/>
          </a:solidFill>
          <a:ln w="38100">
            <a:solidFill>
              <a:srgbClr val="CC3300"/>
            </a:solidFill>
            <a:miter lim="800000"/>
            <a:headEnd/>
            <a:tailEnd/>
          </a:ln>
          <a:effectLst>
            <a:outerShdw dist="107763" dir="18900000" algn="ctr" rotWithShape="0">
              <a:schemeClr val="bg2">
                <a:alpha val="50000"/>
              </a:schemeClr>
            </a:outerShdw>
          </a:effectLst>
        </p:spPr>
        <p:txBody>
          <a:bodyPr>
            <a:spAutoFit/>
          </a:bodyPr>
          <a:lstStyle/>
          <a:p>
            <a:pPr eaLnBrk="1" hangingPunct="1">
              <a:spcBef>
                <a:spcPct val="50000"/>
              </a:spcBef>
              <a:defRPr/>
            </a:pPr>
            <a:r>
              <a:rPr lang="ca-ES" b="1" i="1">
                <a:latin typeface="Calibri" panose="020F0502020204030204" pitchFamily="34" charset="0"/>
                <a:cs typeface="Calibri" panose="020F0502020204030204" pitchFamily="34" charset="0"/>
              </a:rPr>
              <a:t>DIA I HORA</a:t>
            </a:r>
          </a:p>
        </p:txBody>
      </p:sp>
      <p:sp>
        <p:nvSpPr>
          <p:cNvPr id="601094" name="Text Box 6"/>
          <p:cNvSpPr txBox="1">
            <a:spLocks noChangeArrowheads="1"/>
          </p:cNvSpPr>
          <p:nvPr/>
        </p:nvSpPr>
        <p:spPr bwMode="auto">
          <a:xfrm>
            <a:off x="1875616" y="3766839"/>
            <a:ext cx="3024188" cy="369332"/>
          </a:xfrm>
          <a:prstGeom prst="rect">
            <a:avLst/>
          </a:prstGeom>
          <a:solidFill>
            <a:srgbClr val="FFFF00"/>
          </a:solidFill>
          <a:ln w="38100">
            <a:solidFill>
              <a:srgbClr val="CC3300"/>
            </a:solidFill>
            <a:miter lim="800000"/>
            <a:headEnd/>
            <a:tailEnd/>
          </a:ln>
          <a:effectLst>
            <a:outerShdw dist="107763" dir="18900000" algn="ctr" rotWithShape="0">
              <a:schemeClr val="bg2">
                <a:alpha val="50000"/>
              </a:schemeClr>
            </a:outerShdw>
          </a:effectLst>
        </p:spPr>
        <p:txBody>
          <a:bodyPr>
            <a:spAutoFit/>
          </a:bodyPr>
          <a:lstStyle/>
          <a:p>
            <a:pPr eaLnBrk="1" hangingPunct="1">
              <a:spcBef>
                <a:spcPct val="50000"/>
              </a:spcBef>
              <a:defRPr/>
            </a:pPr>
            <a:r>
              <a:rPr lang="ca-ES" b="1" i="1">
                <a:latin typeface="Calibri" panose="020F0502020204030204" pitchFamily="34" charset="0"/>
                <a:cs typeface="Calibri" panose="020F0502020204030204" pitchFamily="34" charset="0"/>
              </a:rPr>
              <a:t>HORA DE FINALITZACIÓ</a:t>
            </a:r>
          </a:p>
        </p:txBody>
      </p:sp>
    </p:spTree>
    <p:extLst>
      <p:ext uri="{BB962C8B-B14F-4D97-AF65-F5344CB8AC3E}">
        <p14:creationId xmlns:p14="http://schemas.microsoft.com/office/powerpoint/2010/main" val="3027067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01093"/>
                                        </p:tgtEl>
                                        <p:attrNameLst>
                                          <p:attrName>style.visibility</p:attrName>
                                        </p:attrNameLst>
                                      </p:cBhvr>
                                      <p:to>
                                        <p:strVal val="visible"/>
                                      </p:to>
                                    </p:set>
                                    <p:anim calcmode="lin" valueType="num">
                                      <p:cBhvr>
                                        <p:cTn id="7" dur="2000" fill="hold"/>
                                        <p:tgtEl>
                                          <p:spTgt spid="601093"/>
                                        </p:tgtEl>
                                        <p:attrNameLst>
                                          <p:attrName>ppt_w</p:attrName>
                                        </p:attrNameLst>
                                      </p:cBhvr>
                                      <p:tavLst>
                                        <p:tav tm="0">
                                          <p:val>
                                            <p:fltVal val="0"/>
                                          </p:val>
                                        </p:tav>
                                        <p:tav tm="100000">
                                          <p:val>
                                            <p:strVal val="#ppt_w"/>
                                          </p:val>
                                        </p:tav>
                                      </p:tavLst>
                                    </p:anim>
                                    <p:anim calcmode="lin" valueType="num">
                                      <p:cBhvr>
                                        <p:cTn id="8" dur="2000" fill="hold"/>
                                        <p:tgtEl>
                                          <p:spTgt spid="60109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20" presetClass="entr" presetSubtype="0" fill="hold" grpId="0" nodeType="afterEffect">
                                  <p:stCondLst>
                                    <p:cond delay="0"/>
                                  </p:stCondLst>
                                  <p:childTnLst>
                                    <p:set>
                                      <p:cBhvr>
                                        <p:cTn id="11" dur="1" fill="hold">
                                          <p:stCondLst>
                                            <p:cond delay="0"/>
                                          </p:stCondLst>
                                        </p:cTn>
                                        <p:tgtEl>
                                          <p:spTgt spid="601092"/>
                                        </p:tgtEl>
                                        <p:attrNameLst>
                                          <p:attrName>style.visibility</p:attrName>
                                        </p:attrNameLst>
                                      </p:cBhvr>
                                      <p:to>
                                        <p:strVal val="visible"/>
                                      </p:to>
                                    </p:set>
                                    <p:animEffect transition="in" filter="wedge">
                                      <p:cBhvr>
                                        <p:cTn id="12" dur="2000"/>
                                        <p:tgtEl>
                                          <p:spTgt spid="601092"/>
                                        </p:tgtEl>
                                      </p:cBhvr>
                                    </p:animEffect>
                                  </p:childTnLst>
                                </p:cTn>
                              </p:par>
                            </p:childTnLst>
                          </p:cTn>
                        </p:par>
                        <p:par>
                          <p:cTn id="13" fill="hold" nodeType="afterGroup">
                            <p:stCondLst>
                              <p:cond delay="4000"/>
                            </p:stCondLst>
                            <p:childTnLst>
                              <p:par>
                                <p:cTn id="14" presetID="20" presetClass="entr" presetSubtype="0" fill="hold" grpId="0" nodeType="afterEffect">
                                  <p:stCondLst>
                                    <p:cond delay="0"/>
                                  </p:stCondLst>
                                  <p:childTnLst>
                                    <p:set>
                                      <p:cBhvr>
                                        <p:cTn id="15" dur="1" fill="hold">
                                          <p:stCondLst>
                                            <p:cond delay="0"/>
                                          </p:stCondLst>
                                        </p:cTn>
                                        <p:tgtEl>
                                          <p:spTgt spid="601094"/>
                                        </p:tgtEl>
                                        <p:attrNameLst>
                                          <p:attrName>style.visibility</p:attrName>
                                        </p:attrNameLst>
                                      </p:cBhvr>
                                      <p:to>
                                        <p:strVal val="visible"/>
                                      </p:to>
                                    </p:set>
                                    <p:animEffect transition="in" filter="wedge">
                                      <p:cBhvr>
                                        <p:cTn id="16" dur="2000"/>
                                        <p:tgtEl>
                                          <p:spTgt spid="601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animBg="1"/>
      <p:bldP spid="601093" grpId="0" animBg="1"/>
      <p:bldP spid="601094"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1524001" y="1"/>
            <a:ext cx="8820471" cy="1304925"/>
          </a:xfrm>
        </p:spPr>
        <p:txBody>
          <a:bodyPr rtlCol="0">
            <a:noAutofit/>
          </a:bodyPr>
          <a:lstStyle/>
          <a:p>
            <a:pPr algn="ctr">
              <a:defRPr/>
            </a:pPr>
            <a:r>
              <a:rPr lang="ca-ES" sz="4000" b="1" dirty="0" smtClean="0">
                <a:solidFill>
                  <a:srgbClr val="0070C0"/>
                </a:solidFill>
                <a:latin typeface="Calibri" panose="020F0502020204030204" pitchFamily="34" charset="0"/>
                <a:cs typeface="Calibri" panose="020F0502020204030204" pitchFamily="34" charset="0"/>
              </a:rPr>
              <a:t>REQUISITS </a:t>
            </a:r>
            <a:r>
              <a:rPr lang="ca-ES" sz="4000" b="1" dirty="0">
                <a:solidFill>
                  <a:srgbClr val="0070C0"/>
                </a:solidFill>
                <a:latin typeface="Calibri" panose="020F0502020204030204" pitchFamily="34" charset="0"/>
                <a:cs typeface="Calibri" panose="020F0502020204030204" pitchFamily="34" charset="0"/>
              </a:rPr>
              <a:t>DE CELEBRACIÓ DE LES SESSIONS.</a:t>
            </a:r>
            <a:br>
              <a:rPr lang="ca-ES" sz="4000" b="1" dirty="0">
                <a:solidFill>
                  <a:srgbClr val="0070C0"/>
                </a:solidFill>
                <a:latin typeface="Calibri" panose="020F0502020204030204" pitchFamily="34" charset="0"/>
                <a:cs typeface="Calibri" panose="020F0502020204030204" pitchFamily="34" charset="0"/>
              </a:rPr>
            </a:br>
            <a:endParaRPr lang="ca-ES" sz="4000" b="1" dirty="0">
              <a:solidFill>
                <a:srgbClr val="0070C0"/>
              </a:solidFill>
              <a:latin typeface="Calibri" panose="020F0502020204030204" pitchFamily="34" charset="0"/>
              <a:cs typeface="Calibri" panose="020F0502020204030204" pitchFamily="34" charset="0"/>
            </a:endParaRPr>
          </a:p>
        </p:txBody>
      </p:sp>
      <p:sp>
        <p:nvSpPr>
          <p:cNvPr id="602115" name="Rectangle 3"/>
          <p:cNvSpPr>
            <a:spLocks noGrp="1" noChangeArrowheads="1"/>
          </p:cNvSpPr>
          <p:nvPr>
            <p:ph idx="1"/>
          </p:nvPr>
        </p:nvSpPr>
        <p:spPr>
          <a:xfrm>
            <a:off x="2028765" y="1947417"/>
            <a:ext cx="9539843" cy="4001863"/>
          </a:xfrm>
          <a:solidFill>
            <a:schemeClr val="bg1"/>
          </a:solidFill>
          <a:effectLst>
            <a:outerShdw dist="35921" dir="2700000" algn="ctr" rotWithShape="0">
              <a:schemeClr val="bg2"/>
            </a:outerShdw>
          </a:effectLst>
        </p:spPr>
        <p:txBody>
          <a:bodyPr rtlCol="0">
            <a:noAutofit/>
          </a:bodyPr>
          <a:lstStyle/>
          <a:p>
            <a:pPr algn="just">
              <a:lnSpc>
                <a:spcPct val="110000"/>
              </a:lnSpc>
              <a:buNone/>
              <a:defRPr/>
            </a:pPr>
            <a:r>
              <a:rPr lang="ca-ES" sz="1700">
                <a:latin typeface="Calibri" panose="020F0502020204030204" pitchFamily="34" charset="0"/>
                <a:cs typeface="Calibri" panose="020F0502020204030204" pitchFamily="34" charset="0"/>
              </a:rPr>
              <a:t>	En aquests casos, correspon al President decidir continuar la sessió o aixecar:</a:t>
            </a:r>
          </a:p>
          <a:p>
            <a:pPr algn="just">
              <a:lnSpc>
                <a:spcPct val="110000"/>
              </a:lnSpc>
              <a:buClr>
                <a:srgbClr val="008000"/>
              </a:buClr>
              <a:buFont typeface="Wingdings" pitchFamily="2" charset="2"/>
              <a:buChar char="Ø"/>
              <a:defRPr/>
            </a:pPr>
            <a:endParaRPr lang="ca-ES" sz="1700">
              <a:latin typeface="Calibri" panose="020F0502020204030204" pitchFamily="34" charset="0"/>
              <a:cs typeface="Calibri" panose="020F0502020204030204" pitchFamily="34" charset="0"/>
            </a:endParaRPr>
          </a:p>
          <a:p>
            <a:pPr algn="just">
              <a:lnSpc>
                <a:spcPct val="110000"/>
              </a:lnSpc>
              <a:buClr>
                <a:srgbClr val="008000"/>
              </a:buClr>
              <a:buFont typeface="Wingdings" pitchFamily="2" charset="2"/>
              <a:buChar char="Ø"/>
              <a:defRPr/>
            </a:pPr>
            <a:r>
              <a:rPr lang="ca-ES" sz="1700" b="1">
                <a:solidFill>
                  <a:srgbClr val="FF3300"/>
                </a:solidFill>
                <a:latin typeface="Calibri" panose="020F0502020204030204" pitchFamily="34" charset="0"/>
                <a:cs typeface="Calibri" panose="020F0502020204030204" pitchFamily="34" charset="0"/>
              </a:rPr>
              <a:t>- Quan la sessió continuï s'ha de fer constar en acta pel Secretari el moment en què comença el nou dia</a:t>
            </a:r>
            <a:r>
              <a:rPr lang="ca-ES" sz="1700">
                <a:latin typeface="Calibri" panose="020F0502020204030204" pitchFamily="34" charset="0"/>
                <a:cs typeface="Calibri" panose="020F0502020204030204" pitchFamily="34" charset="0"/>
              </a:rPr>
              <a:t>, extrem important pel que fa a la data en què s'adopten els acords relatius als assumptes que faltin i que té transcendència, a efectes del còmput del termini d'impugnació dels membres de la Corporació que haguessin votat en contra (art.63-1-b LBRL). </a:t>
            </a:r>
          </a:p>
          <a:p>
            <a:pPr algn="just">
              <a:lnSpc>
                <a:spcPct val="110000"/>
              </a:lnSpc>
              <a:buClr>
                <a:srgbClr val="008000"/>
              </a:buClr>
              <a:buFont typeface="Wingdings" pitchFamily="2" charset="2"/>
              <a:buChar char="Ø"/>
              <a:defRPr/>
            </a:pPr>
            <a:endParaRPr lang="ca-ES" sz="1700">
              <a:latin typeface="Calibri" panose="020F0502020204030204" pitchFamily="34" charset="0"/>
              <a:cs typeface="Calibri" panose="020F0502020204030204" pitchFamily="34" charset="0"/>
            </a:endParaRPr>
          </a:p>
          <a:p>
            <a:pPr algn="just">
              <a:lnSpc>
                <a:spcPct val="110000"/>
              </a:lnSpc>
              <a:buClr>
                <a:srgbClr val="008000"/>
              </a:buClr>
              <a:buFont typeface="Wingdings" pitchFamily="2" charset="2"/>
              <a:buChar char="Ø"/>
              <a:defRPr/>
            </a:pPr>
            <a:r>
              <a:rPr lang="ca-ES" sz="1700">
                <a:latin typeface="Calibri" panose="020F0502020204030204" pitchFamily="34" charset="0"/>
                <a:cs typeface="Calibri" panose="020F0502020204030204" pitchFamily="34" charset="0"/>
              </a:rPr>
              <a:t>- Si s'aixeca la sessió, els assumptes pendents s'inclouran en una altra sessió ordinària o extraordinària (art.87-1 in fine ROF), però no cal suspendre fins al dia següent perquè això aniria contra el principi d'unitat d'acte.</a:t>
            </a:r>
          </a:p>
        </p:txBody>
      </p:sp>
      <p:sp>
        <p:nvSpPr>
          <p:cNvPr id="319494" name="5 Marcador de pie de página"/>
          <p:cNvSpPr>
            <a:spLocks noGrp="1"/>
          </p:cNvSpPr>
          <p:nvPr>
            <p:ph type="ftr" sz="quarter" idx="11"/>
          </p:nvPr>
        </p:nvSpPr>
        <p:spPr/>
        <p:txBody>
          <a:bodyPr/>
          <a:lstStyle/>
          <a:p>
            <a:pPr>
              <a:defRPr/>
            </a:pPr>
            <a:r>
              <a:rPr lang="pt-BR"/>
              <a:t>Curs de regim juridic </a:t>
            </a:r>
            <a:endParaRPr lang="es-ES"/>
          </a:p>
        </p:txBody>
      </p:sp>
      <p:sp>
        <p:nvSpPr>
          <p:cNvPr id="319493" name="4 Marcador de número de diapositiva"/>
          <p:cNvSpPr>
            <a:spLocks noGrp="1"/>
          </p:cNvSpPr>
          <p:nvPr>
            <p:ph type="sldNum" sz="quarter" idx="12"/>
          </p:nvPr>
        </p:nvSpPr>
        <p:spPr/>
        <p:txBody>
          <a:bodyPr/>
          <a:lstStyle/>
          <a:p>
            <a:pPr>
              <a:defRPr/>
            </a:pPr>
            <a:fld id="{E859F23E-CF6B-4AAA-9D05-CC31B90BF3FA}" type="slidenum">
              <a:rPr lang="es-ES"/>
              <a:pPr>
                <a:defRPr/>
              </a:pPr>
              <a:t>201</a:t>
            </a:fld>
            <a:endParaRPr lang="es-ES"/>
          </a:p>
        </p:txBody>
      </p:sp>
      <p:sp>
        <p:nvSpPr>
          <p:cNvPr id="602116" name="Text Box 4"/>
          <p:cNvSpPr txBox="1">
            <a:spLocks noChangeArrowheads="1"/>
          </p:cNvSpPr>
          <p:nvPr/>
        </p:nvSpPr>
        <p:spPr bwMode="auto">
          <a:xfrm>
            <a:off x="7248128" y="1172291"/>
            <a:ext cx="4211637" cy="646331"/>
          </a:xfrm>
          <a:prstGeom prst="rect">
            <a:avLst/>
          </a:prstGeom>
          <a:solidFill>
            <a:srgbClr val="0033CC"/>
          </a:solidFill>
          <a:ln w="38100">
            <a:solidFill>
              <a:schemeClr val="tx1"/>
            </a:solidFill>
            <a:miter lim="800000"/>
            <a:headEnd/>
            <a:tailEnd/>
          </a:ln>
          <a:effectLst>
            <a:outerShdw dist="107763" dir="18900000" algn="ctr" rotWithShape="0">
              <a:schemeClr val="bg2">
                <a:alpha val="50000"/>
              </a:schemeClr>
            </a:outerShdw>
          </a:effectLst>
        </p:spPr>
        <p:txBody>
          <a:bodyPr>
            <a:spAutoFit/>
          </a:bodyPr>
          <a:lstStyle/>
          <a:p>
            <a:pPr eaLnBrk="1" hangingPunct="1">
              <a:spcBef>
                <a:spcPct val="50000"/>
              </a:spcBef>
              <a:defRPr/>
            </a:pPr>
            <a:r>
              <a:rPr lang="ca-ES" b="1" i="1">
                <a:solidFill>
                  <a:schemeClr val="bg1"/>
                </a:solidFill>
                <a:latin typeface="Calibri" panose="020F0502020204030204" pitchFamily="34" charset="0"/>
                <a:cs typeface="Calibri" panose="020F0502020204030204" pitchFamily="34" charset="0"/>
              </a:rPr>
              <a:t>Quan la sessió continuï s'ha de fer constar en acta</a:t>
            </a:r>
          </a:p>
        </p:txBody>
      </p:sp>
    </p:spTree>
    <p:extLst>
      <p:ext uri="{BB962C8B-B14F-4D97-AF65-F5344CB8AC3E}">
        <p14:creationId xmlns:p14="http://schemas.microsoft.com/office/powerpoint/2010/main" val="3530648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602116"/>
                                        </p:tgtEl>
                                        <p:attrNameLst>
                                          <p:attrName>style.visibility</p:attrName>
                                        </p:attrNameLst>
                                      </p:cBhvr>
                                      <p:to>
                                        <p:strVal val="visible"/>
                                      </p:to>
                                    </p:set>
                                    <p:anim calcmode="lin" valueType="num">
                                      <p:cBhvr>
                                        <p:cTn id="7" dur="2000" fill="hold"/>
                                        <p:tgtEl>
                                          <p:spTgt spid="602116"/>
                                        </p:tgtEl>
                                        <p:attrNameLst>
                                          <p:attrName>ppt_x</p:attrName>
                                        </p:attrNameLst>
                                      </p:cBhvr>
                                      <p:tavLst>
                                        <p:tav tm="0">
                                          <p:val>
                                            <p:strVal val="#ppt_x+#ppt_w/2"/>
                                          </p:val>
                                        </p:tav>
                                        <p:tav tm="100000">
                                          <p:val>
                                            <p:strVal val="#ppt_x"/>
                                          </p:val>
                                        </p:tav>
                                      </p:tavLst>
                                    </p:anim>
                                    <p:anim calcmode="lin" valueType="num">
                                      <p:cBhvr>
                                        <p:cTn id="8" dur="2000" fill="hold"/>
                                        <p:tgtEl>
                                          <p:spTgt spid="602116"/>
                                        </p:tgtEl>
                                        <p:attrNameLst>
                                          <p:attrName>ppt_y</p:attrName>
                                        </p:attrNameLst>
                                      </p:cBhvr>
                                      <p:tavLst>
                                        <p:tav tm="0">
                                          <p:val>
                                            <p:strVal val="#ppt_y"/>
                                          </p:val>
                                        </p:tav>
                                        <p:tav tm="100000">
                                          <p:val>
                                            <p:strVal val="#ppt_y"/>
                                          </p:val>
                                        </p:tav>
                                      </p:tavLst>
                                    </p:anim>
                                    <p:anim calcmode="lin" valueType="num">
                                      <p:cBhvr>
                                        <p:cTn id="9" dur="2000" fill="hold"/>
                                        <p:tgtEl>
                                          <p:spTgt spid="602116"/>
                                        </p:tgtEl>
                                        <p:attrNameLst>
                                          <p:attrName>ppt_w</p:attrName>
                                        </p:attrNameLst>
                                      </p:cBhvr>
                                      <p:tavLst>
                                        <p:tav tm="0">
                                          <p:val>
                                            <p:fltVal val="0"/>
                                          </p:val>
                                        </p:tav>
                                        <p:tav tm="100000">
                                          <p:val>
                                            <p:strVal val="#ppt_w"/>
                                          </p:val>
                                        </p:tav>
                                      </p:tavLst>
                                    </p:anim>
                                    <p:anim calcmode="lin" valueType="num">
                                      <p:cBhvr>
                                        <p:cTn id="10" dur="2000" fill="hold"/>
                                        <p:tgtEl>
                                          <p:spTgt spid="6021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6"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524000" y="0"/>
            <a:ext cx="10476656" cy="1676400"/>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REQUISITS DE CELEBRACIÓ DE LES SESSIONS.</a:t>
            </a:r>
          </a:p>
        </p:txBody>
      </p:sp>
      <p:sp>
        <p:nvSpPr>
          <p:cNvPr id="604163" name="Rectangle 3"/>
          <p:cNvSpPr>
            <a:spLocks noGrp="1" noChangeArrowheads="1"/>
          </p:cNvSpPr>
          <p:nvPr>
            <p:ph idx="1"/>
          </p:nvPr>
        </p:nvSpPr>
        <p:spPr>
          <a:xfrm>
            <a:off x="1311579" y="865521"/>
            <a:ext cx="10689077" cy="4926738"/>
          </a:xfrm>
          <a:noFill/>
          <a:effectLst>
            <a:outerShdw dist="107763" dir="2700000" algn="ctr" rotWithShape="0">
              <a:schemeClr val="bg2">
                <a:alpha val="50000"/>
              </a:schemeClr>
            </a:outerShdw>
          </a:effectLst>
        </p:spPr>
        <p:txBody>
          <a:bodyPr rtlCol="0" anchor="ctr">
            <a:noAutofit/>
          </a:bodyPr>
          <a:lstStyle/>
          <a:p>
            <a:pPr marL="274320" indent="-274320" algn="just">
              <a:lnSpc>
                <a:spcPct val="110000"/>
              </a:lnSpc>
              <a:buClr>
                <a:schemeClr val="accent3"/>
              </a:buClr>
              <a:buFont typeface="Arial" pitchFamily="34" charset="0"/>
              <a:buChar char="•"/>
              <a:defRPr/>
            </a:pPr>
            <a:r>
              <a:rPr lang="ca-ES" sz="1700" b="1" dirty="0" smtClean="0">
                <a:solidFill>
                  <a:srgbClr val="0070C0"/>
                </a:solidFill>
                <a:latin typeface="Calibri" panose="020F0502020204030204" pitchFamily="34" charset="0"/>
                <a:cs typeface="Calibri" panose="020F0502020204030204" pitchFamily="34" charset="0"/>
              </a:rPr>
              <a:t>Quòrum </a:t>
            </a:r>
            <a:r>
              <a:rPr lang="ca-ES" sz="1700" b="1" dirty="0">
                <a:solidFill>
                  <a:srgbClr val="0070C0"/>
                </a:solidFill>
                <a:latin typeface="Calibri" panose="020F0502020204030204" pitchFamily="34" charset="0"/>
                <a:cs typeface="Calibri" panose="020F0502020204030204" pitchFamily="34" charset="0"/>
              </a:rPr>
              <a:t>vàlida constitució.</a:t>
            </a: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Conforme a l'art. 46.2.c/ de la </a:t>
            </a:r>
            <a:r>
              <a:rPr lang="ca-ES" sz="1700" dirty="0" err="1">
                <a:latin typeface="Calibri" panose="020F0502020204030204" pitchFamily="34" charset="0"/>
                <a:cs typeface="Calibri" panose="020F0502020204030204" pitchFamily="34" charset="0"/>
              </a:rPr>
              <a:t>LRBRL</a:t>
            </a:r>
            <a:r>
              <a:rPr lang="ca-ES" sz="1700" dirty="0">
                <a:latin typeface="Calibri" panose="020F0502020204030204" pitchFamily="34" charset="0"/>
                <a:cs typeface="Calibri" panose="020F0502020204030204" pitchFamily="34" charset="0"/>
              </a:rPr>
              <a:t>, el Ple es constitueix vàlidament amb l'assistència </a:t>
            </a:r>
            <a:r>
              <a:rPr lang="ca-ES" sz="1700" b="1" u="sng" dirty="0">
                <a:solidFill>
                  <a:srgbClr val="0000FF"/>
                </a:solidFill>
                <a:latin typeface="Calibri" panose="020F0502020204030204" pitchFamily="34" charset="0"/>
                <a:cs typeface="Calibri" panose="020F0502020204030204" pitchFamily="34" charset="0"/>
              </a:rPr>
              <a:t>d'un terç del nombre legal de membres del mateix, que mai no podrà ser inferior a tres.</a:t>
            </a:r>
            <a:r>
              <a:rPr lang="ca-ES" sz="1700" dirty="0">
                <a:latin typeface="Calibri" panose="020F0502020204030204" pitchFamily="34" charset="0"/>
                <a:cs typeface="Calibri" panose="020F0502020204030204" pitchFamily="34" charset="0"/>
              </a:rPr>
              <a:t> Aquest quòrum </a:t>
            </a:r>
            <a:r>
              <a:rPr lang="ca-ES" sz="1700" b="1" dirty="0">
                <a:solidFill>
                  <a:srgbClr val="0070C0"/>
                </a:solidFill>
                <a:latin typeface="Calibri" panose="020F0502020204030204" pitchFamily="34" charset="0"/>
                <a:cs typeface="Calibri" panose="020F0502020204030204" pitchFamily="34" charset="0"/>
              </a:rPr>
              <a:t>S'HAURÀ DE MANTENIR DURANT TOTA LA SESSIÓ</a:t>
            </a:r>
            <a:r>
              <a:rPr lang="ca-ES" sz="1700" dirty="0">
                <a:latin typeface="Calibri" panose="020F0502020204030204" pitchFamily="34" charset="0"/>
                <a:cs typeface="Calibri" panose="020F0502020204030204" pitchFamily="34" charset="0"/>
              </a:rPr>
              <a:t>. En tot cas, es requereix la presència del President o del Secretari, o de qui legalment els substitueixin. Segons això, i tenint en compte que, per al còmput, es prescindeix dels decimals (arts.46.2, 52.2 i 72.2 ROF), i s'exigeix un mínim de tres membres (art.90.1 ROF) en les Corporacions compostes de 5, 7, 9 i 11 membres la seva vàlida constitució exigeix la presència de tres corporatius; en les de 13, quatre; en les de 17, cinc; en les de 21, set, i en les de 25, vuit. L'assistència del terç de membres de la Corporació </a:t>
            </a:r>
            <a:r>
              <a:rPr lang="ca-ES" sz="1700" b="1" u="sng" dirty="0">
                <a:solidFill>
                  <a:srgbClr val="0000FF"/>
                </a:solidFill>
                <a:latin typeface="Calibri" panose="020F0502020204030204" pitchFamily="34" charset="0"/>
                <a:cs typeface="Calibri" panose="020F0502020204030204" pitchFamily="34" charset="0"/>
              </a:rPr>
              <a:t>és també exigible en la segona convocatòria. </a:t>
            </a:r>
          </a:p>
        </p:txBody>
      </p:sp>
      <p:sp>
        <p:nvSpPr>
          <p:cNvPr id="320518" name="5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320517" name="4 Marcador de número de diapositiva"/>
          <p:cNvSpPr>
            <a:spLocks noGrp="1"/>
          </p:cNvSpPr>
          <p:nvPr>
            <p:ph type="sldNum" sz="quarter" idx="12"/>
          </p:nvPr>
        </p:nvSpPr>
        <p:spPr/>
        <p:txBody>
          <a:bodyPr/>
          <a:lstStyle/>
          <a:p>
            <a:pPr>
              <a:defRPr/>
            </a:pPr>
            <a:fld id="{423DA47F-C7D0-402F-927C-8B8408D55B2B}" type="slidenum">
              <a:rPr lang="es-ES"/>
              <a:pPr>
                <a:defRPr/>
              </a:pPr>
              <a:t>202</a:t>
            </a:fld>
            <a:endParaRPr lang="es-ES"/>
          </a:p>
        </p:txBody>
      </p:sp>
      <p:sp>
        <p:nvSpPr>
          <p:cNvPr id="604164" name="Text Box 4"/>
          <p:cNvSpPr txBox="1">
            <a:spLocks noChangeArrowheads="1"/>
          </p:cNvSpPr>
          <p:nvPr/>
        </p:nvSpPr>
        <p:spPr bwMode="auto">
          <a:xfrm>
            <a:off x="5663953" y="1192213"/>
            <a:ext cx="6480719" cy="1061829"/>
          </a:xfrm>
          <a:prstGeom prst="rect">
            <a:avLst/>
          </a:prstGeom>
          <a:solidFill>
            <a:srgbClr val="FFFF66"/>
          </a:solidFill>
          <a:ln w="9525">
            <a:solidFill>
              <a:srgbClr val="CC3300"/>
            </a:solidFill>
            <a:miter lim="800000"/>
            <a:headEnd/>
            <a:tailEnd/>
          </a:ln>
          <a:effectLst>
            <a:outerShdw sy="50000" kx="-2453608" rotWithShape="0">
              <a:schemeClr val="bg2">
                <a:alpha val="50000"/>
              </a:schemeClr>
            </a:outerShdw>
          </a:effectLst>
        </p:spPr>
        <p:txBody>
          <a:bodyPr wrap="square">
            <a:spAutoFit/>
          </a:bodyPr>
          <a:lstStyle/>
          <a:p>
            <a:pPr algn="ctr" eaLnBrk="1" hangingPunct="1">
              <a:spcBef>
                <a:spcPct val="50000"/>
              </a:spcBef>
              <a:defRPr/>
            </a:pPr>
            <a:r>
              <a:rPr lang="ca-ES" b="1" dirty="0">
                <a:latin typeface="Comic Sans MS" pitchFamily="66" charset="0"/>
              </a:rPr>
              <a:t>Un  1/3 del nombre legal de membres del mateix, que mai no podrà ser inferior a tres.</a:t>
            </a:r>
          </a:p>
          <a:p>
            <a:pPr algn="ctr" eaLnBrk="1" hangingPunct="1">
              <a:spcBef>
                <a:spcPct val="50000"/>
              </a:spcBef>
              <a:defRPr/>
            </a:pPr>
            <a:r>
              <a:rPr lang="ca-ES" b="1" dirty="0">
                <a:latin typeface="Comic Sans MS" pitchFamily="66" charset="0"/>
              </a:rPr>
              <a:t>En primera i segona convocatòria</a:t>
            </a:r>
          </a:p>
        </p:txBody>
      </p:sp>
      <p:sp>
        <p:nvSpPr>
          <p:cNvPr id="2" name="Rectángulo 1"/>
          <p:cNvSpPr/>
          <p:nvPr/>
        </p:nvSpPr>
        <p:spPr>
          <a:xfrm>
            <a:off x="674574" y="4712033"/>
            <a:ext cx="11449273" cy="177578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600" dirty="0" smtClean="0">
                <a:solidFill>
                  <a:schemeClr val="bg1"/>
                </a:solidFill>
              </a:rPr>
              <a:t>Si la sessió plenària no s'ha celebrat per falta de quòrum, no cal estendre acta d'aquesta, ni transcriure-la al Llibre d'Actes; simplement cal estendre una diligència pel Secretari en la qual s'indiqui que no s'ha pogut celebrar la sessió per falta de quòrum, i s'indiquin els assistents que sí van concórrer a la sessió, tal com indica l'article 109.2 del ROF. </a:t>
            </a:r>
            <a:endParaRPr lang="ca-ES" sz="1600" dirty="0">
              <a:solidFill>
                <a:schemeClr val="bg1"/>
              </a:solidFill>
            </a:endParaRPr>
          </a:p>
        </p:txBody>
      </p:sp>
    </p:spTree>
    <p:extLst>
      <p:ext uri="{BB962C8B-B14F-4D97-AF65-F5344CB8AC3E}">
        <p14:creationId xmlns:p14="http://schemas.microsoft.com/office/powerpoint/2010/main" val="1887550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04164"/>
                                        </p:tgtEl>
                                        <p:attrNameLst>
                                          <p:attrName>style.visibility</p:attrName>
                                        </p:attrNameLst>
                                      </p:cBhvr>
                                      <p:to>
                                        <p:strVal val="visible"/>
                                      </p:to>
                                    </p:set>
                                    <p:animEffect transition="in" filter="wedge">
                                      <p:cBhvr>
                                        <p:cTn id="7" dur="2000"/>
                                        <p:tgtEl>
                                          <p:spTgt spid="604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4"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idx="1"/>
          </p:nvPr>
        </p:nvSpPr>
        <p:spPr>
          <a:xfrm>
            <a:off x="1394307" y="1456119"/>
            <a:ext cx="10009807" cy="4325938"/>
          </a:xfrm>
          <a:noFill/>
        </p:spPr>
        <p:txBody>
          <a:bodyPr anchor="ctr">
            <a:normAutofit/>
          </a:bodyPr>
          <a:lstStyle/>
          <a:p>
            <a:pPr algn="just" eaLnBrk="1" hangingPunct="1">
              <a:lnSpc>
                <a:spcPct val="90000"/>
              </a:lnSpc>
            </a:pPr>
            <a:r>
              <a:rPr lang="ca-ES" altLang="es-ES_tradnl" sz="1700" dirty="0">
                <a:latin typeface="Calibri" panose="020F0502020204030204" pitchFamily="34" charset="0"/>
                <a:cs typeface="Calibri" panose="020F0502020204030204" pitchFamily="34" charset="0"/>
              </a:rPr>
              <a:t>En definitiva, </a:t>
            </a:r>
            <a:r>
              <a:rPr lang="ca-ES" altLang="es-ES_tradnl" sz="1700" b="1" u="sng" dirty="0">
                <a:solidFill>
                  <a:srgbClr val="FF3300"/>
                </a:solidFill>
                <a:latin typeface="Calibri" panose="020F0502020204030204" pitchFamily="34" charset="0"/>
                <a:cs typeface="Calibri" panose="020F0502020204030204" pitchFamily="34" charset="0"/>
              </a:rPr>
              <a:t>no hi ha prohibició legal</a:t>
            </a:r>
            <a:r>
              <a:rPr lang="ca-ES" altLang="es-ES_tradnl" sz="1700" dirty="0">
                <a:latin typeface="Calibri" panose="020F0502020204030204" pitchFamily="34" charset="0"/>
                <a:cs typeface="Calibri" panose="020F0502020204030204" pitchFamily="34" charset="0"/>
              </a:rPr>
              <a:t> a que els regidors </a:t>
            </a:r>
            <a:r>
              <a:rPr lang="ca-ES" altLang="es-ES_tradnl" sz="1700" dirty="0">
                <a:solidFill>
                  <a:srgbClr val="0000FF"/>
                </a:solidFill>
                <a:latin typeface="Calibri" panose="020F0502020204030204" pitchFamily="34" charset="0"/>
                <a:cs typeface="Calibri" panose="020F0502020204030204" pitchFamily="34" charset="0"/>
              </a:rPr>
              <a:t>s'absenta temporalment de les sessions plenàries</a:t>
            </a:r>
            <a:r>
              <a:rPr lang="ca-ES" altLang="es-ES_tradnl" sz="1700" dirty="0">
                <a:latin typeface="Calibri" panose="020F0502020204030204" pitchFamily="34" charset="0"/>
                <a:cs typeface="Calibri" panose="020F0502020204030204" pitchFamily="34" charset="0"/>
              </a:rPr>
              <a:t>. Però, en tot cas, </a:t>
            </a:r>
            <a:r>
              <a:rPr lang="ca-ES" altLang="es-ES_tradnl" sz="1700" b="1" u="sng" dirty="0">
                <a:latin typeface="Calibri" panose="020F0502020204030204" pitchFamily="34" charset="0"/>
                <a:cs typeface="Calibri" panose="020F0502020204030204" pitchFamily="34" charset="0"/>
              </a:rPr>
              <a:t>el quòrum necessari haurà de mantenir durant tota la sessió</a:t>
            </a:r>
            <a:r>
              <a:rPr lang="ca-ES" altLang="es-ES_tradnl" sz="1700" dirty="0">
                <a:latin typeface="Calibri" panose="020F0502020204030204" pitchFamily="34" charset="0"/>
                <a:cs typeface="Calibri" panose="020F0502020204030204" pitchFamily="34" charset="0"/>
              </a:rPr>
              <a:t>, com exigeix l'art.46.2 c) de la LRBRL. El que no planteja cap problema en la mesura que avui les sessions poden interrompre per descansar, menjar, o per qualsevol altre motiu. Sempre i quan no s'hagi iniciat la votació, ja que com assenyala l'art.98.3 del ROF </a:t>
            </a:r>
            <a:r>
              <a:rPr lang="ca-ES" altLang="es-ES_tradnl" sz="1700" dirty="0">
                <a:solidFill>
                  <a:srgbClr val="FF3300"/>
                </a:solidFill>
                <a:latin typeface="Calibri" panose="020F0502020204030204" pitchFamily="34" charset="0"/>
                <a:cs typeface="Calibri" panose="020F0502020204030204" pitchFamily="34" charset="0"/>
              </a:rPr>
              <a:t>durant el desenvolupament </a:t>
            </a:r>
            <a:r>
              <a:rPr lang="ca-ES" altLang="es-ES_tradnl" sz="1700" b="1" i="1" dirty="0">
                <a:solidFill>
                  <a:srgbClr val="FF3300"/>
                </a:solidFill>
                <a:latin typeface="Calibri" panose="020F0502020204030204" pitchFamily="34" charset="0"/>
                <a:cs typeface="Calibri" panose="020F0502020204030204" pitchFamily="34" charset="0"/>
              </a:rPr>
              <a:t>de les votacions </a:t>
            </a:r>
            <a:r>
              <a:rPr lang="ca-ES" altLang="es-ES_tradnl" sz="1700" b="1" dirty="0">
                <a:solidFill>
                  <a:srgbClr val="000099"/>
                </a:solidFill>
                <a:latin typeface="Calibri" panose="020F0502020204030204" pitchFamily="34" charset="0"/>
                <a:cs typeface="Calibri" panose="020F0502020204030204" pitchFamily="34" charset="0"/>
              </a:rPr>
              <a:t>cap membre corporatiu podrà entrar en el saló o abandonar.</a:t>
            </a:r>
          </a:p>
          <a:p>
            <a:pPr algn="just" eaLnBrk="1" hangingPunct="1">
              <a:lnSpc>
                <a:spcPct val="90000"/>
              </a:lnSpc>
            </a:pPr>
            <a:r>
              <a:rPr lang="ca-ES" altLang="es-ES_tradnl" sz="1700" dirty="0">
                <a:latin typeface="Calibri" panose="020F0502020204030204" pitchFamily="34" charset="0"/>
                <a:cs typeface="Calibri" panose="020F0502020204030204" pitchFamily="34" charset="0"/>
              </a:rPr>
              <a:t>En el mateix sentit s'estableix en l'art.90-1 ROF, afegint en el seu apartat segon que si en la primera convocatòria no existís el quòrum necessari segons el que disposa el número anterior, </a:t>
            </a:r>
            <a:r>
              <a:rPr lang="ca-ES" altLang="es-ES_tradnl" sz="1700" b="1" u="sng" dirty="0">
                <a:solidFill>
                  <a:srgbClr val="0033CC"/>
                </a:solidFill>
                <a:latin typeface="Calibri" panose="020F0502020204030204" pitchFamily="34" charset="0"/>
                <a:cs typeface="Calibri" panose="020F0502020204030204" pitchFamily="34" charset="0"/>
              </a:rPr>
              <a:t>s'entendrà convocada</a:t>
            </a:r>
            <a:r>
              <a:rPr lang="ca-ES" altLang="es-ES_tradnl" sz="1700" dirty="0">
                <a:latin typeface="Calibri" panose="020F0502020204030204" pitchFamily="34" charset="0"/>
                <a:cs typeface="Calibri" panose="020F0502020204030204" pitchFamily="34" charset="0"/>
              </a:rPr>
              <a:t> la sessió </a:t>
            </a:r>
            <a:r>
              <a:rPr lang="ca-ES" altLang="es-ES_tradnl" sz="1700" b="1" dirty="0">
                <a:latin typeface="Calibri" panose="020F0502020204030204" pitchFamily="34" charset="0"/>
                <a:cs typeface="Calibri" panose="020F0502020204030204" pitchFamily="34" charset="0"/>
              </a:rPr>
              <a:t>AUTOMÀTICAMENT </a:t>
            </a:r>
            <a:r>
              <a:rPr lang="ca-ES" altLang="es-ES_tradnl" sz="1700" dirty="0">
                <a:latin typeface="Calibri" panose="020F0502020204030204" pitchFamily="34" charset="0"/>
                <a:cs typeface="Calibri" panose="020F0502020204030204" pitchFamily="34" charset="0"/>
              </a:rPr>
              <a:t>a la mateixa hora, </a:t>
            </a:r>
            <a:r>
              <a:rPr lang="ca-ES" altLang="es-ES_tradnl" sz="1700" b="1" u="sng" dirty="0">
                <a:latin typeface="Calibri" panose="020F0502020204030204" pitchFamily="34" charset="0"/>
                <a:cs typeface="Calibri" panose="020F0502020204030204" pitchFamily="34" charset="0"/>
              </a:rPr>
              <a:t>dos dies després</a:t>
            </a:r>
            <a:r>
              <a:rPr lang="ca-ES" altLang="es-ES_tradnl" sz="1700" dirty="0">
                <a:latin typeface="Calibri" panose="020F0502020204030204" pitchFamily="34" charset="0"/>
                <a:cs typeface="Calibri" panose="020F0502020204030204" pitchFamily="34" charset="0"/>
              </a:rPr>
              <a:t>. Si tampoc llavors s'assolís el quòrum necessari, la Presidència deixarà sense efecte la convocatòria posposant l'estudi dels assumptes inclosos en l'ordre del dia per a la primera sessió que se celebri amb posterioritat, sigui ordinària o extraordinària. </a:t>
            </a:r>
          </a:p>
        </p:txBody>
      </p:sp>
      <p:sp>
        <p:nvSpPr>
          <p:cNvPr id="7" name="6 Marcador de pie de página"/>
          <p:cNvSpPr>
            <a:spLocks noGrp="1"/>
          </p:cNvSpPr>
          <p:nvPr>
            <p:ph type="ftr" sz="quarter" idx="11"/>
          </p:nvPr>
        </p:nvSpPr>
        <p:spPr/>
        <p:txBody>
          <a:bodyPr/>
          <a:lstStyle/>
          <a:p>
            <a:pPr>
              <a:defRPr/>
            </a:pPr>
            <a:r>
              <a:rPr lang="pt-BR"/>
              <a:t>Curs de regim juridic </a:t>
            </a:r>
            <a:endParaRPr lang="es-ES"/>
          </a:p>
        </p:txBody>
      </p:sp>
      <p:sp>
        <p:nvSpPr>
          <p:cNvPr id="321542" name="5 Marcador de número de diapositiva"/>
          <p:cNvSpPr>
            <a:spLocks noGrp="1"/>
          </p:cNvSpPr>
          <p:nvPr>
            <p:ph type="sldNum" sz="quarter" idx="12"/>
          </p:nvPr>
        </p:nvSpPr>
        <p:spPr/>
        <p:txBody>
          <a:bodyPr/>
          <a:lstStyle/>
          <a:p>
            <a:pPr>
              <a:defRPr/>
            </a:pPr>
            <a:fld id="{B94180C9-EC10-4283-93B6-816B744030EA}" type="slidenum">
              <a:rPr lang="es-ES"/>
              <a:pPr>
                <a:defRPr/>
              </a:pPr>
              <a:t>203</a:t>
            </a:fld>
            <a:endParaRPr lang="es-ES"/>
          </a:p>
        </p:txBody>
      </p:sp>
      <p:sp>
        <p:nvSpPr>
          <p:cNvPr id="326662" name="Text Box 4"/>
          <p:cNvSpPr txBox="1">
            <a:spLocks noChangeArrowheads="1"/>
          </p:cNvSpPr>
          <p:nvPr/>
        </p:nvSpPr>
        <p:spPr bwMode="auto">
          <a:xfrm>
            <a:off x="2282251" y="5135726"/>
            <a:ext cx="9144000" cy="646331"/>
          </a:xfrm>
          <a:prstGeom prst="rect">
            <a:avLst/>
          </a:prstGeom>
          <a:solidFill>
            <a:srgbClr val="000099"/>
          </a:solidFill>
          <a:ln w="38100">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i="1">
                <a:solidFill>
                  <a:schemeClr val="bg1"/>
                </a:solidFill>
                <a:latin typeface="Comic Sans MS" pitchFamily="66" charset="0"/>
              </a:rPr>
              <a:t>Si un regidor arriba tard a la sessió, però quan s’incorpora a ella no s'ha iniciat la votació, no hi ha obstacle perquè voti i, fins i tot, perquè intervingués en el debat. </a:t>
            </a:r>
          </a:p>
        </p:txBody>
      </p:sp>
      <p:sp>
        <p:nvSpPr>
          <p:cNvPr id="606213" name="Text Box 5"/>
          <p:cNvSpPr txBox="1">
            <a:spLocks noChangeArrowheads="1"/>
          </p:cNvSpPr>
          <p:nvPr/>
        </p:nvSpPr>
        <p:spPr bwMode="auto">
          <a:xfrm>
            <a:off x="4023499" y="167664"/>
            <a:ext cx="7977157" cy="923330"/>
          </a:xfrm>
          <a:prstGeom prst="rect">
            <a:avLst/>
          </a:prstGeom>
          <a:solidFill>
            <a:srgbClr val="008000"/>
          </a:solidFill>
          <a:ln w="38100">
            <a:solidFill>
              <a:srgbClr val="CC33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sz="1600" b="1" i="1">
                <a:solidFill>
                  <a:schemeClr val="bg1"/>
                </a:solidFill>
                <a:latin typeface="Calibri" panose="020F0502020204030204" pitchFamily="34" charset="0"/>
                <a:cs typeface="Calibri" panose="020F0502020204030204" pitchFamily="34" charset="0"/>
              </a:rPr>
              <a:t>L'única limitació és la prevista en l'article 98.3 ROF que determina </a:t>
            </a:r>
            <a:r>
              <a:rPr lang="ca-ES" altLang="es-ES_tradnl" b="1" i="1" u="sng">
                <a:solidFill>
                  <a:schemeClr val="bg1"/>
                </a:solidFill>
                <a:latin typeface="Calibri" panose="020F0502020204030204" pitchFamily="34" charset="0"/>
                <a:cs typeface="Calibri" panose="020F0502020204030204" pitchFamily="34" charset="0"/>
              </a:rPr>
              <a:t>que DURANT EL DESENVOLUPAMENT DE LA VOTACIÓ CAP MEMBRE DE LA CORPORACIÓ PODRÀ ENTRAR AL SALÓ O ABANDONAR</a:t>
            </a:r>
            <a:r>
              <a:rPr lang="ca-ES" altLang="es-ES_tradnl" b="1" i="1" u="sng">
                <a:latin typeface="Calibri" panose="020F0502020204030204" pitchFamily="34" charset="0"/>
                <a:cs typeface="Calibri" panose="020F0502020204030204" pitchFamily="34" charset="0"/>
              </a:rPr>
              <a:t>. </a:t>
            </a:r>
          </a:p>
        </p:txBody>
      </p:sp>
      <p:sp>
        <p:nvSpPr>
          <p:cNvPr id="2" name="Título 1"/>
          <p:cNvSpPr>
            <a:spLocks noGrp="1"/>
          </p:cNvSpPr>
          <p:nvPr>
            <p:ph type="title"/>
          </p:nvPr>
        </p:nvSpPr>
        <p:spPr>
          <a:xfrm>
            <a:off x="1297524" y="1152907"/>
            <a:ext cx="10487107" cy="835933"/>
          </a:xfrm>
        </p:spPr>
        <p:txBody>
          <a:bodyPr>
            <a:normAutofit/>
          </a:bodyPr>
          <a:lstStyle/>
          <a:p>
            <a:r>
              <a:rPr lang="ca-ES" sz="4000" b="1" dirty="0">
                <a:solidFill>
                  <a:srgbClr val="0070C0"/>
                </a:solidFill>
                <a:latin typeface="Calibri" panose="020F0502020204030204" pitchFamily="34" charset="0"/>
                <a:cs typeface="Calibri" panose="020F0502020204030204" pitchFamily="34" charset="0"/>
              </a:rPr>
              <a:t>QUÒRUM VÀLIDA CONSTITUCIÓ</a:t>
            </a:r>
            <a:endParaRPr lang="es-ES" sz="40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4284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06213"/>
                                        </p:tgtEl>
                                        <p:attrNameLst>
                                          <p:attrName>style.visibility</p:attrName>
                                        </p:attrNameLst>
                                      </p:cBhvr>
                                      <p:to>
                                        <p:strVal val="visible"/>
                                      </p:to>
                                    </p:set>
                                    <p:animEffect transition="in" filter="diamond(in)">
                                      <p:cBhvr>
                                        <p:cTn id="7" dur="2000"/>
                                        <p:tgtEl>
                                          <p:spTgt spid="606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3"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191344" y="26265"/>
            <a:ext cx="11953328" cy="1071563"/>
          </a:xfrm>
          <a:solidFill>
            <a:srgbClr val="FFCCFF"/>
          </a:solidFill>
          <a:effectLst>
            <a:outerShdw dist="107763" dir="18900000" algn="ctr" rotWithShape="0">
              <a:schemeClr val="bg2">
                <a:alpha val="50000"/>
              </a:schemeClr>
            </a:outerShdw>
          </a:effectLst>
        </p:spPr>
        <p:txBody>
          <a:bodyPr rtlCol="0">
            <a:normAutofit/>
          </a:bodyPr>
          <a:lstStyle/>
          <a:p>
            <a:pPr>
              <a:defRPr/>
            </a:pPr>
            <a:r>
              <a:rPr lang="ca-ES" sz="1700" b="1" dirty="0">
                <a:latin typeface="Calibri" panose="020F0502020204030204" pitchFamily="34" charset="0"/>
                <a:cs typeface="Calibri" panose="020F0502020204030204" pitchFamily="34" charset="0"/>
              </a:rPr>
              <a:t>Tenen els regidors l'obligació de comunicar a l'Ajuntament els canvis de domicili encara que només sigui en períodes de vacances?</a:t>
            </a:r>
          </a:p>
        </p:txBody>
      </p:sp>
      <p:sp>
        <p:nvSpPr>
          <p:cNvPr id="328707" name="Rectangle 3"/>
          <p:cNvSpPr>
            <a:spLocks noGrp="1" noChangeArrowheads="1"/>
          </p:cNvSpPr>
          <p:nvPr>
            <p:ph idx="1"/>
          </p:nvPr>
        </p:nvSpPr>
        <p:spPr>
          <a:xfrm>
            <a:off x="2240972" y="1545491"/>
            <a:ext cx="9111612" cy="4535487"/>
          </a:xfrm>
          <a:solidFill>
            <a:schemeClr val="bg1"/>
          </a:solidFill>
        </p:spPr>
        <p:txBody>
          <a:bodyPr anchor="ctr">
            <a:normAutofit/>
          </a:bodyPr>
          <a:lstStyle/>
          <a:p>
            <a:pPr algn="just" eaLnBrk="1" hangingPunct="1">
              <a:lnSpc>
                <a:spcPct val="110000"/>
              </a:lnSpc>
            </a:pPr>
            <a:r>
              <a:rPr lang="ca-ES" altLang="es-ES_tradnl" sz="1700" dirty="0">
                <a:latin typeface="Calibri" panose="020F0502020204030204" pitchFamily="34" charset="0"/>
                <a:cs typeface="Calibri" panose="020F0502020204030204" pitchFamily="34" charset="0"/>
              </a:rPr>
              <a:t>L'art.72.2 TRRL, aprovat pel Reial Decret Legislatiu 781/1986, de 18 d'abril, estableix respecte als membres de les Corporacions Locals que «les absències fora del terme municipal que excedeixin de vuit dies hauran de ser posades en coneixement dels respectius Presidents», afegint per l'art.13/2 del Reglament d'Organització, Funcionament i Règim Jurídic de les Entitats Locals, aprovat pel Reial Decret 2568/1986, de 28 de novembre, que la comunicació </a:t>
            </a:r>
            <a:r>
              <a:rPr lang="ca-ES" altLang="es-ES_tradnl" sz="1700" dirty="0">
                <a:solidFill>
                  <a:srgbClr val="FF3300"/>
                </a:solidFill>
                <a:latin typeface="Calibri" panose="020F0502020204030204" pitchFamily="34" charset="0"/>
                <a:cs typeface="Calibri" panose="020F0502020204030204" pitchFamily="34" charset="0"/>
              </a:rPr>
              <a:t>s'ha de fer </a:t>
            </a:r>
            <a:r>
              <a:rPr lang="ca-ES" altLang="es-ES_tradnl" sz="1700" dirty="0">
                <a:solidFill>
                  <a:schemeClr val="tx1"/>
                </a:solidFill>
                <a:latin typeface="Calibri" panose="020F0502020204030204" pitchFamily="34" charset="0"/>
                <a:cs typeface="Calibri" panose="020F0502020204030204" pitchFamily="34" charset="0"/>
              </a:rPr>
              <a:t>«per escrit</a:t>
            </a:r>
            <a:r>
              <a:rPr lang="ca-ES" altLang="es-ES_tradnl" sz="1700" dirty="0">
                <a:latin typeface="Calibri" panose="020F0502020204030204" pitchFamily="34" charset="0"/>
                <a:cs typeface="Calibri" panose="020F0502020204030204" pitchFamily="34" charset="0"/>
              </a:rPr>
              <a:t>, bé personalment o a través del portaveu del Grup Polític, concretant, en tot cas, la durada previsible de les mateixes »(les absències). Òbviament, encara que no ho diu el precepte, la finalitat d'aquesta comunicació s'ha d'entendre que és tenir «localitzat» per transmetre allò que, com a regidor, pot ser del seu interès o, com en el cas de les convocatòries, notificacions.</a:t>
            </a:r>
          </a:p>
        </p:txBody>
      </p:sp>
      <p:sp>
        <p:nvSpPr>
          <p:cNvPr id="323591" name="6 Marcador de pie de página"/>
          <p:cNvSpPr>
            <a:spLocks noGrp="1"/>
          </p:cNvSpPr>
          <p:nvPr>
            <p:ph type="ftr" sz="quarter" idx="11"/>
          </p:nvPr>
        </p:nvSpPr>
        <p:spPr/>
        <p:txBody>
          <a:bodyPr/>
          <a:lstStyle/>
          <a:p>
            <a:pPr>
              <a:defRPr/>
            </a:pPr>
            <a:r>
              <a:rPr lang="pt-BR"/>
              <a:t>Curs de regim juridic </a:t>
            </a:r>
            <a:endParaRPr lang="es-ES"/>
          </a:p>
        </p:txBody>
      </p:sp>
      <p:sp>
        <p:nvSpPr>
          <p:cNvPr id="323590" name="5 Marcador de número de diapositiva"/>
          <p:cNvSpPr>
            <a:spLocks noGrp="1"/>
          </p:cNvSpPr>
          <p:nvPr>
            <p:ph type="sldNum" sz="quarter" idx="12"/>
          </p:nvPr>
        </p:nvSpPr>
        <p:spPr/>
        <p:txBody>
          <a:bodyPr/>
          <a:lstStyle/>
          <a:p>
            <a:pPr>
              <a:defRPr/>
            </a:pPr>
            <a:fld id="{E6F6C921-896A-46A0-BAFD-5F41EC10C9F1}" type="slidenum">
              <a:rPr lang="es-ES"/>
              <a:pPr>
                <a:defRPr/>
              </a:pPr>
              <a:t>204</a:t>
            </a:fld>
            <a:endParaRPr lang="es-ES"/>
          </a:p>
        </p:txBody>
      </p:sp>
      <p:sp>
        <p:nvSpPr>
          <p:cNvPr id="328710" name="Text Box 4"/>
          <p:cNvSpPr txBox="1">
            <a:spLocks noChangeArrowheads="1"/>
          </p:cNvSpPr>
          <p:nvPr/>
        </p:nvSpPr>
        <p:spPr bwMode="auto">
          <a:xfrm>
            <a:off x="2159559" y="1700808"/>
            <a:ext cx="9155066" cy="36933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b="1" dirty="0" smtClean="0">
                <a:solidFill>
                  <a:srgbClr val="FF3300"/>
                </a:solidFill>
                <a:latin typeface="Calibri" panose="020F0502020204030204" pitchFamily="34" charset="0"/>
                <a:cs typeface="Calibri" panose="020F0502020204030204" pitchFamily="34" charset="0"/>
              </a:rPr>
              <a:t>«Les </a:t>
            </a:r>
            <a:r>
              <a:rPr lang="ca-ES" altLang="es-ES_tradnl" b="1" dirty="0">
                <a:solidFill>
                  <a:srgbClr val="FF3300"/>
                </a:solidFill>
                <a:latin typeface="Calibri" panose="020F0502020204030204" pitchFamily="34" charset="0"/>
                <a:cs typeface="Calibri" panose="020F0502020204030204" pitchFamily="34" charset="0"/>
              </a:rPr>
              <a:t>absències fora del terme municipal que excedeixin de vuit dies</a:t>
            </a:r>
            <a:r>
              <a:rPr lang="ca-ES" altLang="es-ES_tradnl" dirty="0">
                <a:solidFill>
                  <a:srgbClr val="FF3300"/>
                </a:solidFill>
                <a:latin typeface="Calibri" panose="020F0502020204030204" pitchFamily="34" charset="0"/>
                <a:cs typeface="Calibri" panose="020F0502020204030204" pitchFamily="34" charset="0"/>
              </a:rPr>
              <a:t>»</a:t>
            </a:r>
          </a:p>
        </p:txBody>
      </p:sp>
      <p:sp>
        <p:nvSpPr>
          <p:cNvPr id="625669" name="Text Box 5"/>
          <p:cNvSpPr txBox="1">
            <a:spLocks noChangeArrowheads="1"/>
          </p:cNvSpPr>
          <p:nvPr/>
        </p:nvSpPr>
        <p:spPr bwMode="auto">
          <a:xfrm rot="16200000">
            <a:off x="-1007268" y="3691174"/>
            <a:ext cx="5732462" cy="601190"/>
          </a:xfrm>
          <a:prstGeom prst="rect">
            <a:avLst/>
          </a:prstGeom>
          <a:solidFill>
            <a:srgbClr val="FFCCFF"/>
          </a:solidFill>
          <a:ln w="9525">
            <a:noFill/>
            <a:miter lim="800000"/>
            <a:headEnd/>
            <a:tailEnd/>
          </a:ln>
          <a:effectLst>
            <a:outerShdw dist="107763" dir="18900000" algn="ctr" rotWithShape="0">
              <a:schemeClr val="bg2">
                <a:alpha val="50000"/>
              </a:schemeClr>
            </a:outerShdw>
          </a:effectLst>
        </p:spPr>
        <p:txBody>
          <a:bodyPr>
            <a:spAutoFit/>
          </a:bodyPr>
          <a:lstStyle/>
          <a:p>
            <a:pPr algn="ctr" eaLnBrk="1" hangingPunct="1">
              <a:lnSpc>
                <a:spcPct val="70000"/>
              </a:lnSpc>
              <a:spcBef>
                <a:spcPct val="50000"/>
              </a:spcBef>
              <a:defRPr/>
            </a:pPr>
            <a:r>
              <a:rPr lang="ca-ES" sz="1700" b="1">
                <a:solidFill>
                  <a:srgbClr val="0033CC"/>
                </a:solidFill>
                <a:latin typeface="Calibri" panose="020F0502020204030204" pitchFamily="34" charset="0"/>
                <a:cs typeface="Calibri" panose="020F0502020204030204" pitchFamily="34" charset="0"/>
              </a:rPr>
              <a:t>bé personalment </a:t>
            </a:r>
          </a:p>
          <a:p>
            <a:pPr algn="ctr" eaLnBrk="1" hangingPunct="1">
              <a:lnSpc>
                <a:spcPct val="70000"/>
              </a:lnSpc>
              <a:spcBef>
                <a:spcPct val="50000"/>
              </a:spcBef>
              <a:defRPr/>
            </a:pPr>
            <a:r>
              <a:rPr lang="ca-ES" sz="1700" b="1">
                <a:solidFill>
                  <a:srgbClr val="0033CC"/>
                </a:solidFill>
                <a:latin typeface="Calibri" panose="020F0502020204030204" pitchFamily="34" charset="0"/>
                <a:cs typeface="Calibri" panose="020F0502020204030204" pitchFamily="34" charset="0"/>
              </a:rPr>
              <a:t>o a través del portaveu del Grup Polític</a:t>
            </a:r>
          </a:p>
        </p:txBody>
      </p:sp>
      <p:sp>
        <p:nvSpPr>
          <p:cNvPr id="8" name="Text Box 4"/>
          <p:cNvSpPr txBox="1">
            <a:spLocks noChangeArrowheads="1"/>
          </p:cNvSpPr>
          <p:nvPr/>
        </p:nvSpPr>
        <p:spPr bwMode="auto">
          <a:xfrm>
            <a:off x="3719736" y="577929"/>
            <a:ext cx="6889750" cy="784830"/>
          </a:xfrm>
          <a:prstGeom prst="rect">
            <a:avLst/>
          </a:prstGeom>
          <a:solidFill>
            <a:srgbClr val="FF3300"/>
          </a:solidFill>
          <a:ln w="38100">
            <a:solidFill>
              <a:srgbClr val="CC3300"/>
            </a:solidFill>
            <a:miter lim="800000"/>
            <a:headEnd/>
            <a:tailEnd/>
          </a:ln>
          <a:effectLst>
            <a:outerShdw sy="50000" kx="-2453608" rotWithShape="0">
              <a:schemeClr val="bg2">
                <a:alpha val="50000"/>
              </a:schemeClr>
            </a:outerShdw>
          </a:effectLst>
        </p:spPr>
        <p:txBody>
          <a:bodyPr>
            <a:spAutoFit/>
          </a:bodyPr>
          <a:lstStyle/>
          <a:p>
            <a:pPr eaLnBrk="1" hangingPunct="1">
              <a:spcBef>
                <a:spcPct val="50000"/>
              </a:spcBef>
              <a:defRPr/>
            </a:pPr>
            <a:r>
              <a:rPr lang="ca-ES"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OBLIGACIO DE PRESENTAR-SE A </a:t>
            </a:r>
            <a:r>
              <a:rPr lang="ca-ES" b="1" i="1" dirty="0" smtClean="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ca-ES"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LES SESSIONS I </a:t>
            </a:r>
          </a:p>
          <a:p>
            <a:pPr eaLnBrk="1" hangingPunct="1">
              <a:spcBef>
                <a:spcPct val="50000"/>
              </a:spcBef>
              <a:defRPr/>
            </a:pPr>
            <a:r>
              <a:rPr lang="ca-ES"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COMUNICAR LES ABSÈNCIES </a:t>
            </a:r>
            <a:r>
              <a:rPr lang="ca-ES" b="1" i="1" dirty="0" smtClean="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SUPERIORS  </a:t>
            </a:r>
            <a:r>
              <a:rPr lang="ca-ES"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 8 DIES</a:t>
            </a:r>
          </a:p>
        </p:txBody>
      </p:sp>
    </p:spTree>
    <p:extLst>
      <p:ext uri="{BB962C8B-B14F-4D97-AF65-F5344CB8AC3E}">
        <p14:creationId xmlns:p14="http://schemas.microsoft.com/office/powerpoint/2010/main" val="1236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idx="1"/>
          </p:nvPr>
        </p:nvSpPr>
        <p:spPr>
          <a:xfrm>
            <a:off x="1919536" y="914351"/>
            <a:ext cx="8567738" cy="5130800"/>
          </a:xfrm>
          <a:solidFill>
            <a:schemeClr val="bg1"/>
          </a:solidFill>
          <a:effectLst>
            <a:outerShdw dist="107763" dir="2700000" algn="ctr" rotWithShape="0">
              <a:schemeClr val="bg2">
                <a:alpha val="50000"/>
              </a:schemeClr>
            </a:outerShdw>
          </a:effectLst>
        </p:spPr>
        <p:txBody>
          <a:bodyPr rtlCol="0" anchor="ctr">
            <a:normAutofit/>
          </a:bodyPr>
          <a:lstStyle/>
          <a:p>
            <a:pPr marL="609600" indent="-60960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Amb ànim d'evitar duplicitat de convocatòries, l'art.90.2 ROF disposa que, si en primera convocatòria no hi hagués quòrum necessari, </a:t>
            </a:r>
            <a:r>
              <a:rPr lang="ca-ES" sz="1700" dirty="0">
                <a:solidFill>
                  <a:srgbClr val="0070C0"/>
                </a:solidFill>
                <a:latin typeface="Calibri" panose="020F0502020204030204" pitchFamily="34" charset="0"/>
                <a:cs typeface="Calibri" panose="020F0502020204030204" pitchFamily="34" charset="0"/>
              </a:rPr>
              <a:t>s'entendrà convocada la sessió </a:t>
            </a:r>
            <a:r>
              <a:rPr lang="ca-ES" sz="1700" b="1" dirty="0">
                <a:solidFill>
                  <a:srgbClr val="0070C0"/>
                </a:solidFill>
                <a:latin typeface="Calibri" panose="020F0502020204030204" pitchFamily="34" charset="0"/>
                <a:cs typeface="Calibri" panose="020F0502020204030204" pitchFamily="34" charset="0"/>
              </a:rPr>
              <a:t>automàticament</a:t>
            </a:r>
            <a:r>
              <a:rPr lang="ca-ES" sz="1700" dirty="0">
                <a:solidFill>
                  <a:srgbClr val="0070C0"/>
                </a:solidFill>
                <a:latin typeface="Calibri" panose="020F0502020204030204" pitchFamily="34" charset="0"/>
                <a:cs typeface="Calibri" panose="020F0502020204030204" pitchFamily="34" charset="0"/>
              </a:rPr>
              <a:t> a la mateixa hora dos dies després</a:t>
            </a:r>
            <a:r>
              <a:rPr lang="ca-ES" sz="1700" dirty="0">
                <a:latin typeface="Calibri" panose="020F0502020204030204" pitchFamily="34" charset="0"/>
                <a:cs typeface="Calibri" panose="020F0502020204030204" pitchFamily="34" charset="0"/>
              </a:rPr>
              <a:t>; i si en aquesta tampoc no s'assolís quòrum quedarà sense efecte la convocatòria. </a:t>
            </a:r>
          </a:p>
          <a:p>
            <a:pPr marL="609600" indent="-609600" algn="just">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609600" indent="-609600" algn="just">
              <a:buClr>
                <a:schemeClr val="accent3"/>
              </a:buClr>
              <a:buNone/>
              <a:defRPr/>
            </a:pPr>
            <a:endParaRPr lang="ca-ES" sz="1700" dirty="0">
              <a:latin typeface="Calibri" panose="020F0502020204030204" pitchFamily="34" charset="0"/>
              <a:cs typeface="Calibri" panose="020F0502020204030204" pitchFamily="34" charset="0"/>
            </a:endParaRPr>
          </a:p>
          <a:p>
            <a:pPr marL="609600" indent="-609600" algn="just">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Pel que fa a la potestat d'autoorganització en aquesta matèria, el TS en sentència de 11 de maig de 1998 declara invàlid el precepte d'un Reglament Orgànic sobre el quòrum per a la vàlida celebració de les sessions en establir una previsió addicional sobre el nombre mínim. En aquest cas el Reglament Orgànic es referia al quòrum necessari per a la celebració de la sessió de l'Ajuntament Ple que seria com a mínim el d'un terç del nombre legal dels seus membres, sense que en cap cas pot ser inferior a deu tant en primera com en segona convocatòria.</a:t>
            </a:r>
          </a:p>
        </p:txBody>
      </p:sp>
      <p:sp>
        <p:nvSpPr>
          <p:cNvPr id="324613" name="4 Marcador de pie de página"/>
          <p:cNvSpPr>
            <a:spLocks noGrp="1"/>
          </p:cNvSpPr>
          <p:nvPr>
            <p:ph type="ftr" sz="quarter" idx="11"/>
          </p:nvPr>
        </p:nvSpPr>
        <p:spPr/>
        <p:txBody>
          <a:bodyPr/>
          <a:lstStyle/>
          <a:p>
            <a:pPr>
              <a:defRPr/>
            </a:pPr>
            <a:r>
              <a:rPr lang="pt-BR"/>
              <a:t>Curs de regim juridic </a:t>
            </a:r>
            <a:endParaRPr lang="es-ES"/>
          </a:p>
        </p:txBody>
      </p:sp>
      <p:sp>
        <p:nvSpPr>
          <p:cNvPr id="324612" name="3 Marcador de número de diapositiva"/>
          <p:cNvSpPr>
            <a:spLocks noGrp="1"/>
          </p:cNvSpPr>
          <p:nvPr>
            <p:ph type="sldNum" sz="quarter" idx="12"/>
          </p:nvPr>
        </p:nvSpPr>
        <p:spPr/>
        <p:txBody>
          <a:bodyPr/>
          <a:lstStyle/>
          <a:p>
            <a:pPr>
              <a:defRPr/>
            </a:pPr>
            <a:fld id="{3F8AE67F-5838-4941-B6DD-73BCED62E8F3}" type="slidenum">
              <a:rPr lang="es-ES"/>
              <a:pPr>
                <a:defRPr/>
              </a:pPr>
              <a:t>205</a:t>
            </a:fld>
            <a:endParaRPr lang="es-ES"/>
          </a:p>
        </p:txBody>
      </p:sp>
      <p:sp>
        <p:nvSpPr>
          <p:cNvPr id="609283" name="Text Box 3"/>
          <p:cNvSpPr txBox="1">
            <a:spLocks noChangeArrowheads="1"/>
          </p:cNvSpPr>
          <p:nvPr/>
        </p:nvSpPr>
        <p:spPr bwMode="auto">
          <a:xfrm>
            <a:off x="1521619" y="2924944"/>
            <a:ext cx="9144000" cy="366712"/>
          </a:xfrm>
          <a:prstGeom prst="rect">
            <a:avLst/>
          </a:prstGeom>
          <a:solidFill>
            <a:srgbClr val="FF3300"/>
          </a:solidFill>
          <a:ln w="9525">
            <a:noFill/>
            <a:miter lim="800000"/>
            <a:headEnd/>
            <a:tailEnd/>
          </a:ln>
          <a:effectLst>
            <a:outerShdw dist="107763" dir="13500000" algn="ctr" rotWithShape="0">
              <a:schemeClr val="bg2">
                <a:alpha val="50000"/>
              </a:schemeClr>
            </a:outerShdw>
          </a:effectLst>
        </p:spPr>
        <p:txBody>
          <a:bodyPr>
            <a:spAutoFit/>
          </a:bodyPr>
          <a:lstStyle/>
          <a:p>
            <a:pPr algn="ctr" eaLnBrk="1" hangingPunct="1">
              <a:spcBef>
                <a:spcPct val="50000"/>
              </a:spcBef>
              <a:defRPr/>
            </a:pPr>
            <a:r>
              <a:rPr lang="ca-ES" b="1">
                <a:solidFill>
                  <a:schemeClr val="bg1"/>
                </a:solidFill>
                <a:latin typeface="Calibri" panose="020F0502020204030204" pitchFamily="34" charset="0"/>
                <a:cs typeface="Calibri" panose="020F0502020204030204" pitchFamily="34" charset="0"/>
              </a:rPr>
              <a:t>LA MATEIXA CONVOCATÒRIA SI NO HI HA QUÒRUM DOS DIES DESPRÉS</a:t>
            </a:r>
          </a:p>
        </p:txBody>
      </p:sp>
      <p:sp>
        <p:nvSpPr>
          <p:cNvPr id="294918" name="5 Preparación"/>
          <p:cNvSpPr>
            <a:spLocks noChangeArrowheads="1"/>
          </p:cNvSpPr>
          <p:nvPr/>
        </p:nvSpPr>
        <p:spPr bwMode="auto">
          <a:xfrm>
            <a:off x="2166939" y="-64654"/>
            <a:ext cx="7858125" cy="857250"/>
          </a:xfrm>
          <a:prstGeom prst="flowChartPreparation">
            <a:avLst/>
          </a:prstGeom>
          <a:noFill/>
          <a:ln w="9525" algn="ctr">
            <a:solidFill>
              <a:schemeClr val="tx1"/>
            </a:solidFill>
            <a:round/>
            <a:headEnd/>
            <a:tailEnd/>
          </a:ln>
        </p:spPr>
        <p:txBody>
          <a:bodyPr/>
          <a:lstStyle/>
          <a:p>
            <a:pPr algn="ctr">
              <a:defRPr/>
            </a:pPr>
            <a:r>
              <a:rPr lang="ca-ES" sz="2800" b="1" dirty="0">
                <a:solidFill>
                  <a:srgbClr val="0070C0"/>
                </a:solidFill>
                <a:latin typeface="Calibri" panose="020F0502020204030204" pitchFamily="34" charset="0"/>
                <a:cs typeface="Calibri" panose="020F0502020204030204" pitchFamily="34" charset="0"/>
              </a:rPr>
              <a:t>S'ENTENDRÀ CONVOCADA LA SESSIÓ AUTOMÀTICAMENT </a:t>
            </a:r>
            <a:endParaRPr lang="es-E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825893"/>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idx="1"/>
          </p:nvPr>
        </p:nvSpPr>
        <p:spPr>
          <a:xfrm>
            <a:off x="1703512" y="654340"/>
            <a:ext cx="9721203" cy="6192837"/>
          </a:xfrm>
          <a:solidFill>
            <a:schemeClr val="bg1"/>
          </a:solidFill>
        </p:spPr>
        <p:txBody>
          <a:bodyPr>
            <a:noAutofit/>
          </a:bodyPr>
          <a:lstStyle/>
          <a:p>
            <a:pPr marL="609600" indent="-609600" algn="just">
              <a:lnSpc>
                <a:spcPct val="80000"/>
              </a:lnSpc>
            </a:pPr>
            <a:r>
              <a:rPr lang="ca-ES" altLang="es-ES_tradnl" sz="1700" dirty="0">
                <a:latin typeface="Calibri" panose="020F0502020204030204" pitchFamily="34" charset="0"/>
                <a:cs typeface="Calibri" panose="020F0502020204030204" pitchFamily="34" charset="0"/>
              </a:rPr>
              <a:t>De conformitat amb el que disposa l'art. 21-1-cy 34-1-c LBRL és atribució de l'Alcalde o President de la Diputació presidir les sessions del Ple, de la Junta de Govern i qualsevol altres òrgans municipals o provincials respectivament, </a:t>
            </a:r>
            <a:r>
              <a:rPr lang="ca-ES" altLang="es-ES_tradnl" sz="1700" b="1" u="sng" dirty="0">
                <a:latin typeface="Calibri" panose="020F0502020204030204" pitchFamily="34" charset="0"/>
                <a:cs typeface="Calibri" panose="020F0502020204030204" pitchFamily="34" charset="0"/>
              </a:rPr>
              <a:t>no sent delegable </a:t>
            </a:r>
            <a:r>
              <a:rPr lang="ca-ES" altLang="es-ES_tradnl" sz="1700" dirty="0">
                <a:latin typeface="Calibri" panose="020F0502020204030204" pitchFamily="34" charset="0"/>
                <a:cs typeface="Calibri" panose="020F0502020204030204" pitchFamily="34" charset="0"/>
              </a:rPr>
              <a:t>la Presidència de les sessions del Ple i Junta de Govern (art. 21.-3. i 34-2 LBRL).</a:t>
            </a:r>
          </a:p>
          <a:p>
            <a:pPr marL="609600" indent="-609600" algn="just">
              <a:lnSpc>
                <a:spcPct val="80000"/>
              </a:lnSpc>
            </a:pPr>
            <a:r>
              <a:rPr lang="ca-ES" altLang="es-ES_tradnl" sz="1700" dirty="0">
                <a:latin typeface="Calibri" panose="020F0502020204030204" pitchFamily="34" charset="0"/>
                <a:cs typeface="Calibri" panose="020F0502020204030204" pitchFamily="34" charset="0"/>
              </a:rPr>
              <a:t>Si bé, l'Alcalde o President poden ser substituïts en cas de vacant, absència o malaltia en els termes previstos en els articles 23-3 i 35-4 LBRL, i en el mateix sentit articles 47 i 67 ROF.</a:t>
            </a:r>
          </a:p>
          <a:p>
            <a:pPr marL="609600" indent="-609600" algn="just">
              <a:lnSpc>
                <a:spcPct val="80000"/>
              </a:lnSpc>
            </a:pPr>
            <a:endParaRPr lang="ca-ES" altLang="es-ES_tradnl" sz="1700" dirty="0">
              <a:latin typeface="Calibri" panose="020F0502020204030204" pitchFamily="34" charset="0"/>
              <a:cs typeface="Calibri" panose="020F0502020204030204" pitchFamily="34" charset="0"/>
            </a:endParaRPr>
          </a:p>
          <a:p>
            <a:pPr marL="609600" indent="-609600" algn="just">
              <a:lnSpc>
                <a:spcPct val="80000"/>
              </a:lnSpc>
            </a:pPr>
            <a:endParaRPr lang="ca-ES" altLang="es-ES_tradnl" sz="1700" dirty="0">
              <a:latin typeface="Calibri" panose="020F0502020204030204" pitchFamily="34" charset="0"/>
              <a:cs typeface="Calibri" panose="020F0502020204030204" pitchFamily="34" charset="0"/>
            </a:endParaRPr>
          </a:p>
          <a:p>
            <a:pPr marL="609600" indent="-609600" algn="just">
              <a:lnSpc>
                <a:spcPct val="80000"/>
              </a:lnSpc>
            </a:pPr>
            <a:r>
              <a:rPr lang="ca-ES" altLang="es-ES_tradnl" sz="1700" dirty="0">
                <a:latin typeface="Calibri" panose="020F0502020204030204" pitchFamily="34" charset="0"/>
                <a:cs typeface="Calibri" panose="020F0502020204030204" pitchFamily="34" charset="0"/>
              </a:rPr>
              <a:t>Pel que fa a l'assistència preceptiva del Secretari és conseqüència de la seva funció de fe pública, a</a:t>
            </a:r>
            <a:r>
              <a:rPr lang="es-ES" altLang="es-ES_tradnl" sz="1700" dirty="0">
                <a:latin typeface="Calibri" panose="020F0502020204030204" pitchFamily="34" charset="0"/>
                <a:cs typeface="Calibri" panose="020F0502020204030204" pitchFamily="34" charset="0"/>
              </a:rPr>
              <a:t> </a:t>
            </a:r>
            <a:r>
              <a:rPr lang="ca-ES" altLang="es-ES_tradnl" sz="1700" dirty="0">
                <a:latin typeface="Calibri" panose="020F0502020204030204" pitchFamily="34" charset="0"/>
                <a:cs typeface="Calibri" panose="020F0502020204030204" pitchFamily="34" charset="0"/>
              </a:rPr>
              <a:t>l</a:t>
            </a:r>
            <a:r>
              <a:rPr lang="es-ES" altLang="es-ES_tradnl" sz="1700" dirty="0">
                <a:latin typeface="Calibri" panose="020F0502020204030204" pitchFamily="34" charset="0"/>
                <a:cs typeface="Calibri" panose="020F0502020204030204" pitchFamily="34" charset="0"/>
              </a:rPr>
              <a:t>’</a:t>
            </a:r>
            <a:r>
              <a:rPr lang="ca-ES" altLang="es-ES_tradnl" sz="1700" dirty="0">
                <a:latin typeface="Calibri" panose="020F0502020204030204" pitchFamily="34" charset="0"/>
                <a:cs typeface="Calibri" panose="020F0502020204030204" pitchFamily="34" charset="0"/>
              </a:rPr>
              <a:t>aixecar acta de la sessió, i assessorament legal, al deure d'informar a les sessions a les que assisteix ja requeriment exprés de qui el presideixi sobre els assumptes legals de l'assumpte que es discuteixi amb l'objectiu de corroborar la correcció jurídica de la decisió que hagi d'adoptar.</a:t>
            </a:r>
          </a:p>
          <a:p>
            <a:pPr marL="609600" indent="-609600" algn="just">
              <a:lnSpc>
                <a:spcPct val="80000"/>
              </a:lnSpc>
            </a:pPr>
            <a:r>
              <a:rPr lang="ca-ES" altLang="es-ES_tradnl" sz="1700" dirty="0">
                <a:latin typeface="Calibri" panose="020F0502020204030204" pitchFamily="34" charset="0"/>
                <a:cs typeface="Calibri" panose="020F0502020204030204" pitchFamily="34" charset="0"/>
              </a:rPr>
              <a:t>És necessari portar aquí, la sentència del TS, de 4 de maig 2001, en la qual declara la nul·litat dels acords adoptats sense l'assistència del Secretari o de qui legalment el substitueixi. </a:t>
            </a:r>
            <a:endParaRPr lang="ca-ES" altLang="es-ES_tradnl" sz="1700" dirty="0" smtClean="0">
              <a:latin typeface="Calibri" panose="020F0502020204030204" pitchFamily="34" charset="0"/>
              <a:cs typeface="Calibri" panose="020F0502020204030204" pitchFamily="34" charset="0"/>
            </a:endParaRPr>
          </a:p>
          <a:p>
            <a:pPr marL="609600" indent="-609600" algn="just">
              <a:lnSpc>
                <a:spcPct val="80000"/>
              </a:lnSpc>
            </a:pPr>
            <a:r>
              <a:rPr lang="ca-ES" altLang="es-ES_tradnl" sz="1700" dirty="0" smtClean="0">
                <a:latin typeface="Calibri" panose="020F0502020204030204" pitchFamily="34" charset="0"/>
                <a:cs typeface="Calibri" panose="020F0502020204030204" pitchFamily="34" charset="0"/>
              </a:rPr>
              <a:t>Respecte </a:t>
            </a:r>
            <a:r>
              <a:rPr lang="ca-ES" altLang="es-ES_tradnl" sz="1700" dirty="0">
                <a:latin typeface="Calibri" panose="020F0502020204030204" pitchFamily="34" charset="0"/>
                <a:cs typeface="Calibri" panose="020F0502020204030204" pitchFamily="34" charset="0"/>
              </a:rPr>
              <a:t>a l'Interventor l'assistència </a:t>
            </a:r>
            <a:r>
              <a:rPr lang="ca-ES" altLang="es-ES_tradnl" sz="1700" b="1" dirty="0">
                <a:latin typeface="Calibri" panose="020F0502020204030204" pitchFamily="34" charset="0"/>
                <a:cs typeface="Calibri" panose="020F0502020204030204" pitchFamily="34" charset="0"/>
              </a:rPr>
              <a:t>no és preceptiva</a:t>
            </a:r>
            <a:r>
              <a:rPr lang="ca-ES" altLang="es-ES_tradnl" sz="1700" dirty="0">
                <a:latin typeface="Calibri" panose="020F0502020204030204" pitchFamily="34" charset="0"/>
                <a:cs typeface="Calibri" panose="020F0502020204030204" pitchFamily="34" charset="0"/>
              </a:rPr>
              <a:t>, si bé en l'art.4.1.h) del RD 1174/1987 i articles 92-2 i 94-3 ROF es pressuposa la seva assistència per la seva funció assessora en matèria econòmica i pressupostària. </a:t>
            </a:r>
            <a:r>
              <a:rPr lang="ca-ES" altLang="es-ES_tradnl" sz="1700" dirty="0" smtClean="0">
                <a:latin typeface="Calibri" panose="020F0502020204030204" pitchFamily="34" charset="0"/>
                <a:cs typeface="Calibri" panose="020F0502020204030204" pitchFamily="34" charset="0"/>
              </a:rPr>
              <a:t>Entenem </a:t>
            </a:r>
            <a:r>
              <a:rPr lang="ca-ES" altLang="es-ES_tradnl" sz="1700" dirty="0">
                <a:latin typeface="Calibri" panose="020F0502020204030204" pitchFamily="34" charset="0"/>
                <a:cs typeface="Calibri" panose="020F0502020204030204" pitchFamily="34" charset="0"/>
              </a:rPr>
              <a:t>que donades les seves funcions d'assessorament és lògic que, prèvia ordre del President, se li citi a les sessions dels òrgans decisoris en els que figurin assumptes relacionats amb matèries econòmic financeres o pressupostàries.</a:t>
            </a:r>
          </a:p>
        </p:txBody>
      </p:sp>
      <p:sp>
        <p:nvSpPr>
          <p:cNvPr id="325639" name="6 Marcador de pie de página"/>
          <p:cNvSpPr>
            <a:spLocks noGrp="1"/>
          </p:cNvSpPr>
          <p:nvPr>
            <p:ph type="ftr" sz="quarter" idx="11"/>
          </p:nvPr>
        </p:nvSpPr>
        <p:spPr/>
        <p:txBody>
          <a:bodyPr/>
          <a:lstStyle/>
          <a:p>
            <a:pPr>
              <a:defRPr/>
            </a:pPr>
            <a:r>
              <a:rPr lang="pt-BR"/>
              <a:t>Curs de regim juridic </a:t>
            </a:r>
            <a:endParaRPr lang="es-ES"/>
          </a:p>
        </p:txBody>
      </p:sp>
      <p:sp>
        <p:nvSpPr>
          <p:cNvPr id="325638" name="5 Marcador de número de diapositiva"/>
          <p:cNvSpPr>
            <a:spLocks noGrp="1"/>
          </p:cNvSpPr>
          <p:nvPr>
            <p:ph type="sldNum" sz="quarter" idx="12"/>
          </p:nvPr>
        </p:nvSpPr>
        <p:spPr/>
        <p:txBody>
          <a:bodyPr/>
          <a:lstStyle/>
          <a:p>
            <a:pPr>
              <a:defRPr/>
            </a:pPr>
            <a:fld id="{A0F3C755-5905-4278-A348-B84FD972972E}" type="slidenum">
              <a:rPr lang="es-ES"/>
              <a:pPr>
                <a:defRPr/>
              </a:pPr>
              <a:t>206</a:t>
            </a:fld>
            <a:endParaRPr lang="es-ES"/>
          </a:p>
        </p:txBody>
      </p:sp>
      <p:sp>
        <p:nvSpPr>
          <p:cNvPr id="610307" name="Text Box 3"/>
          <p:cNvSpPr txBox="1">
            <a:spLocks noChangeArrowheads="1"/>
          </p:cNvSpPr>
          <p:nvPr/>
        </p:nvSpPr>
        <p:spPr bwMode="auto">
          <a:xfrm>
            <a:off x="3014136" y="10872"/>
            <a:ext cx="2235766" cy="430887"/>
          </a:xfrm>
          <a:prstGeom prst="rect">
            <a:avLst/>
          </a:prstGeom>
          <a:solidFill>
            <a:srgbClr val="FF3300"/>
          </a:solidFill>
          <a:ln w="9525">
            <a:noFill/>
            <a:miter lim="800000"/>
            <a:headEnd/>
            <a:tailEnd/>
          </a:ln>
          <a:effectLst>
            <a:outerShdw dist="107763" dir="18900000" algn="ctr" rotWithShape="0">
              <a:schemeClr val="bg2">
                <a:alpha val="50000"/>
              </a:schemeClr>
            </a:outerShdw>
          </a:effectLst>
        </p:spPr>
        <p:txBody>
          <a:bodyPr wrap="square">
            <a:spAutoFit/>
          </a:bodyPr>
          <a:lstStyle/>
          <a:p>
            <a:pPr eaLnBrk="1" hangingPunct="1">
              <a:spcBef>
                <a:spcPct val="50000"/>
              </a:spcBef>
              <a:defRPr/>
            </a:pPr>
            <a:r>
              <a:rPr lang="ca-ES" sz="2200" b="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PRESIDÈNCIA</a:t>
            </a:r>
          </a:p>
        </p:txBody>
      </p:sp>
      <p:sp>
        <p:nvSpPr>
          <p:cNvPr id="610308" name="Text Box 4"/>
          <p:cNvSpPr txBox="1">
            <a:spLocks noChangeArrowheads="1"/>
          </p:cNvSpPr>
          <p:nvPr/>
        </p:nvSpPr>
        <p:spPr bwMode="auto">
          <a:xfrm>
            <a:off x="3030855" y="2348880"/>
            <a:ext cx="3816350" cy="400110"/>
          </a:xfrm>
          <a:prstGeom prst="rect">
            <a:avLst/>
          </a:prstGeom>
          <a:solidFill>
            <a:srgbClr val="FF3300"/>
          </a:solidFill>
          <a:ln w="9525">
            <a:noFill/>
            <a:miter lim="800000"/>
            <a:headEnd/>
            <a:tailEnd/>
          </a:ln>
          <a:effectLst>
            <a:outerShdw dist="107763" dir="13500000" algn="ctr" rotWithShape="0">
              <a:schemeClr val="bg2">
                <a:alpha val="50000"/>
              </a:schemeClr>
            </a:outerShdw>
          </a:effectLst>
        </p:spPr>
        <p:txBody>
          <a:bodyPr>
            <a:spAutoFit/>
          </a:bodyPr>
          <a:lstStyle/>
          <a:p>
            <a:pPr eaLnBrk="1" hangingPunct="1">
              <a:spcBef>
                <a:spcPct val="50000"/>
              </a:spcBef>
              <a:defRPr/>
            </a:pPr>
            <a:r>
              <a:rPr lang="ca-ES" sz="2000" b="1">
                <a:solidFill>
                  <a:schemeClr val="bg1"/>
                </a:solidFill>
                <a:effectLst>
                  <a:outerShdw blurRad="38100" dist="38100" dir="2700000" algn="tl">
                    <a:srgbClr val="000000"/>
                  </a:outerShdw>
                </a:effectLst>
              </a:rPr>
              <a:t>ASSISTÈNCIA DEL SECRETARI </a:t>
            </a:r>
          </a:p>
        </p:txBody>
      </p:sp>
      <p:sp>
        <p:nvSpPr>
          <p:cNvPr id="610309" name="Text Box 5"/>
          <p:cNvSpPr txBox="1">
            <a:spLocks noChangeArrowheads="1"/>
          </p:cNvSpPr>
          <p:nvPr/>
        </p:nvSpPr>
        <p:spPr bwMode="auto">
          <a:xfrm rot="16200000">
            <a:off x="1022598" y="4325938"/>
            <a:ext cx="2160588" cy="366712"/>
          </a:xfrm>
          <a:prstGeom prst="rect">
            <a:avLst/>
          </a:prstGeom>
          <a:solidFill>
            <a:srgbClr val="FF3300"/>
          </a:solidFill>
          <a:ln w="9525">
            <a:noFill/>
            <a:miter lim="800000"/>
            <a:headEnd/>
            <a:tailEnd/>
          </a:ln>
          <a:effectLst/>
        </p:spPr>
        <p:txBody>
          <a:bodyPr>
            <a:spAutoFit/>
          </a:bodyPr>
          <a:lstStyle/>
          <a:p>
            <a:pPr eaLnBrk="1" hangingPunct="1">
              <a:spcBef>
                <a:spcPct val="50000"/>
              </a:spcBef>
              <a:defRPr/>
            </a:pPr>
            <a:r>
              <a:rPr lang="ca-ES" b="1">
                <a:solidFill>
                  <a:schemeClr val="bg1"/>
                </a:solidFill>
                <a:effectLst>
                  <a:outerShdw blurRad="38100" dist="38100" dir="2700000" algn="tl">
                    <a:srgbClr val="000000"/>
                  </a:outerShdw>
                </a:effectLst>
              </a:rPr>
              <a:t>INTERVENTOR</a:t>
            </a:r>
          </a:p>
        </p:txBody>
      </p:sp>
    </p:spTree>
    <p:extLst>
      <p:ext uri="{BB962C8B-B14F-4D97-AF65-F5344CB8AC3E}">
        <p14:creationId xmlns:p14="http://schemas.microsoft.com/office/powerpoint/2010/main" val="29542474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1905001" y="1"/>
            <a:ext cx="8405813" cy="714375"/>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MANTENIMENT DEL QUÒRUM</a:t>
            </a:r>
            <a:endParaRPr lang="ca-ES" sz="4000" dirty="0">
              <a:solidFill>
                <a:srgbClr val="0070C0"/>
              </a:solidFill>
              <a:latin typeface="Calibri" panose="020F0502020204030204" pitchFamily="34" charset="0"/>
              <a:cs typeface="Calibri" panose="020F0502020204030204" pitchFamily="34" charset="0"/>
            </a:endParaRPr>
          </a:p>
        </p:txBody>
      </p:sp>
      <p:sp>
        <p:nvSpPr>
          <p:cNvPr id="331779" name="Rectangle 3"/>
          <p:cNvSpPr>
            <a:spLocks noGrp="1" noChangeArrowheads="1"/>
          </p:cNvSpPr>
          <p:nvPr>
            <p:ph idx="1"/>
          </p:nvPr>
        </p:nvSpPr>
        <p:spPr>
          <a:xfrm>
            <a:off x="1847850" y="692150"/>
            <a:ext cx="10080798" cy="5473700"/>
          </a:xfrm>
          <a:noFill/>
        </p:spPr>
        <p:txBody>
          <a:bodyPr anchor="ctr">
            <a:normAutofit/>
          </a:bodyPr>
          <a:lstStyle/>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El quòrum exigit s'ha de mantenir durant tota la sessió (art.46-2-c LBRL).</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Per tant si durant a sessió s'absenta algun o alguns dels membres de manera que el nombre d'assistents sigui inferior al mínim exigit per a celebrar-la, el President haurà d'aixecar la sessió.</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No obstant això, si l'absència és momentània sembla lògic admetre que el President pot interrompre la sessió fins a la reincorporació. </a:t>
            </a:r>
          </a:p>
          <a:p>
            <a:pPr algn="just" eaLnBrk="1" hangingPunct="1">
              <a:lnSpc>
                <a:spcPct val="80000"/>
              </a:lnSpc>
              <a:buFont typeface="Wingdings" pitchFamily="2" charset="2"/>
              <a:buNone/>
            </a:pPr>
            <a:endParaRPr lang="ca-ES" altLang="es-ES_tradnl" sz="1700" dirty="0">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D'altra banda, cal tenir en compte el paràgraf segon de l'art.46-2-d LBRL segons el qual «l'absència d'un o diversos Regidors o Diputats, </a:t>
            </a:r>
            <a:r>
              <a:rPr lang="ca-ES" altLang="es-ES_tradnl" sz="1700" b="1" u="sng" dirty="0">
                <a:latin typeface="Calibri" panose="020F0502020204030204" pitchFamily="34" charset="0"/>
                <a:cs typeface="Calibri" panose="020F0502020204030204" pitchFamily="34" charset="0"/>
              </a:rPr>
              <a:t>una vegada iniciada la deliberació</a:t>
            </a:r>
            <a:r>
              <a:rPr lang="ca-ES" altLang="es-ES_tradnl" sz="1700" dirty="0">
                <a:latin typeface="Calibri" panose="020F0502020204030204" pitchFamily="34" charset="0"/>
                <a:cs typeface="Calibri" panose="020F0502020204030204" pitchFamily="34" charset="0"/>
              </a:rPr>
              <a:t> d'un assumpte, </a:t>
            </a:r>
            <a:r>
              <a:rPr lang="ca-ES" altLang="es-ES_tradnl" sz="1700" b="1" dirty="0">
                <a:solidFill>
                  <a:srgbClr val="0000FF"/>
                </a:solidFill>
                <a:latin typeface="Calibri" panose="020F0502020204030204" pitchFamily="34" charset="0"/>
                <a:cs typeface="Calibri" panose="020F0502020204030204" pitchFamily="34" charset="0"/>
              </a:rPr>
              <a:t>equival a efectes de la votació corresponent, a l'abstenció».</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En aquest cas no s'aixecarà ni interromprà la sessió encara que no existeixi el quòrum mínim per això, ja que aquesta absència equivaldrà a l'abstenció, per la qual cosa s'ha d'entendre que a efectes del quòrum es considera com present, si bé únicament respecte a aquest assumpte, per la qual cosa una vegada efectuada la votació del mateix es requereix que concorri el quòrum exigit. </a:t>
            </a:r>
            <a:endParaRPr lang="ca-ES" altLang="es-ES_tradnl" sz="1700" b="1" dirty="0">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None/>
            </a:pPr>
            <a:r>
              <a:rPr lang="ca-ES" altLang="es-ES_tradnl" sz="1700" b="1" dirty="0">
                <a:latin typeface="Calibri" panose="020F0502020204030204" pitchFamily="34" charset="0"/>
                <a:cs typeface="Calibri" panose="020F0502020204030204" pitchFamily="34" charset="0"/>
              </a:rPr>
              <a:t/>
            </a:r>
            <a:br>
              <a:rPr lang="ca-ES" altLang="es-ES_tradnl" sz="1700" b="1" dirty="0">
                <a:latin typeface="Calibri" panose="020F0502020204030204" pitchFamily="34" charset="0"/>
                <a:cs typeface="Calibri" panose="020F0502020204030204" pitchFamily="34" charset="0"/>
              </a:rPr>
            </a:br>
            <a:r>
              <a:rPr lang="ca-ES" altLang="es-ES_tradnl" sz="1700" b="1" dirty="0">
                <a:latin typeface="Calibri" panose="020F0502020204030204" pitchFamily="34" charset="0"/>
                <a:cs typeface="Calibri" panose="020F0502020204030204" pitchFamily="34" charset="0"/>
              </a:rPr>
              <a:t/>
            </a:r>
            <a:br>
              <a:rPr lang="ca-ES" altLang="es-ES_tradnl" sz="1700" b="1" dirty="0">
                <a:latin typeface="Calibri" panose="020F0502020204030204" pitchFamily="34" charset="0"/>
                <a:cs typeface="Calibri" panose="020F0502020204030204" pitchFamily="34" charset="0"/>
              </a:rPr>
            </a:br>
            <a:endParaRPr lang="ca-ES" altLang="es-ES_tradnl" sz="1700" b="1" dirty="0">
              <a:latin typeface="Calibri" panose="020F0502020204030204" pitchFamily="34" charset="0"/>
              <a:cs typeface="Calibri" panose="020F0502020204030204" pitchFamily="34" charset="0"/>
            </a:endParaRPr>
          </a:p>
        </p:txBody>
      </p:sp>
      <p:sp>
        <p:nvSpPr>
          <p:cNvPr id="326663" name="6 Marcador de pie de página"/>
          <p:cNvSpPr>
            <a:spLocks noGrp="1"/>
          </p:cNvSpPr>
          <p:nvPr>
            <p:ph type="ftr" sz="quarter" idx="11"/>
          </p:nvPr>
        </p:nvSpPr>
        <p:spPr/>
        <p:txBody>
          <a:bodyPr/>
          <a:lstStyle/>
          <a:p>
            <a:pPr>
              <a:defRPr/>
            </a:pPr>
            <a:r>
              <a:rPr lang="pt-BR"/>
              <a:t>Curs de regim juridic </a:t>
            </a:r>
            <a:endParaRPr lang="es-ES"/>
          </a:p>
        </p:txBody>
      </p:sp>
      <p:sp>
        <p:nvSpPr>
          <p:cNvPr id="326662" name="5 Marcador de número de diapositiva"/>
          <p:cNvSpPr>
            <a:spLocks noGrp="1"/>
          </p:cNvSpPr>
          <p:nvPr>
            <p:ph type="sldNum" sz="quarter" idx="12"/>
          </p:nvPr>
        </p:nvSpPr>
        <p:spPr/>
        <p:txBody>
          <a:bodyPr/>
          <a:lstStyle/>
          <a:p>
            <a:pPr>
              <a:defRPr/>
            </a:pPr>
            <a:fld id="{A464224C-085D-42F7-8011-0252CF0A7C44}" type="slidenum">
              <a:rPr lang="es-ES"/>
              <a:pPr>
                <a:defRPr/>
              </a:pPr>
              <a:t>207</a:t>
            </a:fld>
            <a:endParaRPr lang="es-ES"/>
          </a:p>
        </p:txBody>
      </p:sp>
      <p:sp>
        <p:nvSpPr>
          <p:cNvPr id="611332" name="Text Box 4"/>
          <p:cNvSpPr txBox="1">
            <a:spLocks noChangeArrowheads="1"/>
          </p:cNvSpPr>
          <p:nvPr/>
        </p:nvSpPr>
        <p:spPr bwMode="auto">
          <a:xfrm>
            <a:off x="1847851" y="5300664"/>
            <a:ext cx="6264275" cy="915987"/>
          </a:xfrm>
          <a:prstGeom prst="rect">
            <a:avLst/>
          </a:prstGeom>
          <a:solidFill>
            <a:srgbClr val="ADC3FB"/>
          </a:solidFill>
          <a:ln w="9525">
            <a:noFill/>
            <a:miter lim="800000"/>
            <a:headEnd/>
            <a:tailEnd/>
          </a:ln>
          <a:effectLst>
            <a:outerShdw dist="107763" dir="18900000" algn="ctr" rotWithShape="0">
              <a:schemeClr val="bg2">
                <a:alpha val="50000"/>
              </a:schemeClr>
            </a:outerShdw>
          </a:effectLst>
        </p:spPr>
        <p:txBody>
          <a:bodyPr>
            <a:spAutoFit/>
          </a:bodyPr>
          <a:lstStyle/>
          <a:p>
            <a:pPr algn="just" eaLnBrk="1" hangingPunct="1">
              <a:spcBef>
                <a:spcPct val="50000"/>
              </a:spcBef>
              <a:defRPr/>
            </a:pPr>
            <a:r>
              <a:rPr lang="ca-ES" b="1">
                <a:latin typeface="Comic Sans MS" pitchFamily="66" charset="0"/>
              </a:rPr>
              <a:t>En conseqüència, no podran recórrer els corporatius que haguessin votat a favor o els que no haguessin votat per absència de la sessió o per abstenció. </a:t>
            </a:r>
          </a:p>
        </p:txBody>
      </p:sp>
      <p:sp>
        <p:nvSpPr>
          <p:cNvPr id="331783" name="Line 5"/>
          <p:cNvSpPr>
            <a:spLocks noChangeShapeType="1"/>
          </p:cNvSpPr>
          <p:nvPr/>
        </p:nvSpPr>
        <p:spPr bwMode="auto">
          <a:xfrm flipH="1">
            <a:off x="1847850" y="3573464"/>
            <a:ext cx="431800" cy="1944687"/>
          </a:xfrm>
          <a:prstGeom prst="line">
            <a:avLst/>
          </a:prstGeom>
          <a:noFill/>
          <a:ln w="5715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Tree>
    <p:extLst>
      <p:ext uri="{BB962C8B-B14F-4D97-AF65-F5344CB8AC3E}">
        <p14:creationId xmlns:p14="http://schemas.microsoft.com/office/powerpoint/2010/main" val="359982555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919288" y="188640"/>
            <a:ext cx="9073255" cy="1868760"/>
          </a:xfrm>
        </p:spPr>
        <p:txBody>
          <a:bodyPr rtlCol="0">
            <a:noAutofit/>
          </a:bodyPr>
          <a:lstStyle/>
          <a:p>
            <a:pPr>
              <a:defRPr/>
            </a:pPr>
            <a:r>
              <a:rPr lang="ca-ES" sz="4000" b="1" dirty="0">
                <a:solidFill>
                  <a:srgbClr val="0070C0"/>
                </a:solidFill>
                <a:latin typeface="Calibri" panose="020F0502020204030204" pitchFamily="34" charset="0"/>
                <a:cs typeface="Calibri" panose="020F0502020204030204" pitchFamily="34" charset="0"/>
              </a:rPr>
              <a:t>REQUISITS DE CELEBRACIÓ DE LES SESSIONS</a:t>
            </a:r>
            <a:r>
              <a:rPr lang="ca-ES" sz="4000" b="1" dirty="0" smtClean="0">
                <a:solidFill>
                  <a:srgbClr val="0070C0"/>
                </a:solidFill>
                <a:latin typeface="Calibri" panose="020F0502020204030204" pitchFamily="34" charset="0"/>
                <a:cs typeface="Calibri" panose="020F0502020204030204" pitchFamily="34" charset="0"/>
              </a:rPr>
              <a:t>. </a:t>
            </a:r>
            <a:r>
              <a:rPr lang="ca-ES" sz="4000" b="1" dirty="0">
                <a:solidFill>
                  <a:srgbClr val="0070C0"/>
                </a:solidFill>
                <a:latin typeface="Calibri" panose="020F0502020204030204" pitchFamily="34" charset="0"/>
                <a:cs typeface="Calibri" panose="020F0502020204030204" pitchFamily="34" charset="0"/>
              </a:rPr>
              <a:t>PUBLICITAT.</a:t>
            </a:r>
            <a:br>
              <a:rPr lang="ca-ES" sz="4000" b="1" dirty="0">
                <a:solidFill>
                  <a:srgbClr val="0070C0"/>
                </a:solidFill>
                <a:latin typeface="Calibri" panose="020F0502020204030204" pitchFamily="34" charset="0"/>
                <a:cs typeface="Calibri" panose="020F0502020204030204" pitchFamily="34" charset="0"/>
              </a:rPr>
            </a:br>
            <a:endParaRPr lang="ca-ES" sz="4000" b="1" dirty="0">
              <a:solidFill>
                <a:srgbClr val="0070C0"/>
              </a:solidFill>
              <a:latin typeface="Calibri" panose="020F0502020204030204" pitchFamily="34" charset="0"/>
              <a:cs typeface="Calibri" panose="020F0502020204030204" pitchFamily="34" charset="0"/>
            </a:endParaRPr>
          </a:p>
        </p:txBody>
      </p:sp>
      <p:sp>
        <p:nvSpPr>
          <p:cNvPr id="612355" name="Rectangle 3"/>
          <p:cNvSpPr>
            <a:spLocks noGrp="1" noChangeArrowheads="1"/>
          </p:cNvSpPr>
          <p:nvPr>
            <p:ph idx="1"/>
          </p:nvPr>
        </p:nvSpPr>
        <p:spPr>
          <a:xfrm>
            <a:off x="1919288" y="2420939"/>
            <a:ext cx="9577312" cy="3671887"/>
          </a:xfrm>
          <a:solidFill>
            <a:schemeClr val="bg1"/>
          </a:solidFill>
          <a:ln w="57150">
            <a:solidFill>
              <a:schemeClr val="tx2"/>
            </a:solidFill>
          </a:ln>
          <a:effectLst>
            <a:outerShdw dist="107763" dir="18900000" algn="ctr" rotWithShape="0">
              <a:schemeClr val="bg2">
                <a:alpha val="50000"/>
              </a:schemeClr>
            </a:outerShdw>
          </a:effectLst>
        </p:spPr>
        <p:txBody>
          <a:bodyPr rtlCol="0">
            <a:normAutofit/>
          </a:bodyPr>
          <a:lstStyle/>
          <a:p>
            <a:pPr marL="274320" indent="-274320" algn="just">
              <a:buClr>
                <a:srgbClr val="008000"/>
              </a:buClr>
              <a:buFont typeface="Wingdings" pitchFamily="2" charset="2"/>
              <a:buChar char="Ø"/>
              <a:defRPr/>
            </a:pPr>
            <a:r>
              <a:rPr lang="ca-ES" sz="1700">
                <a:latin typeface="Calibri" panose="020F0502020204030204" pitchFamily="34" charset="0"/>
                <a:cs typeface="Calibri" panose="020F0502020204030204" pitchFamily="34" charset="0"/>
              </a:rPr>
              <a:t>Les sessions del Ple són públiques, no obstant això pot acordar per </a:t>
            </a:r>
            <a:r>
              <a:rPr lang="ca-ES" sz="1700" b="1">
                <a:latin typeface="Calibri" panose="020F0502020204030204" pitchFamily="34" charset="0"/>
                <a:cs typeface="Calibri" panose="020F0502020204030204" pitchFamily="34" charset="0"/>
              </a:rPr>
              <a:t>majoria absoluta</a:t>
            </a:r>
            <a:r>
              <a:rPr lang="ca-ES" sz="1700">
                <a:latin typeface="Calibri" panose="020F0502020204030204" pitchFamily="34" charset="0"/>
                <a:cs typeface="Calibri" panose="020F0502020204030204" pitchFamily="34" charset="0"/>
              </a:rPr>
              <a:t> </a:t>
            </a:r>
            <a:r>
              <a:rPr lang="ca-ES" sz="1700">
                <a:solidFill>
                  <a:schemeClr val="tx2"/>
                </a:solidFill>
                <a:latin typeface="Calibri" panose="020F0502020204030204" pitchFamily="34" charset="0"/>
                <a:cs typeface="Calibri" panose="020F0502020204030204" pitchFamily="34" charset="0"/>
              </a:rPr>
              <a:t>el caràcter secret del debat i votació d'aquells assumptes que puguin afectar el dret fonamental de la intimitat</a:t>
            </a:r>
            <a:r>
              <a:rPr lang="ca-ES" sz="1700">
                <a:latin typeface="Calibri" panose="020F0502020204030204" pitchFamily="34" charset="0"/>
                <a:cs typeface="Calibri" panose="020F0502020204030204" pitchFamily="34" charset="0"/>
              </a:rPr>
              <a:t> (art.18.-1. CE), segons disposa article 70-1 LBRL, precepte que és reiterat en l'article 88-1 i 227 ROF.</a:t>
            </a:r>
          </a:p>
          <a:p>
            <a:pPr marL="274320" indent="-274320" algn="just">
              <a:buClr>
                <a:srgbClr val="008000"/>
              </a:buClr>
              <a:buNone/>
              <a:defRPr/>
            </a:pPr>
            <a:r>
              <a:rPr lang="ca-ES" sz="1700">
                <a:latin typeface="Calibri" panose="020F0502020204030204" pitchFamily="34" charset="0"/>
                <a:cs typeface="Calibri" panose="020F0502020204030204" pitchFamily="34" charset="0"/>
              </a:rPr>
              <a:t> </a:t>
            </a:r>
            <a:br>
              <a:rPr lang="ca-ES" sz="1700">
                <a:latin typeface="Calibri" panose="020F0502020204030204" pitchFamily="34" charset="0"/>
                <a:cs typeface="Calibri" panose="020F0502020204030204" pitchFamily="34" charset="0"/>
              </a:rPr>
            </a:br>
            <a:r>
              <a:rPr lang="ca-ES" sz="1700">
                <a:latin typeface="Calibri" panose="020F0502020204030204" pitchFamily="34" charset="0"/>
                <a:cs typeface="Calibri" panose="020F0502020204030204" pitchFamily="34" charset="0"/>
              </a:rPr>
              <a:t>La publicitat de les sessions suposa que qualsevol persona pot assistir i presenciar el debat i votació, i aquesta publicitat ha de ser real i efectiva, no merament formal.</a:t>
            </a:r>
          </a:p>
          <a:p>
            <a:pPr marL="274320" indent="-274320" algn="just">
              <a:buClr>
                <a:srgbClr val="008000"/>
              </a:buClr>
              <a:buNone/>
              <a:defRPr/>
            </a:pPr>
            <a:r>
              <a:rPr lang="ca-ES" sz="1700">
                <a:latin typeface="Calibri" panose="020F0502020204030204" pitchFamily="34" charset="0"/>
                <a:cs typeface="Calibri" panose="020F0502020204030204" pitchFamily="34" charset="0"/>
              </a:rPr>
              <a:t> </a:t>
            </a:r>
            <a:br>
              <a:rPr lang="ca-ES" sz="1700">
                <a:latin typeface="Calibri" panose="020F0502020204030204" pitchFamily="34" charset="0"/>
                <a:cs typeface="Calibri" panose="020F0502020204030204" pitchFamily="34" charset="0"/>
              </a:rPr>
            </a:br>
            <a:r>
              <a:rPr lang="ca-ES" sz="1700">
                <a:latin typeface="Calibri" panose="020F0502020204030204" pitchFamily="34" charset="0"/>
                <a:cs typeface="Calibri" panose="020F0502020204030204" pitchFamily="34" charset="0"/>
              </a:rPr>
              <a:t>En efecte, la publicitat és un requisit essencial per a la vàlida celebració de la sessió com declara el TS en sentència de 21 de novembre de 1996 </a:t>
            </a:r>
          </a:p>
        </p:txBody>
      </p:sp>
      <p:sp>
        <p:nvSpPr>
          <p:cNvPr id="327686" name="5 Marcador de pie de página"/>
          <p:cNvSpPr>
            <a:spLocks noGrp="1"/>
          </p:cNvSpPr>
          <p:nvPr>
            <p:ph type="ftr" sz="quarter" idx="11"/>
          </p:nvPr>
        </p:nvSpPr>
        <p:spPr/>
        <p:txBody>
          <a:bodyPr/>
          <a:lstStyle/>
          <a:p>
            <a:pPr>
              <a:defRPr/>
            </a:pPr>
            <a:r>
              <a:rPr lang="pt-BR"/>
              <a:t>Curs de regim juridic </a:t>
            </a:r>
            <a:endParaRPr lang="es-ES"/>
          </a:p>
        </p:txBody>
      </p:sp>
      <p:sp>
        <p:nvSpPr>
          <p:cNvPr id="327685" name="4 Marcador de número de diapositiva"/>
          <p:cNvSpPr>
            <a:spLocks noGrp="1"/>
          </p:cNvSpPr>
          <p:nvPr>
            <p:ph type="sldNum" sz="quarter" idx="12"/>
          </p:nvPr>
        </p:nvSpPr>
        <p:spPr/>
        <p:txBody>
          <a:bodyPr/>
          <a:lstStyle/>
          <a:p>
            <a:pPr>
              <a:defRPr/>
            </a:pPr>
            <a:fld id="{C6C17A13-DEE9-419B-B68C-0180D6546D18}" type="slidenum">
              <a:rPr lang="es-ES"/>
              <a:pPr>
                <a:defRPr/>
              </a:pPr>
              <a:t>208</a:t>
            </a:fld>
            <a:endParaRPr lang="es-ES"/>
          </a:p>
        </p:txBody>
      </p:sp>
      <p:sp>
        <p:nvSpPr>
          <p:cNvPr id="612356" name="Text Box 4"/>
          <p:cNvSpPr txBox="1">
            <a:spLocks noChangeArrowheads="1"/>
          </p:cNvSpPr>
          <p:nvPr/>
        </p:nvSpPr>
        <p:spPr bwMode="auto">
          <a:xfrm>
            <a:off x="6553200" y="1600201"/>
            <a:ext cx="3816350" cy="701675"/>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sz="2000" b="1">
                <a:solidFill>
                  <a:schemeClr val="bg1"/>
                </a:solidFill>
                <a:latin typeface="Comic Sans MS" pitchFamily="66" charset="0"/>
              </a:rPr>
              <a:t>No són públiques les sessions de les Juntes de Govern.</a:t>
            </a:r>
          </a:p>
        </p:txBody>
      </p:sp>
    </p:spTree>
    <p:extLst>
      <p:ext uri="{BB962C8B-B14F-4D97-AF65-F5344CB8AC3E}">
        <p14:creationId xmlns:p14="http://schemas.microsoft.com/office/powerpoint/2010/main" val="3387118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12356"/>
                                        </p:tgtEl>
                                        <p:attrNameLst>
                                          <p:attrName>style.visibility</p:attrName>
                                        </p:attrNameLst>
                                      </p:cBhvr>
                                      <p:to>
                                        <p:strVal val="visible"/>
                                      </p:to>
                                    </p:set>
                                    <p:animEffect transition="in" filter="fade">
                                      <p:cBhvr>
                                        <p:cTn id="7" dur="770" decel="100000"/>
                                        <p:tgtEl>
                                          <p:spTgt spid="612356"/>
                                        </p:tgtEl>
                                      </p:cBhvr>
                                    </p:animEffect>
                                    <p:animScale>
                                      <p:cBhvr>
                                        <p:cTn id="8" dur="770" decel="100000"/>
                                        <p:tgtEl>
                                          <p:spTgt spid="612356"/>
                                        </p:tgtEl>
                                      </p:cBhvr>
                                      <p:from x="10000" y="10000"/>
                                      <p:to x="200000" y="450000"/>
                                    </p:animScale>
                                    <p:animScale>
                                      <p:cBhvr>
                                        <p:cTn id="9" dur="1230" accel="100000" fill="hold">
                                          <p:stCondLst>
                                            <p:cond delay="770"/>
                                          </p:stCondLst>
                                        </p:cTn>
                                        <p:tgtEl>
                                          <p:spTgt spid="612356"/>
                                        </p:tgtEl>
                                      </p:cBhvr>
                                      <p:from x="200000" y="450000"/>
                                      <p:to x="100000" y="100000"/>
                                    </p:animScale>
                                    <p:set>
                                      <p:cBhvr>
                                        <p:cTn id="10" dur="770" fill="hold"/>
                                        <p:tgtEl>
                                          <p:spTgt spid="612356"/>
                                        </p:tgtEl>
                                        <p:attrNameLst>
                                          <p:attrName>ppt_x</p:attrName>
                                        </p:attrNameLst>
                                      </p:cBhvr>
                                      <p:to>
                                        <p:strVal val="(0.5)"/>
                                      </p:to>
                                    </p:set>
                                    <p:anim from="(0.5)" to="(#ppt_x)" calcmode="lin" valueType="num">
                                      <p:cBhvr>
                                        <p:cTn id="11" dur="1230" accel="100000" fill="hold">
                                          <p:stCondLst>
                                            <p:cond delay="770"/>
                                          </p:stCondLst>
                                        </p:cTn>
                                        <p:tgtEl>
                                          <p:spTgt spid="612356"/>
                                        </p:tgtEl>
                                        <p:attrNameLst>
                                          <p:attrName>ppt_x</p:attrName>
                                        </p:attrNameLst>
                                      </p:cBhvr>
                                    </p:anim>
                                    <p:set>
                                      <p:cBhvr>
                                        <p:cTn id="12" dur="770" fill="hold"/>
                                        <p:tgtEl>
                                          <p:spTgt spid="612356"/>
                                        </p:tgtEl>
                                        <p:attrNameLst>
                                          <p:attrName>ppt_y</p:attrName>
                                        </p:attrNameLst>
                                      </p:cBhvr>
                                      <p:to>
                                        <p:strVal val="(#ppt_y+0.4)"/>
                                      </p:to>
                                    </p:set>
                                    <p:anim from="(#ppt_y+0.4)" to="(#ppt_y)" calcmode="lin" valueType="num">
                                      <p:cBhvr>
                                        <p:cTn id="13" dur="1230" accel="100000" fill="hold">
                                          <p:stCondLst>
                                            <p:cond delay="770"/>
                                          </p:stCondLst>
                                        </p:cTn>
                                        <p:tgtEl>
                                          <p:spTgt spid="61235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6"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1992313" y="116632"/>
            <a:ext cx="8340725" cy="1281957"/>
          </a:xfrm>
        </p:spPr>
        <p:txBody>
          <a:bodyPr>
            <a:noAutofit/>
          </a:bodyPr>
          <a:lstStyle/>
          <a:p>
            <a:pPr eaLnBrk="1" hangingPunct="1"/>
            <a:r>
              <a:rPr lang="ca-ES" altLang="es-ES_tradnl" sz="4000" b="1" dirty="0">
                <a:solidFill>
                  <a:srgbClr val="0033CC"/>
                </a:solidFill>
                <a:latin typeface="Calibri" panose="020F0502020204030204" pitchFamily="34" charset="0"/>
                <a:cs typeface="Calibri" panose="020F0502020204030204" pitchFamily="34" charset="0"/>
              </a:rPr>
              <a:t>EXPEDIENT PER CONVOCAR UNA SESSIÓ DEL PLE DE L’AJUNTAMENT</a:t>
            </a:r>
          </a:p>
        </p:txBody>
      </p:sp>
      <p:sp>
        <p:nvSpPr>
          <p:cNvPr id="618499" name="Rectangle 3"/>
          <p:cNvSpPr>
            <a:spLocks noGrp="1" noChangeArrowheads="1"/>
          </p:cNvSpPr>
          <p:nvPr>
            <p:ph idx="1"/>
          </p:nvPr>
        </p:nvSpPr>
        <p:spPr>
          <a:xfrm>
            <a:off x="1992312" y="1621992"/>
            <a:ext cx="9720311" cy="5236008"/>
          </a:xfrm>
          <a:solidFill>
            <a:srgbClr val="FFCCFF"/>
          </a:solidFill>
          <a:ln w="38100">
            <a:solidFill>
              <a:schemeClr val="tx1"/>
            </a:solidFill>
          </a:ln>
          <a:effectLst>
            <a:outerShdw dist="107763" dir="18900000" algn="ctr" rotWithShape="0">
              <a:schemeClr val="bg2">
                <a:alpha val="50000"/>
              </a:schemeClr>
            </a:outerShdw>
          </a:effectLst>
        </p:spPr>
        <p:txBody>
          <a:bodyPr rtlCol="0">
            <a:noAutofit/>
          </a:bodyPr>
          <a:lstStyle/>
          <a:p>
            <a:pPr marL="274320" indent="-274320">
              <a:lnSpc>
                <a:spcPct val="120000"/>
              </a:lnSpc>
              <a:buClr>
                <a:schemeClr val="accent3"/>
              </a:buClr>
              <a:buFont typeface="Arial" pitchFamily="34" charset="0"/>
              <a:buChar char="•"/>
              <a:defRPr/>
            </a:pPr>
            <a:r>
              <a:rPr lang="ca-ES" sz="1700" b="1" dirty="0">
                <a:latin typeface="Calibri" panose="020F0502020204030204" pitchFamily="34" charset="0"/>
                <a:cs typeface="Calibri" panose="020F0502020204030204" pitchFamily="34" charset="0"/>
              </a:rPr>
              <a:t> ÍNDEX DE TRÀMITS</a:t>
            </a:r>
            <a:endParaRPr lang="ca-ES" sz="1700" dirty="0">
              <a:latin typeface="Calibri" panose="020F0502020204030204" pitchFamily="34" charset="0"/>
              <a:cs typeface="Calibri" panose="020F0502020204030204" pitchFamily="34" charset="0"/>
            </a:endParaRP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RELACIÓ D’ASSUMPTES QUE FORMULA LA SECRETARIA</a:t>
            </a: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DECRET DE CONVOCATÒRIA DE L’ALCALDIA</a:t>
            </a: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CONVOCATÒRIA I ORDRE DEL DIA A TRAMETRE ALS MEMBRES DE LA CORPORACIÓ</a:t>
            </a: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DILIGÈNCIA DE LLIURAMENT DE LES CONVOCATÒRIES</a:t>
            </a: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EDICTE PER PUBLICAR EN EL TAULER DE L’AJUNTAMENT (CONVOCATÒRIA I ORDRE DEL DIA)</a:t>
            </a: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DILIGÈNCIA DE NOTIFICACIÓ DE LES CONVOCATÒRIES</a:t>
            </a: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ACTA DE LA SESSIÓ</a:t>
            </a: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OFICIS DE TRAMESA DELS ACORDS ADOPTATS A LES ADMINISTRACIONS DE L’ESTAT I DE LA COMUNITAT AUTÒNOMA</a:t>
            </a:r>
          </a:p>
          <a:p>
            <a:pPr marL="640080" lvl="1" indent="-246888">
              <a:lnSpc>
                <a:spcPct val="120000"/>
              </a:lnSpc>
              <a:buClr>
                <a:srgbClr val="008000"/>
              </a:buClr>
              <a:buFont typeface="Wingdings" pitchFamily="2" charset="2"/>
              <a:buChar char="Ø"/>
              <a:defRPr/>
            </a:pPr>
            <a:r>
              <a:rPr lang="ca-ES" sz="1700" dirty="0">
                <a:latin typeface="Calibri" panose="020F0502020204030204" pitchFamily="34" charset="0"/>
                <a:cs typeface="Calibri" panose="020F0502020204030204" pitchFamily="34" charset="0"/>
              </a:rPr>
              <a:t>EDICTE PER PUBLICAR EN EL TAULER DE L’AJUNTAMENT (DE L’ACTA DE LA </a:t>
            </a:r>
            <a:r>
              <a:rPr lang="ca-ES" sz="1700" dirty="0" smtClean="0">
                <a:latin typeface="Calibri" panose="020F0502020204030204" pitchFamily="34" charset="0"/>
                <a:cs typeface="Calibri" panose="020F0502020204030204" pitchFamily="34" charset="0"/>
              </a:rPr>
              <a:t>SESSIÓ)I AL PORTAL DE TRANSPARÈNCIA </a:t>
            </a:r>
            <a:endParaRPr lang="ca-ES" sz="1700" dirty="0">
              <a:latin typeface="Calibri" panose="020F0502020204030204" pitchFamily="34" charset="0"/>
              <a:cs typeface="Calibri" panose="020F0502020204030204" pitchFamily="34" charset="0"/>
            </a:endParaRPr>
          </a:p>
          <a:p>
            <a:pPr marL="274320" indent="-274320">
              <a:lnSpc>
                <a:spcPct val="120000"/>
              </a:lnSpc>
              <a:buClr>
                <a:schemeClr val="accent3"/>
              </a:buClr>
              <a:buNone/>
              <a:defRPr/>
            </a:pPr>
            <a:endParaRPr lang="ca-ES" sz="1700" dirty="0">
              <a:latin typeface="Calibri" panose="020F0502020204030204" pitchFamily="34" charset="0"/>
              <a:cs typeface="Calibri" panose="020F0502020204030204" pitchFamily="34" charset="0"/>
            </a:endParaRPr>
          </a:p>
        </p:txBody>
      </p:sp>
      <p:sp>
        <p:nvSpPr>
          <p:cNvPr id="329733" name="4 Marcador de pie de página"/>
          <p:cNvSpPr>
            <a:spLocks noGrp="1"/>
          </p:cNvSpPr>
          <p:nvPr>
            <p:ph type="ftr" sz="quarter" idx="11"/>
          </p:nvPr>
        </p:nvSpPr>
        <p:spPr/>
        <p:txBody>
          <a:bodyPr/>
          <a:lstStyle/>
          <a:p>
            <a:pPr>
              <a:defRPr/>
            </a:pPr>
            <a:r>
              <a:rPr lang="pt-BR"/>
              <a:t>Curs de regim juridic </a:t>
            </a:r>
            <a:endParaRPr lang="es-ES"/>
          </a:p>
        </p:txBody>
      </p:sp>
      <p:sp>
        <p:nvSpPr>
          <p:cNvPr id="329732" name="3 Marcador de número de diapositiva"/>
          <p:cNvSpPr>
            <a:spLocks noGrp="1"/>
          </p:cNvSpPr>
          <p:nvPr>
            <p:ph type="sldNum" sz="quarter" idx="12"/>
          </p:nvPr>
        </p:nvSpPr>
        <p:spPr/>
        <p:txBody>
          <a:bodyPr/>
          <a:lstStyle/>
          <a:p>
            <a:pPr>
              <a:defRPr/>
            </a:pPr>
            <a:fld id="{EE6B8093-A32E-4D64-A735-93D6DF25B083}" type="slidenum">
              <a:rPr lang="es-ES"/>
              <a:pPr>
                <a:defRPr/>
              </a:pPr>
              <a:t>209</a:t>
            </a:fld>
            <a:endParaRPr lang="es-ES"/>
          </a:p>
        </p:txBody>
      </p:sp>
    </p:spTree>
    <p:extLst>
      <p:ext uri="{BB962C8B-B14F-4D97-AF65-F5344CB8AC3E}">
        <p14:creationId xmlns:p14="http://schemas.microsoft.com/office/powerpoint/2010/main" val="1901233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03512" y="188640"/>
            <a:ext cx="9793088" cy="4679661"/>
          </a:xfrm>
        </p:spPr>
        <p:txBody>
          <a:bodyPr>
            <a:normAutofit fontScale="85000" lnSpcReduction="10000"/>
          </a:bodyPr>
          <a:lstStyle/>
          <a:p>
            <a:pPr algn="just">
              <a:lnSpc>
                <a:spcPct val="120000"/>
              </a:lnSpc>
            </a:pPr>
            <a:r>
              <a:rPr lang="ca-ES" sz="2000" dirty="0">
                <a:latin typeface="Calibri" panose="020F0502020204030204" pitchFamily="34" charset="0"/>
                <a:cs typeface="Calibri" panose="020F0502020204030204" pitchFamily="34" charset="0"/>
              </a:rPr>
              <a:t>Els articles 194.2 de la Llei Orgànica 5/1985, de 19 de juny, del règim electoral general (LOREG) i 39 del Reglament d’organització, funcionament i règim jurídic de les ens locals, aprovat pel Reial Decret 2568/1986, de 28 de novembre (ROF) determinen que un cop finalitzat el seu mandat, els membres de les corporacions cessants </a:t>
            </a:r>
            <a:r>
              <a:rPr lang="ca-ES" sz="2000" b="1" dirty="0">
                <a:solidFill>
                  <a:srgbClr val="0070C0"/>
                </a:solidFill>
                <a:latin typeface="Calibri" panose="020F0502020204030204" pitchFamily="34" charset="0"/>
                <a:cs typeface="Calibri" panose="020F0502020204030204" pitchFamily="34" charset="0"/>
              </a:rPr>
              <a:t>continuaran les seves funcions únicament </a:t>
            </a:r>
            <a:r>
              <a:rPr lang="ca-ES" sz="2000" b="1" dirty="0" smtClean="0">
                <a:solidFill>
                  <a:srgbClr val="0070C0"/>
                </a:solidFill>
                <a:latin typeface="Calibri" panose="020F0502020204030204" pitchFamily="34" charset="0"/>
                <a:cs typeface="Calibri" panose="020F0502020204030204" pitchFamily="34" charset="0"/>
              </a:rPr>
              <a:t>PER A L’ADMINISTRACIÓ </a:t>
            </a:r>
            <a:r>
              <a:rPr lang="ca-ES" sz="2000" b="1" u="sng" dirty="0" smtClean="0">
                <a:solidFill>
                  <a:srgbClr val="0070C0"/>
                </a:solidFill>
                <a:latin typeface="Calibri" panose="020F0502020204030204" pitchFamily="34" charset="0"/>
                <a:cs typeface="Calibri" panose="020F0502020204030204" pitchFamily="34" charset="0"/>
              </a:rPr>
              <a:t>ORDINÀRIA </a:t>
            </a:r>
            <a:r>
              <a:rPr lang="ca-ES" sz="2000" u="sng" dirty="0" smtClean="0">
                <a:solidFill>
                  <a:srgbClr val="FF0000"/>
                </a:solidFill>
                <a:latin typeface="Calibri" panose="020F0502020204030204" pitchFamily="34" charset="0"/>
                <a:cs typeface="Calibri" panose="020F0502020204030204" pitchFamily="34" charset="0"/>
              </a:rPr>
              <a:t>fins </a:t>
            </a:r>
            <a:r>
              <a:rPr lang="ca-ES" sz="2000" u="sng" dirty="0">
                <a:solidFill>
                  <a:srgbClr val="FF0000"/>
                </a:solidFill>
                <a:latin typeface="Calibri" panose="020F0502020204030204" pitchFamily="34" charset="0"/>
                <a:cs typeface="Calibri" panose="020F0502020204030204" pitchFamily="34" charset="0"/>
              </a:rPr>
              <a:t>a la presa de possessió dels seus successors, especificant que, en cap cas podran adoptar acords pels que legalment es requereixi una majoria qualificada</a:t>
            </a:r>
            <a:r>
              <a:rPr lang="ca-ES" sz="2000" u="sng" dirty="0">
                <a:latin typeface="Calibri" panose="020F0502020204030204" pitchFamily="34" charset="0"/>
                <a:cs typeface="Calibri" panose="020F0502020204030204" pitchFamily="34" charset="0"/>
              </a:rPr>
              <a:t>.</a:t>
            </a:r>
          </a:p>
          <a:p>
            <a:pPr algn="just">
              <a:lnSpc>
                <a:spcPct val="120000"/>
              </a:lnSpc>
            </a:pPr>
            <a:r>
              <a:rPr lang="ca-ES" sz="2000" dirty="0">
                <a:latin typeface="Calibri" panose="020F0502020204030204" pitchFamily="34" charset="0"/>
                <a:cs typeface="Calibri" panose="020F0502020204030204" pitchFamily="34" charset="0"/>
              </a:rPr>
              <a:t> Per tant, d’acord amb aquest article s’estableix </a:t>
            </a:r>
            <a:r>
              <a:rPr lang="ca-ES" sz="2000" b="1" dirty="0">
                <a:latin typeface="Calibri" panose="020F0502020204030204" pitchFamily="34" charset="0"/>
                <a:cs typeface="Calibri" panose="020F0502020204030204" pitchFamily="34" charset="0"/>
              </a:rPr>
              <a:t>una pròrroga de les funcions un cop finalitzat el mandat però restringides a aquelles que suposin “administració ordinària”</a:t>
            </a:r>
            <a:r>
              <a:rPr lang="ca-ES" sz="2000" dirty="0">
                <a:latin typeface="Calibri" panose="020F0502020204030204" pitchFamily="34" charset="0"/>
                <a:cs typeface="Calibri" panose="020F0502020204030204" pitchFamily="34" charset="0"/>
              </a:rPr>
              <a:t>, excloent com a administració ordinària aquells acords en els que s’estableixi la previsió legal d’adopció per majoria qualificada (els de l’article 47.2 i 3 de la Llei 7/1985, de 2 d’abril, reguladora de les bases de règim local -LBRL-).</a:t>
            </a:r>
          </a:p>
          <a:p>
            <a:pPr algn="just">
              <a:lnSpc>
                <a:spcPct val="120000"/>
              </a:lnSpc>
            </a:pPr>
            <a:r>
              <a:rPr lang="ca-ES" sz="2000" dirty="0">
                <a:latin typeface="Calibri" panose="020F0502020204030204" pitchFamily="34" charset="0"/>
                <a:cs typeface="Calibri" panose="020F0502020204030204" pitchFamily="34" charset="0"/>
              </a:rPr>
              <a:t>En canvi durant aquest període </a:t>
            </a:r>
            <a:r>
              <a:rPr lang="ca-ES" sz="2000" b="1" u="sng" dirty="0">
                <a:latin typeface="Calibri" panose="020F0502020204030204" pitchFamily="34" charset="0"/>
                <a:cs typeface="Calibri" panose="020F0502020204030204" pitchFamily="34" charset="0"/>
              </a:rPr>
              <a:t>es manté el règim </a:t>
            </a:r>
            <a:r>
              <a:rPr lang="ca-ES" sz="2000" dirty="0">
                <a:latin typeface="Calibri" panose="020F0502020204030204" pitchFamily="34" charset="0"/>
                <a:cs typeface="Calibri" panose="020F0502020204030204" pitchFamily="34" charset="0"/>
              </a:rPr>
              <a:t>de delegacions interorgàniques que estigués establert amb anterioritat, sense perjudici, evidentment, de la potestat que en tot moment té l'òrgan titular de les mateixes de revocar-les o modificar-les.</a:t>
            </a:r>
            <a:endParaRPr lang="es-ES" sz="2000" dirty="0">
              <a:latin typeface="Calibri" panose="020F0502020204030204" pitchFamily="34" charset="0"/>
              <a:cs typeface="Calibri" panose="020F0502020204030204" pitchFamily="34" charset="0"/>
            </a:endParaRPr>
          </a:p>
          <a:p>
            <a:pPr algn="just">
              <a:lnSpc>
                <a:spcPct val="120000"/>
              </a:lnSpc>
            </a:pPr>
            <a:endParaRPr lang="ca-ES" sz="20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21</a:t>
            </a:fld>
            <a:endParaRPr lang="es-ES"/>
          </a:p>
        </p:txBody>
      </p:sp>
      <p:sp>
        <p:nvSpPr>
          <p:cNvPr id="2" name="Rectángulo 1"/>
          <p:cNvSpPr/>
          <p:nvPr/>
        </p:nvSpPr>
        <p:spPr>
          <a:xfrm>
            <a:off x="1681018" y="4793673"/>
            <a:ext cx="9815582" cy="1134900"/>
          </a:xfrm>
          <a:prstGeom prst="rect">
            <a:avLst/>
          </a:prstGeom>
          <a:solidFill>
            <a:schemeClr val="accent6">
              <a:lumMod val="20000"/>
              <a:lumOff val="80000"/>
            </a:schemeClr>
          </a:solidFill>
        </p:spPr>
        <p:txBody>
          <a:bodyPr wrap="square">
            <a:spAutoFit/>
          </a:bodyPr>
          <a:lstStyle/>
          <a:p>
            <a:pPr algn="just"/>
            <a:r>
              <a:rPr lang="ca-ES" altLang="ca-ES" sz="1700" dirty="0">
                <a:latin typeface="Calibri" panose="020F0502020204030204" pitchFamily="34" charset="0"/>
                <a:cs typeface="Calibri" panose="020F0502020204030204" pitchFamily="34" charset="0"/>
              </a:rPr>
              <a:t>En principi, d'acord amb la normativa vigent d'aplicació (article 195 de la Llei 5/1985, LOREG i concordants del RD 2568/1986, ROF), i amb els calendaris i terminis corresponents, </a:t>
            </a:r>
            <a:r>
              <a:rPr lang="ca-ES" altLang="ca-ES" sz="1700" b="1" dirty="0">
                <a:latin typeface="Calibri" panose="020F0502020204030204" pitchFamily="34" charset="0"/>
                <a:cs typeface="Calibri" panose="020F0502020204030204" pitchFamily="34" charset="0"/>
              </a:rPr>
              <a:t>fins el dia abans de la nova constitució</a:t>
            </a:r>
            <a:r>
              <a:rPr lang="ca-ES" altLang="ca-ES" sz="1700" dirty="0">
                <a:latin typeface="Calibri" panose="020F0502020204030204" pitchFamily="34" charset="0"/>
                <a:cs typeface="Calibri" panose="020F0502020204030204" pitchFamily="34" charset="0"/>
              </a:rPr>
              <a:t>. Això vol dir que tots els membres continuen en funcions fins a la constitució del nou govern i que </a:t>
            </a:r>
            <a:r>
              <a:rPr lang="ca-ES" altLang="ca-ES" sz="1700" b="1" dirty="0">
                <a:latin typeface="Calibri" panose="020F0502020204030204" pitchFamily="34" charset="0"/>
                <a:cs typeface="Calibri" panose="020F0502020204030204" pitchFamily="34" charset="0"/>
              </a:rPr>
              <a:t>s'ha de mantenir l'alta, la retribució i la cotització fins a la jornada immediatament anterior</a:t>
            </a:r>
            <a:r>
              <a:rPr lang="ca-ES" altLang="ca-ES" sz="17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38502588"/>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3" name="Rectangle 3"/>
          <p:cNvSpPr>
            <a:spLocks noGrp="1" noChangeArrowheads="1"/>
          </p:cNvSpPr>
          <p:nvPr>
            <p:ph idx="1"/>
          </p:nvPr>
        </p:nvSpPr>
        <p:spPr>
          <a:xfrm>
            <a:off x="2351584" y="1074365"/>
            <a:ext cx="9577064" cy="5061444"/>
          </a:xfrm>
          <a:noFill/>
          <a:ln w="38100"/>
        </p:spPr>
        <p:txBody>
          <a:bodyPr rtlCol="0">
            <a:normAutofit/>
          </a:bodyPr>
          <a:lstStyle/>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de les sessions del Ple és atribució de l'Alcalde o President de la Diputació (art.21.1.cy art 34.1.c LBRL) </a:t>
            </a:r>
            <a:r>
              <a:rPr lang="ca-ES" sz="1700" b="1" dirty="0">
                <a:solidFill>
                  <a:srgbClr val="0033CC"/>
                </a:solidFill>
                <a:effectLst>
                  <a:outerShdw blurRad="38100" dist="38100" dir="2700000" algn="tl">
                    <a:srgbClr val="C0C0C0"/>
                  </a:outerShdw>
                </a:effectLst>
                <a:latin typeface="Calibri" panose="020F0502020204030204" pitchFamily="34" charset="0"/>
                <a:cs typeface="Calibri" panose="020F0502020204030204" pitchFamily="34" charset="0"/>
              </a:rPr>
              <a:t>estant prohibida la seva delegació</a:t>
            </a:r>
            <a:r>
              <a:rPr lang="ca-ES" sz="1700" dirty="0">
                <a:solidFill>
                  <a:schemeClr val="tx2"/>
                </a:solidFill>
                <a:latin typeface="Calibri" panose="020F0502020204030204" pitchFamily="34" charset="0"/>
                <a:cs typeface="Calibri" panose="020F0502020204030204" pitchFamily="34" charset="0"/>
              </a:rPr>
              <a:t> (art.21.-3. i art. 34-2 LBRL).</a:t>
            </a:r>
          </a:p>
          <a:p>
            <a:pPr marL="274320" indent="-274320" algn="just">
              <a:lnSpc>
                <a:spcPct val="80000"/>
              </a:lnSpc>
              <a:buClr>
                <a:schemeClr val="accent3"/>
              </a:buClr>
              <a:buNone/>
              <a:defRPr/>
            </a:pPr>
            <a:r>
              <a:rPr lang="ca-ES" sz="1700" dirty="0">
                <a:solidFill>
                  <a:schemeClr val="tx2"/>
                </a:solidFill>
                <a:latin typeface="Calibri" panose="020F0502020204030204" pitchFamily="34" charset="0"/>
                <a:cs typeface="Calibri" panose="020F0502020204030204" pitchFamily="34" charset="0"/>
              </a:rPr>
              <a:t> </a:t>
            </a:r>
            <a:br>
              <a:rPr lang="ca-ES" sz="1700" dirty="0">
                <a:solidFill>
                  <a:schemeClr val="tx2"/>
                </a:solidFill>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No obstant això, és possible exercir per substitució en els casos de vacant, absència o malaltia, pels Tinents d'Alcalde i Vicepresidents de la Diputació conforme el que disposa l'art. 23.-3. i 35-4 </a:t>
            </a:r>
            <a:r>
              <a:rPr lang="ca-ES" sz="1700" dirty="0" err="1">
                <a:latin typeface="Calibri" panose="020F0502020204030204" pitchFamily="34" charset="0"/>
                <a:cs typeface="Calibri" panose="020F0502020204030204" pitchFamily="34" charset="0"/>
              </a:rPr>
              <a:t>LBRL</a:t>
            </a:r>
            <a:r>
              <a:rPr lang="ca-ES" sz="1700" dirty="0">
                <a:latin typeface="Calibri" panose="020F0502020204030204" pitchFamily="34" charset="0"/>
                <a:cs typeface="Calibri" panose="020F0502020204030204" pitchFamily="34" charset="0"/>
              </a:rPr>
              <a:t>, 21 TRLRL i arts. 47 i 67 ROF</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b="1" dirty="0">
                <a:solidFill>
                  <a:srgbClr val="000099"/>
                </a:solidFill>
                <a:latin typeface="Calibri" panose="020F0502020204030204" pitchFamily="34" charset="0"/>
                <a:cs typeface="Calibri" panose="020F0502020204030204" pitchFamily="34" charset="0"/>
              </a:rPr>
              <a:t>La convocatòria de les sessions extraordinàries - siguin o no urgents - han de ser motivades</a:t>
            </a:r>
            <a:r>
              <a:rPr lang="ca-ES" sz="1700" dirty="0">
                <a:latin typeface="Calibri" panose="020F0502020204030204" pitchFamily="34" charset="0"/>
                <a:cs typeface="Calibri" panose="020F0502020204030204" pitchFamily="34" charset="0"/>
              </a:rPr>
              <a:t> (art.80-1 in </a:t>
            </a:r>
            <a:r>
              <a:rPr lang="ca-ES" sz="1700" dirty="0" err="1">
                <a:latin typeface="Calibri" panose="020F0502020204030204" pitchFamily="34" charset="0"/>
                <a:cs typeface="Calibri" panose="020F0502020204030204" pitchFamily="34" charset="0"/>
              </a:rPr>
              <a:t>fine</a:t>
            </a:r>
            <a:r>
              <a:rPr lang="ca-ES" sz="1700" dirty="0">
                <a:latin typeface="Calibri" panose="020F0502020204030204" pitchFamily="34" charset="0"/>
                <a:cs typeface="Calibri" panose="020F0502020204030204" pitchFamily="34" charset="0"/>
              </a:rPr>
              <a:t> ROF); sent la falta de motivació un vici que produeix l'anul·labilitat de l'acte (TS sentència de 5 de juliol de 1994.</a:t>
            </a:r>
          </a:p>
          <a:p>
            <a:pPr marL="274320" indent="-274320" algn="just">
              <a:lnSpc>
                <a:spcPct val="80000"/>
              </a:lnSpc>
              <a:buClr>
                <a:schemeClr val="accent3"/>
              </a:buClr>
              <a:buNone/>
              <a:defRPr/>
            </a:pPr>
            <a:endParaRPr lang="es-ES_tradnl"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r>
              <a:rPr lang="ca-ES" sz="1700" dirty="0" smtClean="0">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solidFill>
                  <a:srgbClr val="FF3300"/>
                </a:solidFill>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correspon efectuar la Secretari de la Corporació (art.2-a in </a:t>
            </a:r>
            <a:r>
              <a:rPr lang="ca-ES" sz="1700" dirty="0" err="1">
                <a:latin typeface="Calibri" panose="020F0502020204030204" pitchFamily="34" charset="0"/>
                <a:cs typeface="Calibri" panose="020F0502020204030204" pitchFamily="34" charset="0"/>
              </a:rPr>
              <a:t>fine</a:t>
            </a:r>
            <a:r>
              <a:rPr lang="ca-ES" sz="1700" dirty="0">
                <a:latin typeface="Calibri" panose="020F0502020204030204" pitchFamily="34" charset="0"/>
                <a:cs typeface="Calibri" panose="020F0502020204030204" pitchFamily="34" charset="0"/>
              </a:rPr>
              <a:t> RD 1174/1987).</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Juntament amb la convocatòria s'ha d'acompanyar l'ordre del dia i les actes de les sessions anteriors que hagin de sotmetre's a aprovació (art. 80-2 i 3 ROF), havent de notificar als regidors o diputats al seu domicili (art.80-2 ROF i art.2-a in </a:t>
            </a:r>
            <a:r>
              <a:rPr lang="ca-ES" sz="1700" dirty="0" err="1">
                <a:latin typeface="Calibri" panose="020F0502020204030204" pitchFamily="34" charset="0"/>
                <a:cs typeface="Calibri" panose="020F0502020204030204" pitchFamily="34" charset="0"/>
              </a:rPr>
              <a:t>fine</a:t>
            </a:r>
            <a:r>
              <a:rPr lang="ca-ES" sz="1700" dirty="0">
                <a:latin typeface="Calibri" panose="020F0502020204030204" pitchFamily="34" charset="0"/>
                <a:cs typeface="Calibri" panose="020F0502020204030204" pitchFamily="34" charset="0"/>
              </a:rPr>
              <a:t> RD 1174/1987).</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La notificació ha de quedar degudament </a:t>
            </a:r>
            <a:r>
              <a:rPr lang="ca-ES" sz="1700" b="1" dirty="0">
                <a:latin typeface="Calibri" panose="020F0502020204030204" pitchFamily="34" charset="0"/>
                <a:cs typeface="Calibri" panose="020F0502020204030204" pitchFamily="34" charset="0"/>
              </a:rPr>
              <a:t>acreditada a la Secretaria General (art. 81-2 ROF). </a:t>
            </a:r>
          </a:p>
        </p:txBody>
      </p:sp>
      <p:sp>
        <p:nvSpPr>
          <p:cNvPr id="8" name="7 Marcador de pie de página"/>
          <p:cNvSpPr>
            <a:spLocks noGrp="1"/>
          </p:cNvSpPr>
          <p:nvPr>
            <p:ph type="ftr" sz="quarter" idx="11"/>
          </p:nvPr>
        </p:nvSpPr>
        <p:spPr/>
        <p:txBody>
          <a:bodyPr/>
          <a:lstStyle/>
          <a:p>
            <a:pPr>
              <a:defRPr/>
            </a:pPr>
            <a:r>
              <a:rPr lang="pt-BR"/>
              <a:t>Curs de regim juridic </a:t>
            </a:r>
            <a:endParaRPr lang="es-ES"/>
          </a:p>
        </p:txBody>
      </p:sp>
      <p:sp>
        <p:nvSpPr>
          <p:cNvPr id="330759" name="6 Marcador de número de diapositiva"/>
          <p:cNvSpPr>
            <a:spLocks noGrp="1"/>
          </p:cNvSpPr>
          <p:nvPr>
            <p:ph type="sldNum" sz="quarter" idx="12"/>
          </p:nvPr>
        </p:nvSpPr>
        <p:spPr/>
        <p:txBody>
          <a:bodyPr/>
          <a:lstStyle/>
          <a:p>
            <a:pPr>
              <a:defRPr/>
            </a:pPr>
            <a:fld id="{A327B669-21A9-4CC8-A72B-4100A467855E}" type="slidenum">
              <a:rPr lang="es-ES"/>
              <a:pPr>
                <a:defRPr/>
              </a:pPr>
              <a:t>210</a:t>
            </a:fld>
            <a:endParaRPr lang="es-ES"/>
          </a:p>
        </p:txBody>
      </p:sp>
      <p:sp>
        <p:nvSpPr>
          <p:cNvPr id="619524" name="Text Box 4"/>
          <p:cNvSpPr txBox="1">
            <a:spLocks noChangeArrowheads="1"/>
          </p:cNvSpPr>
          <p:nvPr/>
        </p:nvSpPr>
        <p:spPr bwMode="auto">
          <a:xfrm>
            <a:off x="7500938" y="333376"/>
            <a:ext cx="3167062" cy="650875"/>
          </a:xfrm>
          <a:prstGeom prst="rect">
            <a:avLst/>
          </a:prstGeom>
          <a:solidFill>
            <a:srgbClr val="FFFFCC"/>
          </a:solidFill>
          <a:ln w="9525">
            <a:solidFill>
              <a:schemeClr val="tx2"/>
            </a:solidFill>
            <a:miter lim="800000"/>
            <a:headEnd/>
            <a:tailEnd/>
          </a:ln>
          <a:effectLst>
            <a:outerShdw sy="50000" kx="-2453608" rotWithShape="0">
              <a:schemeClr val="bg2">
                <a:alpha val="50000"/>
              </a:schemeClr>
            </a:outerShdw>
          </a:effectLst>
        </p:spPr>
        <p:txBody>
          <a:bodyPr>
            <a:spAutoFit/>
          </a:bodyPr>
          <a:lstStyle/>
          <a:p>
            <a:pPr algn="ctr" eaLnBrk="1" hangingPunct="1">
              <a:spcBef>
                <a:spcPct val="50000"/>
              </a:spcBef>
              <a:defRPr/>
            </a:pPr>
            <a:r>
              <a:rPr lang="ca-ES" b="1"/>
              <a:t>Ha de convocar a la totalitat dels membres.</a:t>
            </a:r>
          </a:p>
        </p:txBody>
      </p:sp>
      <p:sp>
        <p:nvSpPr>
          <p:cNvPr id="619525" name="Text Box 5"/>
          <p:cNvSpPr txBox="1">
            <a:spLocks noChangeArrowheads="1"/>
          </p:cNvSpPr>
          <p:nvPr/>
        </p:nvSpPr>
        <p:spPr bwMode="auto">
          <a:xfrm>
            <a:off x="1055440" y="3977107"/>
            <a:ext cx="2173288" cy="396875"/>
          </a:xfrm>
          <a:prstGeom prst="rect">
            <a:avLst/>
          </a:prstGeom>
          <a:solidFill>
            <a:srgbClr val="FF3300"/>
          </a:solidFill>
          <a:ln w="9525">
            <a:noFill/>
            <a:miter lim="800000"/>
            <a:headEnd/>
            <a:tailEnd/>
          </a:ln>
          <a:effectLst>
            <a:outerShdw dist="107763" dir="18900000" algn="ctr" rotWithShape="0">
              <a:schemeClr val="bg2">
                <a:alpha val="50000"/>
              </a:schemeClr>
            </a:outerShdw>
          </a:effectLst>
        </p:spPr>
        <p:txBody>
          <a:bodyPr>
            <a:spAutoFit/>
          </a:bodyPr>
          <a:lstStyle/>
          <a:p>
            <a:pPr algn="ctr" eaLnBrk="1" hangingPunct="1">
              <a:spcBef>
                <a:spcPct val="50000"/>
              </a:spcBef>
              <a:defRPr/>
            </a:pPr>
            <a:r>
              <a:rPr lang="ca-ES" sz="2000" b="1">
                <a:solidFill>
                  <a:schemeClr val="bg1"/>
                </a:solidFill>
                <a:effectLst>
                  <a:outerShdw blurRad="38100" dist="38100" dir="2700000" algn="tl">
                    <a:srgbClr val="000000"/>
                  </a:outerShdw>
                </a:effectLst>
                <a:latin typeface="Comic Sans MS" pitchFamily="66" charset="0"/>
              </a:rPr>
              <a:t>La notificació</a:t>
            </a:r>
          </a:p>
        </p:txBody>
      </p:sp>
      <p:sp>
        <p:nvSpPr>
          <p:cNvPr id="619526" name="Text Box 6"/>
          <p:cNvSpPr txBox="1">
            <a:spLocks noChangeArrowheads="1"/>
          </p:cNvSpPr>
          <p:nvPr/>
        </p:nvSpPr>
        <p:spPr bwMode="auto">
          <a:xfrm>
            <a:off x="1137922" y="830871"/>
            <a:ext cx="2160588" cy="396875"/>
          </a:xfrm>
          <a:prstGeom prst="rect">
            <a:avLst/>
          </a:prstGeom>
          <a:solidFill>
            <a:srgbClr val="FF3300"/>
          </a:solidFill>
          <a:ln w="9525">
            <a:noFill/>
            <a:miter lim="800000"/>
            <a:headEnd/>
            <a:tailEnd/>
          </a:ln>
          <a:effectLst>
            <a:outerShdw dist="107763" dir="18900000" algn="ctr" rotWithShape="0">
              <a:schemeClr val="bg2">
                <a:alpha val="50000"/>
              </a:schemeClr>
            </a:outerShdw>
          </a:effectLst>
        </p:spPr>
        <p:txBody>
          <a:bodyPr>
            <a:spAutoFit/>
          </a:bodyPr>
          <a:lstStyle/>
          <a:p>
            <a:pPr algn="ctr" eaLnBrk="1" hangingPunct="1">
              <a:spcBef>
                <a:spcPct val="50000"/>
              </a:spcBef>
              <a:defRPr/>
            </a:pPr>
            <a:r>
              <a:rPr lang="ca-ES" sz="2000" b="1" dirty="0">
                <a:solidFill>
                  <a:schemeClr val="bg1"/>
                </a:solidFill>
                <a:latin typeface="Comic Sans MS" pitchFamily="66" charset="0"/>
              </a:rPr>
              <a:t>La convocatòria</a:t>
            </a:r>
          </a:p>
        </p:txBody>
      </p:sp>
      <p:sp>
        <p:nvSpPr>
          <p:cNvPr id="2" name="Rectángulo 1"/>
          <p:cNvSpPr/>
          <p:nvPr/>
        </p:nvSpPr>
        <p:spPr>
          <a:xfrm>
            <a:off x="191344" y="3501008"/>
            <a:ext cx="11881320" cy="324036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600" dirty="0" smtClean="0">
                <a:solidFill>
                  <a:schemeClr val="bg1"/>
                </a:solidFill>
                <a:latin typeface="Calibri" panose="020F0502020204030204" pitchFamily="34" charset="0"/>
                <a:cs typeface="Calibri" panose="020F0502020204030204" pitchFamily="34" charset="0"/>
              </a:rPr>
              <a:t>NOTIFICACIÓ ELETRONICA </a:t>
            </a:r>
            <a:r>
              <a:rPr lang="ca-ES" sz="1600" b="1" dirty="0" smtClean="0">
                <a:solidFill>
                  <a:schemeClr val="bg1"/>
                </a:solidFill>
                <a:latin typeface="Calibri" panose="020F0502020204030204" pitchFamily="34" charset="0"/>
                <a:cs typeface="Calibri" panose="020F0502020204030204" pitchFamily="34" charset="0"/>
              </a:rPr>
              <a:t>article 17.3LLEI 40/2015  no és d'aplicació a les convocatòries de les sessions dels òrgans de govern de les Entitats Locals</a:t>
            </a:r>
            <a:r>
              <a:rPr lang="ca-ES" sz="1600" dirty="0" smtClean="0">
                <a:solidFill>
                  <a:schemeClr val="bg1"/>
                </a:solidFill>
                <a:latin typeface="Calibri" panose="020F0502020204030204" pitchFamily="34" charset="0"/>
                <a:cs typeface="Calibri" panose="020F0502020204030204" pitchFamily="34" charset="0"/>
              </a:rPr>
              <a:t>, que són el Ple i la Junta de Govern Local, per la qual cosa no serà obligatòria la notificació telemàtica de les convocatòries d'aquests òrgans als membres de la Corporació.</a:t>
            </a:r>
          </a:p>
          <a:p>
            <a:endParaRPr lang="ca-ES" sz="1600" dirty="0" smtClean="0">
              <a:solidFill>
                <a:schemeClr val="bg1"/>
              </a:solidFill>
              <a:latin typeface="Calibri" panose="020F0502020204030204" pitchFamily="34" charset="0"/>
              <a:cs typeface="Calibri" panose="020F0502020204030204" pitchFamily="34" charset="0"/>
            </a:endParaRPr>
          </a:p>
          <a:p>
            <a:r>
              <a:rPr lang="ca-ES" sz="1600" dirty="0" smtClean="0">
                <a:solidFill>
                  <a:schemeClr val="bg1"/>
                </a:solidFill>
                <a:latin typeface="Calibri" panose="020F0502020204030204" pitchFamily="34" charset="0"/>
                <a:cs typeface="Calibri" panose="020F0502020204030204" pitchFamily="34" charset="0"/>
              </a:rPr>
              <a:t>No obstant això, cal indicar que el fet de què la notificació electrònica de les convocatòries no sigui obligatòria segons la normativa vigent per als òrgans de govern de les Entitats Locals no impedeix que, en virtut de la potestat d'autoorganització d'aquestes Entitats, recollida en l'article 4.1 a) de la LRBRL, es pugui aprovar que les notificacions de les sessions dels òrgans col·legiats es realitzaran per mitjans electrònics. I aquesta regulació es podrà realitzar o bé en el Reglament Orgànic Municipal, o bé mitjançant acord plenari.</a:t>
            </a:r>
          </a:p>
          <a:p>
            <a:endParaRPr lang="ca-ES" sz="1600" dirty="0" smtClean="0">
              <a:solidFill>
                <a:schemeClr val="bg1"/>
              </a:solidFill>
              <a:latin typeface="Calibri" panose="020F0502020204030204" pitchFamily="34" charset="0"/>
              <a:cs typeface="Calibri" panose="020F0502020204030204" pitchFamily="34" charset="0"/>
            </a:endParaRPr>
          </a:p>
          <a:p>
            <a:r>
              <a:rPr lang="ca-ES" sz="1600" b="1" dirty="0">
                <a:latin typeface="Calibri" panose="020F0502020204030204" pitchFamily="34" charset="0"/>
                <a:cs typeface="Calibri" panose="020F0502020204030204" pitchFamily="34" charset="0"/>
              </a:rPr>
              <a:t>L</a:t>
            </a:r>
            <a:r>
              <a:rPr lang="ca-ES" sz="1600" b="1" dirty="0" smtClean="0">
                <a:latin typeface="Calibri" panose="020F0502020204030204" pitchFamily="34" charset="0"/>
                <a:cs typeface="Calibri" panose="020F0502020204030204" pitchFamily="34" charset="0"/>
              </a:rPr>
              <a:t>a data vàlida i que s'ha de tenir en compte per complir el termini de dos dies hàbils és la data d'enviament de la convocatòria de la sessió, del qual es guarda l'evidència, i no la data de la recepció o accés a la convocatòria per part del Regidor</a:t>
            </a:r>
            <a:r>
              <a:rPr lang="ca-ES" sz="1600" dirty="0" smtClean="0">
                <a:latin typeface="Calibri" panose="020F0502020204030204" pitchFamily="34" charset="0"/>
                <a:cs typeface="Calibri" panose="020F0502020204030204" pitchFamily="34" charset="0"/>
              </a:rPr>
              <a:t>,</a:t>
            </a:r>
            <a:endParaRPr lang="ca-ES" sz="1600" dirty="0" smtClean="0">
              <a:solidFill>
                <a:schemeClr val="bg1"/>
              </a:solidFill>
              <a:latin typeface="Calibri" panose="020F0502020204030204" pitchFamily="34" charset="0"/>
              <a:cs typeface="Calibri" panose="020F0502020204030204" pitchFamily="34" charset="0"/>
            </a:endParaRPr>
          </a:p>
          <a:p>
            <a:pPr algn="ctr"/>
            <a:endParaRPr lang="ca-ES" sz="1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942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1847850" y="0"/>
            <a:ext cx="8440738" cy="908050"/>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LA CONVOCATÒRIA</a:t>
            </a:r>
          </a:p>
        </p:txBody>
      </p:sp>
      <p:sp>
        <p:nvSpPr>
          <p:cNvPr id="620547" name="Rectangle 3"/>
          <p:cNvSpPr>
            <a:spLocks noGrp="1" noChangeArrowheads="1"/>
          </p:cNvSpPr>
          <p:nvPr>
            <p:ph idx="1"/>
          </p:nvPr>
        </p:nvSpPr>
        <p:spPr>
          <a:xfrm>
            <a:off x="1819564" y="1246909"/>
            <a:ext cx="10037653" cy="5067409"/>
          </a:xfrm>
          <a:noFill/>
          <a:effectLst>
            <a:outerShdw dist="107763" dir="18900000" algn="ctr" rotWithShape="0">
              <a:schemeClr val="bg2">
                <a:alpha val="50000"/>
              </a:schemeClr>
            </a:outerShdw>
          </a:effectLst>
        </p:spPr>
        <p:txBody>
          <a:bodyPr rtlCol="0">
            <a:normAutofit/>
          </a:bodyPr>
          <a:lstStyle/>
          <a:p>
            <a:pPr marL="274320" indent="-274320" algn="just">
              <a:lnSpc>
                <a:spcPct val="9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Ha de convocar a la totalitat dels membres.</a:t>
            </a:r>
          </a:p>
          <a:p>
            <a:pPr marL="274320" indent="-274320" algn="just">
              <a:lnSpc>
                <a:spcPct val="9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La notificació ha de practicar d'acord amb el que disposa la </a:t>
            </a:r>
            <a:r>
              <a:rPr lang="ca-ES" sz="1700" dirty="0" err="1">
                <a:latin typeface="Calibri" panose="020F0502020204030204" pitchFamily="34" charset="0"/>
                <a:cs typeface="Calibri" panose="020F0502020204030204" pitchFamily="34" charset="0"/>
              </a:rPr>
              <a:t>LRJ-PAC</a:t>
            </a:r>
            <a:r>
              <a:rPr lang="ca-ES" sz="1700" dirty="0">
                <a:latin typeface="Calibri" panose="020F0502020204030204" pitchFamily="34" charset="0"/>
                <a:cs typeface="Calibri" panose="020F0502020204030204" pitchFamily="34" charset="0"/>
              </a:rPr>
              <a:t> (art.194 ROF). En conseqüència, pot realitzar-se per qualsevol mitjà que permeti tenir constància de la recepció, així com de la data i el contingut de l'acte notificat (art.59-1 </a:t>
            </a:r>
            <a:r>
              <a:rPr lang="ca-ES" sz="1700" dirty="0" err="1">
                <a:latin typeface="Calibri" panose="020F0502020204030204" pitchFamily="34" charset="0"/>
                <a:cs typeface="Calibri" panose="020F0502020204030204" pitchFamily="34" charset="0"/>
              </a:rPr>
              <a:t>LRJ-PAC</a:t>
            </a:r>
            <a:r>
              <a:rPr lang="ca-ES" sz="1700" dirty="0">
                <a:latin typeface="Calibri" panose="020F0502020204030204" pitchFamily="34" charset="0"/>
                <a:cs typeface="Calibri" panose="020F0502020204030204" pitchFamily="34" charset="0"/>
              </a:rPr>
              <a:t>).</a:t>
            </a:r>
          </a:p>
          <a:p>
            <a:pPr marL="274320" indent="-274320" algn="just">
              <a:lnSpc>
                <a:spcPct val="90000"/>
              </a:lnSpc>
              <a:buClr>
                <a:schemeClr val="accent3"/>
              </a:buClr>
              <a:buFont typeface="Arial" pitchFamily="34" charset="0"/>
              <a:buChar char="•"/>
              <a:defRPr/>
            </a:pPr>
            <a:r>
              <a:rPr lang="ca-ES" sz="1700" b="1" u="sng" dirty="0">
                <a:solidFill>
                  <a:srgbClr val="FF3300"/>
                </a:solidFill>
                <a:latin typeface="Calibri" panose="020F0502020204030204" pitchFamily="34" charset="0"/>
                <a:cs typeface="Calibri" panose="020F0502020204030204" pitchFamily="34" charset="0"/>
              </a:rPr>
              <a:t>A més de la notificació als membres</a:t>
            </a:r>
            <a:r>
              <a:rPr lang="ca-ES" sz="1700" dirty="0">
                <a:latin typeface="Calibri" panose="020F0502020204030204" pitchFamily="34" charset="0"/>
                <a:cs typeface="Calibri" panose="020F0502020204030204" pitchFamily="34" charset="0"/>
              </a:rPr>
              <a:t> de la Corporació:.</a:t>
            </a:r>
          </a:p>
          <a:p>
            <a:pPr marL="640080" lvl="1" indent="-246888" algn="just">
              <a:lnSpc>
                <a:spcPct val="90000"/>
              </a:lnSpc>
              <a:buClr>
                <a:srgbClr val="3333CC"/>
              </a:buClr>
              <a:buFont typeface="Wingdings" pitchFamily="2" charset="2"/>
              <a:buChar char="q"/>
              <a:defRPr/>
            </a:pPr>
            <a:r>
              <a:rPr lang="ca-ES" sz="1700" dirty="0">
                <a:latin typeface="Calibri" panose="020F0502020204030204" pitchFamily="34" charset="0"/>
                <a:cs typeface="Calibri" panose="020F0502020204030204" pitchFamily="34" charset="0"/>
              </a:rPr>
              <a:t>-En les Diputacions Provincials el President </a:t>
            </a:r>
            <a:r>
              <a:rPr lang="ca-ES" sz="1700" b="1" dirty="0">
                <a:solidFill>
                  <a:srgbClr val="0000FF"/>
                </a:solidFill>
                <a:latin typeface="Calibri" panose="020F0502020204030204" pitchFamily="34" charset="0"/>
                <a:cs typeface="Calibri" panose="020F0502020204030204" pitchFamily="34" charset="0"/>
              </a:rPr>
              <a:t>ha de publicar al BOP</a:t>
            </a:r>
            <a:r>
              <a:rPr lang="ca-ES" sz="1700" dirty="0">
                <a:latin typeface="Calibri" panose="020F0502020204030204" pitchFamily="34" charset="0"/>
                <a:cs typeface="Calibri" panose="020F0502020204030204" pitchFamily="34" charset="0"/>
              </a:rPr>
              <a:t> la convocatòria </a:t>
            </a:r>
            <a:r>
              <a:rPr lang="ca-ES" sz="1700" b="1" u="sng" dirty="0">
                <a:solidFill>
                  <a:schemeClr val="tx2"/>
                </a:solidFill>
                <a:latin typeface="Calibri" panose="020F0502020204030204" pitchFamily="34" charset="0"/>
                <a:cs typeface="Calibri" panose="020F0502020204030204" pitchFamily="34" charset="0"/>
              </a:rPr>
              <a:t>de les sessions extraordinàries, </a:t>
            </a:r>
            <a:r>
              <a:rPr lang="ca-ES" sz="1700" dirty="0">
                <a:latin typeface="Calibri" panose="020F0502020204030204" pitchFamily="34" charset="0"/>
                <a:cs typeface="Calibri" panose="020F0502020204030204" pitchFamily="34" charset="0"/>
              </a:rPr>
              <a:t>dos dies hàbils abans, d'aquell en què hagin de </a:t>
            </a:r>
            <a:r>
              <a:rPr lang="ca-ES" sz="1700" dirty="0" err="1">
                <a:latin typeface="Calibri" panose="020F0502020204030204" pitchFamily="34" charset="0"/>
                <a:cs typeface="Calibri" panose="020F0502020204030204" pitchFamily="34" charset="0"/>
              </a:rPr>
              <a:t>celebrar-se</a:t>
            </a:r>
            <a:r>
              <a:rPr lang="ca-ES" sz="1700" dirty="0">
                <a:latin typeface="Calibri" panose="020F0502020204030204" pitchFamily="34" charset="0"/>
                <a:cs typeface="Calibri" panose="020F0502020204030204" pitchFamily="34" charset="0"/>
              </a:rPr>
              <a:t>, sense perjudicis de la citació personal i el previst per a les de caràcter urgent (art.61-5 ROF).</a:t>
            </a:r>
          </a:p>
          <a:p>
            <a:pPr marL="640080" lvl="1" indent="-246888" algn="just">
              <a:lnSpc>
                <a:spcPct val="90000"/>
              </a:lnSpc>
              <a:buClr>
                <a:srgbClr val="3333CC"/>
              </a:buClr>
              <a:buFont typeface="Wingdings" pitchFamily="2" charset="2"/>
              <a:buChar char="q"/>
              <a:defRPr/>
            </a:pPr>
            <a:r>
              <a:rPr lang="ca-ES" sz="1700" dirty="0">
                <a:latin typeface="Calibri" panose="020F0502020204030204" pitchFamily="34" charset="0"/>
                <a:cs typeface="Calibri" panose="020F0502020204030204" pitchFamily="34" charset="0"/>
              </a:rPr>
              <a:t>-Les convocatòries i ordres del dia de les sessions del Ple </a:t>
            </a:r>
            <a:r>
              <a:rPr lang="ca-ES" sz="1700" b="1" dirty="0">
                <a:solidFill>
                  <a:srgbClr val="0000FF"/>
                </a:solidFill>
                <a:latin typeface="Calibri" panose="020F0502020204030204" pitchFamily="34" charset="0"/>
                <a:cs typeface="Calibri" panose="020F0502020204030204" pitchFamily="34" charset="0"/>
              </a:rPr>
              <a:t>es transmetrà als mitjans de comunicació social de la localitat i es faran públiques al tauler d‘anuncis de l'entitat</a:t>
            </a:r>
            <a:r>
              <a:rPr lang="ca-ES" sz="1700" dirty="0">
                <a:latin typeface="Calibri" panose="020F0502020204030204" pitchFamily="34" charset="0"/>
                <a:cs typeface="Calibri" panose="020F0502020204030204" pitchFamily="34" charset="0"/>
              </a:rPr>
              <a:t> (art.229-1 ROF).</a:t>
            </a:r>
          </a:p>
          <a:p>
            <a:pPr marL="640080" lvl="1" indent="-246888" algn="just">
              <a:lnSpc>
                <a:spcPct val="90000"/>
              </a:lnSpc>
              <a:buClr>
                <a:srgbClr val="3333CC"/>
              </a:buClr>
              <a:buFont typeface="Wingdings" pitchFamily="2" charset="2"/>
              <a:buChar char="q"/>
              <a:defRPr/>
            </a:pPr>
            <a:r>
              <a:rPr lang="ca-ES" sz="1700" dirty="0">
                <a:latin typeface="Calibri" panose="020F0502020204030204" pitchFamily="34" charset="0"/>
                <a:cs typeface="Calibri" panose="020F0502020204030204" pitchFamily="34" charset="0"/>
              </a:rPr>
              <a:t>-Les associacions per a la defensa dels interessos generals o sectorials dels veïns inscrites en el Registre Municipal d'Associacions Veïnals </a:t>
            </a:r>
            <a:r>
              <a:rPr lang="ca-ES" sz="1700" b="1" dirty="0">
                <a:latin typeface="Calibri" panose="020F0502020204030204" pitchFamily="34" charset="0"/>
                <a:cs typeface="Calibri" panose="020F0502020204030204" pitchFamily="34" charset="0"/>
              </a:rPr>
              <a:t>sempre que ho sol·licitin expressament té dret a rebre al seu domicili social </a:t>
            </a:r>
            <a:r>
              <a:rPr lang="ca-ES" sz="1700" b="1" u="sng" dirty="0">
                <a:latin typeface="Calibri" panose="020F0502020204030204" pitchFamily="34" charset="0"/>
                <a:cs typeface="Calibri" panose="020F0502020204030204" pitchFamily="34" charset="0"/>
              </a:rPr>
              <a:t>la convocatòria</a:t>
            </a:r>
            <a:r>
              <a:rPr lang="ca-ES" sz="1700" dirty="0">
                <a:latin typeface="Calibri" panose="020F0502020204030204" pitchFamily="34" charset="0"/>
                <a:cs typeface="Calibri" panose="020F0502020204030204" pitchFamily="34" charset="0"/>
              </a:rPr>
              <a:t> dels òrgans col·legiats municipals que celebrin sessions públiques </a:t>
            </a:r>
            <a:r>
              <a:rPr lang="ca-ES" sz="1700" dirty="0">
                <a:solidFill>
                  <a:srgbClr val="FF3300"/>
                </a:solidFill>
                <a:latin typeface="Calibri" panose="020F0502020204030204" pitchFamily="34" charset="0"/>
                <a:cs typeface="Calibri" panose="020F0502020204030204" pitchFamily="34" charset="0"/>
              </a:rPr>
              <a:t>quan en el ordre del dia figurin qüestions </a:t>
            </a:r>
            <a:r>
              <a:rPr lang="ca-ES" sz="1700" b="1" u="sng" dirty="0">
                <a:solidFill>
                  <a:srgbClr val="FF3300"/>
                </a:solidFill>
                <a:latin typeface="Calibri" panose="020F0502020204030204" pitchFamily="34" charset="0"/>
                <a:cs typeface="Calibri" panose="020F0502020204030204" pitchFamily="34" charset="0"/>
              </a:rPr>
              <a:t>relacionades amb l'objecte  social de l'entitat</a:t>
            </a:r>
            <a:r>
              <a:rPr lang="ca-ES" sz="1700" b="1" u="sng" dirty="0">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(art.234-a i 236 ROF).</a:t>
            </a:r>
          </a:p>
        </p:txBody>
      </p:sp>
      <p:sp>
        <p:nvSpPr>
          <p:cNvPr id="331781" name="4 Marcador de pie de página"/>
          <p:cNvSpPr>
            <a:spLocks noGrp="1"/>
          </p:cNvSpPr>
          <p:nvPr>
            <p:ph type="ftr" sz="quarter" idx="11"/>
          </p:nvPr>
        </p:nvSpPr>
        <p:spPr/>
        <p:txBody>
          <a:bodyPr/>
          <a:lstStyle/>
          <a:p>
            <a:pPr>
              <a:defRPr/>
            </a:pPr>
            <a:r>
              <a:rPr lang="pt-BR"/>
              <a:t>Curs de regim juridic </a:t>
            </a:r>
            <a:endParaRPr lang="es-ES"/>
          </a:p>
        </p:txBody>
      </p:sp>
      <p:sp>
        <p:nvSpPr>
          <p:cNvPr id="331780" name="3 Marcador de número de diapositiva"/>
          <p:cNvSpPr>
            <a:spLocks noGrp="1"/>
          </p:cNvSpPr>
          <p:nvPr>
            <p:ph type="sldNum" sz="quarter" idx="12"/>
          </p:nvPr>
        </p:nvSpPr>
        <p:spPr/>
        <p:txBody>
          <a:bodyPr/>
          <a:lstStyle/>
          <a:p>
            <a:pPr>
              <a:defRPr/>
            </a:pPr>
            <a:fld id="{CDCEC2E4-96B1-490C-8D92-387CB1607E0E}" type="slidenum">
              <a:rPr lang="es-ES"/>
              <a:pPr>
                <a:defRPr/>
              </a:pPr>
              <a:t>211</a:t>
            </a:fld>
            <a:endParaRPr lang="es-ES"/>
          </a:p>
        </p:txBody>
      </p:sp>
    </p:spTree>
    <p:extLst>
      <p:ext uri="{BB962C8B-B14F-4D97-AF65-F5344CB8AC3E}">
        <p14:creationId xmlns:p14="http://schemas.microsoft.com/office/powerpoint/2010/main" val="318361907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024063" y="249956"/>
            <a:ext cx="4462462" cy="1462088"/>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LA CONVOCATÒRIA</a:t>
            </a:r>
          </a:p>
        </p:txBody>
      </p:sp>
      <p:sp>
        <p:nvSpPr>
          <p:cNvPr id="623619" name="Rectangle 3"/>
          <p:cNvSpPr>
            <a:spLocks noGrp="1" noChangeArrowheads="1"/>
          </p:cNvSpPr>
          <p:nvPr>
            <p:ph idx="1"/>
          </p:nvPr>
        </p:nvSpPr>
        <p:spPr>
          <a:xfrm>
            <a:off x="2024063" y="1459706"/>
            <a:ext cx="8643937" cy="3768725"/>
          </a:xfrm>
          <a:solidFill>
            <a:schemeClr val="bg1"/>
          </a:solidFill>
          <a:effectLst>
            <a:outerShdw dist="107763" dir="13500000" sx="75000" sy="75000" algn="tl" rotWithShape="0">
              <a:schemeClr val="bg2">
                <a:alpha val="50000"/>
              </a:schemeClr>
            </a:outerShdw>
          </a:effectLst>
        </p:spPr>
        <p:txBody>
          <a:bodyPr rtlCol="0">
            <a:normAutofit/>
          </a:bodyPr>
          <a:lstStyle/>
          <a:p>
            <a:pPr marL="274320" indent="-274320" algn="just">
              <a:lnSpc>
                <a:spcPct val="11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En efecte, la documentació íntegra dels assumptes inclosos en l'ordre del dia haurà d'estar a disposició dels regidors o diputats des del </a:t>
            </a:r>
            <a:r>
              <a:rPr lang="ca-ES" sz="1700" b="1" dirty="0">
                <a:solidFill>
                  <a:srgbClr val="000099"/>
                </a:solidFill>
                <a:latin typeface="Calibri" panose="020F0502020204030204" pitchFamily="34" charset="0"/>
                <a:cs typeface="Calibri" panose="020F0502020204030204" pitchFamily="34" charset="0"/>
              </a:rPr>
              <a:t>mateix dia de la convocatòria</a:t>
            </a:r>
            <a:r>
              <a:rPr lang="ca-ES" sz="1700" dirty="0">
                <a:latin typeface="Calibri" panose="020F0502020204030204" pitchFamily="34" charset="0"/>
                <a:cs typeface="Calibri" panose="020F0502020204030204" pitchFamily="34" charset="0"/>
              </a:rPr>
              <a:t> (art.46-2-b LBRL i art.84 ROF)</a:t>
            </a: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err="1">
                <a:latin typeface="Calibri" panose="020F0502020204030204" pitchFamily="34" charset="0"/>
                <a:cs typeface="Calibri" panose="020F0502020204030204" pitchFamily="34" charset="0"/>
              </a:rPr>
              <a:t>L'incompliment</a:t>
            </a:r>
            <a:r>
              <a:rPr lang="ca-ES" sz="1700" dirty="0">
                <a:latin typeface="Calibri" panose="020F0502020204030204" pitchFamily="34" charset="0"/>
                <a:cs typeface="Calibri" panose="020F0502020204030204" pitchFamily="34" charset="0"/>
              </a:rPr>
              <a:t> de la posada a disposició de la documentació amb </a:t>
            </a:r>
            <a:r>
              <a:rPr lang="ca-ES" sz="1700" dirty="0" err="1">
                <a:latin typeface="Calibri" panose="020F0502020204030204" pitchFamily="34" charset="0"/>
                <a:cs typeface="Calibri" panose="020F0502020204030204" pitchFamily="34" charset="0"/>
              </a:rPr>
              <a:t>l'esmentada</a:t>
            </a:r>
            <a:r>
              <a:rPr lang="ca-ES" sz="1700" dirty="0">
                <a:latin typeface="Calibri" panose="020F0502020204030204" pitchFamily="34" charset="0"/>
                <a:cs typeface="Calibri" panose="020F0502020204030204" pitchFamily="34" charset="0"/>
              </a:rPr>
              <a:t> antelació és causa de nul·litat de ple dret en base a l'article 62-2-e) de la </a:t>
            </a:r>
            <a:r>
              <a:rPr lang="ca-ES" sz="1700" dirty="0" err="1">
                <a:latin typeface="Calibri" panose="020F0502020204030204" pitchFamily="34" charset="0"/>
                <a:cs typeface="Calibri" panose="020F0502020204030204" pitchFamily="34" charset="0"/>
              </a:rPr>
              <a:t>LRJ-PAC</a:t>
            </a:r>
            <a:r>
              <a:rPr lang="ca-ES" sz="1700" dirty="0">
                <a:latin typeface="Calibri" panose="020F0502020204030204" pitchFamily="34" charset="0"/>
                <a:cs typeface="Calibri" panose="020F0502020204030204" pitchFamily="34" charset="0"/>
              </a:rPr>
              <a:t>, per haver prescindit d'una regla essencial de formació de voluntat dels òrgans col·legiats (TS sentències de 5 de gener de 1988 i, 25 de novembre de 1995)</a:t>
            </a: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Pel que fa a la documentació que ha d'estar a disposició dels membres de la Corporació, com indica la </a:t>
            </a:r>
            <a:r>
              <a:rPr lang="ca-ES" sz="1700" dirty="0" err="1">
                <a:latin typeface="Calibri" panose="020F0502020204030204" pitchFamily="34" charset="0"/>
                <a:cs typeface="Calibri" panose="020F0502020204030204" pitchFamily="34" charset="0"/>
              </a:rPr>
              <a:t>LBRL</a:t>
            </a:r>
            <a:r>
              <a:rPr lang="ca-ES" sz="1700" dirty="0">
                <a:latin typeface="Calibri" panose="020F0502020204030204" pitchFamily="34" charset="0"/>
                <a:cs typeface="Calibri" panose="020F0502020204030204" pitchFamily="34" charset="0"/>
              </a:rPr>
              <a:t>, </a:t>
            </a:r>
            <a:r>
              <a:rPr lang="ca-ES" sz="1700" b="1" dirty="0">
                <a:solidFill>
                  <a:srgbClr val="0000FF"/>
                </a:solidFill>
                <a:latin typeface="Calibri" panose="020F0502020204030204" pitchFamily="34" charset="0"/>
                <a:cs typeface="Calibri" panose="020F0502020204030204" pitchFamily="34" charset="0"/>
              </a:rPr>
              <a:t>ha de ser íntegra</a:t>
            </a:r>
            <a:r>
              <a:rPr lang="ca-ES" sz="1700" dirty="0">
                <a:latin typeface="Calibri" panose="020F0502020204030204" pitchFamily="34" charset="0"/>
                <a:cs typeface="Calibri" panose="020F0502020204030204" pitchFamily="34" charset="0"/>
              </a:rPr>
              <a:t> »(art.46-2-b), </a:t>
            </a:r>
          </a:p>
        </p:txBody>
      </p:sp>
      <p:sp>
        <p:nvSpPr>
          <p:cNvPr id="333831" name="6 Marcador de pie de página"/>
          <p:cNvSpPr>
            <a:spLocks noGrp="1"/>
          </p:cNvSpPr>
          <p:nvPr>
            <p:ph type="ftr" sz="quarter" idx="11"/>
          </p:nvPr>
        </p:nvSpPr>
        <p:spPr/>
        <p:txBody>
          <a:bodyPr/>
          <a:lstStyle/>
          <a:p>
            <a:pPr>
              <a:defRPr/>
            </a:pPr>
            <a:r>
              <a:rPr lang="pt-BR"/>
              <a:t>Curs de regim juridic </a:t>
            </a:r>
            <a:endParaRPr lang="es-ES"/>
          </a:p>
        </p:txBody>
      </p:sp>
      <p:sp>
        <p:nvSpPr>
          <p:cNvPr id="333830" name="5 Marcador de número de diapositiva"/>
          <p:cNvSpPr>
            <a:spLocks noGrp="1"/>
          </p:cNvSpPr>
          <p:nvPr>
            <p:ph type="sldNum" sz="quarter" idx="12"/>
          </p:nvPr>
        </p:nvSpPr>
        <p:spPr/>
        <p:txBody>
          <a:bodyPr/>
          <a:lstStyle/>
          <a:p>
            <a:pPr>
              <a:defRPr/>
            </a:pPr>
            <a:fld id="{E34A02F9-140B-4287-98E5-B1C1E8D949BF}" type="slidenum">
              <a:rPr lang="es-ES"/>
              <a:pPr>
                <a:defRPr/>
              </a:pPr>
              <a:t>212</a:t>
            </a:fld>
            <a:endParaRPr lang="es-ES"/>
          </a:p>
        </p:txBody>
      </p:sp>
      <p:sp>
        <p:nvSpPr>
          <p:cNvPr id="623620" name="Text Box 4"/>
          <p:cNvSpPr txBox="1">
            <a:spLocks noChangeArrowheads="1"/>
          </p:cNvSpPr>
          <p:nvPr/>
        </p:nvSpPr>
        <p:spPr bwMode="auto">
          <a:xfrm>
            <a:off x="6635750" y="404813"/>
            <a:ext cx="4032250" cy="646331"/>
          </a:xfrm>
          <a:prstGeom prst="rect">
            <a:avLst/>
          </a:prstGeom>
          <a:solidFill>
            <a:schemeClr val="tx2">
              <a:lumMod val="50000"/>
            </a:schemeClr>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rgbClr val="CC3300"/>
            </a:extrusionClr>
          </a:sp3d>
        </p:spPr>
        <p:txBody>
          <a:bodyPr>
            <a:spAutoFit/>
            <a:flatTx/>
          </a:bodyPr>
          <a:lstStyle/>
          <a:p>
            <a:pPr algn="ctr" eaLnBrk="1" hangingPunct="1">
              <a:spcBef>
                <a:spcPct val="50000"/>
              </a:spcBef>
              <a:defRPr/>
            </a:pPr>
            <a:r>
              <a:rPr lang="ca-ES" b="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La DOCUMENTACIÓ íntegra dels assumptes inclosos en l'ordre del dia</a:t>
            </a:r>
          </a:p>
        </p:txBody>
      </p:sp>
      <p:sp>
        <p:nvSpPr>
          <p:cNvPr id="623621" name="Text Box 5"/>
          <p:cNvSpPr txBox="1">
            <a:spLocks noChangeArrowheads="1"/>
          </p:cNvSpPr>
          <p:nvPr/>
        </p:nvSpPr>
        <p:spPr bwMode="auto">
          <a:xfrm>
            <a:off x="2024062" y="5203533"/>
            <a:ext cx="8643937" cy="1458912"/>
          </a:xfrm>
          <a:prstGeom prst="rect">
            <a:avLst/>
          </a:prstGeom>
          <a:solidFill>
            <a:srgbClr val="FF3300"/>
          </a:solidFill>
          <a:ln w="9525">
            <a:noFill/>
            <a:miter lim="800000"/>
            <a:headEnd/>
            <a:tailEnd/>
          </a:ln>
          <a:effectLst>
            <a:outerShdw dist="107763" dir="2700000" algn="ctr" rotWithShape="0">
              <a:schemeClr val="bg2">
                <a:alpha val="50000"/>
              </a:schemeClr>
            </a:outerShdw>
          </a:effectLst>
        </p:spPr>
        <p:txBody>
          <a:bodyPr wrap="square">
            <a:spAutoFit/>
          </a:bodyPr>
          <a:lstStyle/>
          <a:p>
            <a:pPr algn="ctr" eaLnBrk="1" hangingPunct="1">
              <a:lnSpc>
                <a:spcPct val="110000"/>
              </a:lnSpc>
              <a:spcBef>
                <a:spcPct val="20000"/>
              </a:spcBef>
              <a:buClr>
                <a:schemeClr val="accent1"/>
              </a:buClr>
              <a:buFont typeface="Wingdings" pitchFamily="2" charset="2"/>
              <a:buNone/>
              <a:defRPr/>
            </a:pPr>
            <a:r>
              <a:rPr lang="ca-ES" sz="2400" b="1" u="sng" dirty="0">
                <a:solidFill>
                  <a:schemeClr val="bg1"/>
                </a:solidFill>
                <a:latin typeface="Comic Sans MS" pitchFamily="66" charset="0"/>
              </a:rPr>
              <a:t>EXPRESSIÓ ÀMPLIA QUE AL·LUDEIX A TOT L'EXPEDIENT</a:t>
            </a:r>
            <a:r>
              <a:rPr lang="ca-ES" sz="2400" dirty="0">
                <a:solidFill>
                  <a:schemeClr val="bg1"/>
                </a:solidFill>
                <a:latin typeface="Comic Sans MS" pitchFamily="66" charset="0"/>
              </a:rPr>
              <a:t>. </a:t>
            </a:r>
          </a:p>
          <a:p>
            <a:pPr algn="ctr" eaLnBrk="1" hangingPunct="1">
              <a:spcBef>
                <a:spcPct val="50000"/>
              </a:spcBef>
              <a:defRPr/>
            </a:pPr>
            <a:endParaRPr lang="ca-ES" sz="2400" b="1" u="sng" dirty="0">
              <a:solidFill>
                <a:schemeClr val="bg1"/>
              </a:solidFill>
              <a:latin typeface="Comic Sans MS" pitchFamily="66" charset="0"/>
            </a:endParaRPr>
          </a:p>
        </p:txBody>
      </p:sp>
    </p:spTree>
    <p:extLst>
      <p:ext uri="{BB962C8B-B14F-4D97-AF65-F5344CB8AC3E}">
        <p14:creationId xmlns:p14="http://schemas.microsoft.com/office/powerpoint/2010/main" val="2230212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23620"/>
                                        </p:tgtEl>
                                        <p:attrNameLst>
                                          <p:attrName>style.visibility</p:attrName>
                                        </p:attrNameLst>
                                      </p:cBhvr>
                                      <p:to>
                                        <p:strVal val="visible"/>
                                      </p:to>
                                    </p:set>
                                    <p:anim calcmode="lin" valueType="num">
                                      <p:cBhvr>
                                        <p:cTn id="7" dur="500" fill="hold"/>
                                        <p:tgtEl>
                                          <p:spTgt spid="623620"/>
                                        </p:tgtEl>
                                        <p:attrNameLst>
                                          <p:attrName>ppt_w</p:attrName>
                                        </p:attrNameLst>
                                      </p:cBhvr>
                                      <p:tavLst>
                                        <p:tav tm="0">
                                          <p:val>
                                            <p:fltVal val="0"/>
                                          </p:val>
                                        </p:tav>
                                        <p:tav tm="100000">
                                          <p:val>
                                            <p:strVal val="#ppt_w"/>
                                          </p:val>
                                        </p:tav>
                                      </p:tavLst>
                                    </p:anim>
                                    <p:anim calcmode="lin" valueType="num">
                                      <p:cBhvr>
                                        <p:cTn id="8" dur="500" fill="hold"/>
                                        <p:tgtEl>
                                          <p:spTgt spid="6236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0"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119336" y="0"/>
            <a:ext cx="9031959" cy="1203325"/>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CÒMPUT DEL TERMINI</a:t>
            </a:r>
          </a:p>
        </p:txBody>
      </p:sp>
      <p:sp>
        <p:nvSpPr>
          <p:cNvPr id="339971" name="Rectangle 3"/>
          <p:cNvSpPr>
            <a:spLocks noGrp="1" noChangeArrowheads="1"/>
          </p:cNvSpPr>
          <p:nvPr>
            <p:ph idx="1"/>
          </p:nvPr>
        </p:nvSpPr>
        <p:spPr>
          <a:xfrm>
            <a:off x="1415480" y="692697"/>
            <a:ext cx="10380053" cy="5504712"/>
          </a:xfrm>
          <a:noFill/>
        </p:spPr>
        <p:txBody>
          <a:bodyPr anchor="ctr">
            <a:normAutofit/>
          </a:bodyPr>
          <a:lstStyle/>
          <a:p>
            <a:pPr algn="just" eaLnBrk="1" hangingPunct="1">
              <a:lnSpc>
                <a:spcPct val="80000"/>
              </a:lnSpc>
              <a:buFont typeface="Wingdings" pitchFamily="2" charset="2"/>
              <a:buNone/>
            </a:pPr>
            <a:r>
              <a:rPr lang="ca-ES" altLang="es-ES_tradnl" sz="1700" dirty="0" smtClean="0">
                <a:latin typeface="Calibri" panose="020F0502020204030204" pitchFamily="34" charset="0"/>
                <a:cs typeface="Calibri" panose="020F0502020204030204" pitchFamily="34" charset="0"/>
              </a:rPr>
              <a:t>	El </a:t>
            </a:r>
            <a:r>
              <a:rPr lang="ca-ES" altLang="es-ES_tradnl" sz="1700" dirty="0">
                <a:latin typeface="Calibri" panose="020F0502020204030204" pitchFamily="34" charset="0"/>
                <a:cs typeface="Calibri" panose="020F0502020204030204" pitchFamily="34" charset="0"/>
              </a:rPr>
              <a:t>termini és de dos dies feiners, excloent els diumenges i festius (art.48-1 LRJ-PAC).</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a:t>
            </a:r>
            <a:br>
              <a:rPr lang="ca-ES" altLang="es-ES_tradnl" sz="1700" dirty="0">
                <a:latin typeface="Calibri" panose="020F0502020204030204" pitchFamily="34" charset="0"/>
                <a:cs typeface="Calibri" panose="020F0502020204030204" pitchFamily="34" charset="0"/>
              </a:rPr>
            </a:br>
            <a:r>
              <a:rPr lang="ca-ES" altLang="es-ES_tradnl" sz="1700" dirty="0">
                <a:latin typeface="Calibri" panose="020F0502020204030204" pitchFamily="34" charset="0"/>
                <a:cs typeface="Calibri" panose="020F0502020204030204" pitchFamily="34" charset="0"/>
              </a:rPr>
              <a:t>El </a:t>
            </a:r>
            <a:r>
              <a:rPr lang="ca-ES" altLang="es-ES_tradnl" sz="1700" dirty="0">
                <a:solidFill>
                  <a:srgbClr val="FF3300"/>
                </a:solidFill>
                <a:latin typeface="Calibri" panose="020F0502020204030204" pitchFamily="34" charset="0"/>
                <a:cs typeface="Calibri" panose="020F0502020204030204" pitchFamily="34" charset="0"/>
              </a:rPr>
              <a:t>dia inicial o «a quo» </a:t>
            </a:r>
            <a:r>
              <a:rPr lang="ca-ES" altLang="es-ES_tradnl" sz="1700" b="1" u="sng" dirty="0">
                <a:solidFill>
                  <a:srgbClr val="FF3300"/>
                </a:solidFill>
                <a:latin typeface="Calibri" panose="020F0502020204030204" pitchFamily="34" charset="0"/>
                <a:cs typeface="Calibri" panose="020F0502020204030204" pitchFamily="34" charset="0"/>
              </a:rPr>
              <a:t>és el de la notificació</a:t>
            </a:r>
            <a:r>
              <a:rPr lang="ca-ES" altLang="es-ES_tradnl" sz="1700" dirty="0">
                <a:latin typeface="Calibri" panose="020F0502020204030204" pitchFamily="34" charset="0"/>
                <a:cs typeface="Calibri" panose="020F0502020204030204" pitchFamily="34" charset="0"/>
              </a:rPr>
              <a:t> -i no la data de la convocatòria - computadora a partir del dia següent (art.48-4 LRJ-PAC).</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Malgrat la manca de precisió dels preceptes transcrits, realment hi ha d'haver dos dies complets entre la notificació de la convocatòria i la celebració de la sessió, d'acord amb el còmput civil dels terminis, excloent el dia a quo (de la notificació) i el dia aquell (el de la celebració). Així per celebrar la sessió del Ple un dijous, de no haver-hi festius, ha de convocar com a mínim el dilluns (en aquest sentit TS, entre d'altres, Sentència de 5 de juliol de 1994</a:t>
            </a:r>
            <a:r>
              <a:rPr lang="ca-ES" altLang="es-ES_tradnl" sz="1700" dirty="0" smtClean="0">
                <a:latin typeface="Calibri" panose="020F0502020204030204" pitchFamily="34" charset="0"/>
                <a:cs typeface="Calibri" panose="020F0502020204030204" pitchFamily="34" charset="0"/>
              </a:rPr>
              <a:t>).</a:t>
            </a:r>
            <a:endParaRPr lang="ca-ES" altLang="es-ES_tradnl" sz="1700" dirty="0">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a:r>
            <a:br>
              <a:rPr lang="ca-ES" altLang="es-ES_tradnl" sz="1700" dirty="0">
                <a:latin typeface="Calibri" panose="020F0502020204030204" pitchFamily="34" charset="0"/>
                <a:cs typeface="Calibri" panose="020F0502020204030204" pitchFamily="34" charset="0"/>
              </a:rPr>
            </a:br>
            <a:r>
              <a:rPr lang="ca-ES" altLang="es-ES_tradnl" sz="1700" dirty="0" smtClean="0">
                <a:latin typeface="Calibri" panose="020F0502020204030204" pitchFamily="34" charset="0"/>
                <a:cs typeface="Calibri" panose="020F0502020204030204" pitchFamily="34" charset="0"/>
              </a:rPr>
              <a:t>Les </a:t>
            </a:r>
            <a:r>
              <a:rPr lang="ca-ES" altLang="es-ES_tradnl" sz="1700" dirty="0">
                <a:latin typeface="Calibri" panose="020F0502020204030204" pitchFamily="34" charset="0"/>
                <a:cs typeface="Calibri" panose="020F0502020204030204" pitchFamily="34" charset="0"/>
              </a:rPr>
              <a:t>sessions extraordinàries urgents no exigeixen un termini mínim entre la convocatòria i la celebració de la sessió.</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a:t>
            </a:r>
            <a:br>
              <a:rPr lang="ca-ES" altLang="es-ES_tradnl" sz="1700" dirty="0">
                <a:latin typeface="Calibri" panose="020F0502020204030204" pitchFamily="34" charset="0"/>
                <a:cs typeface="Calibri" panose="020F0502020204030204" pitchFamily="34" charset="0"/>
              </a:rPr>
            </a:br>
            <a:r>
              <a:rPr lang="ca-ES" altLang="es-ES_tradnl" sz="1700" dirty="0">
                <a:latin typeface="Calibri" panose="020F0502020204030204" pitchFamily="34" charset="0"/>
                <a:cs typeface="Calibri" panose="020F0502020204030204" pitchFamily="34" charset="0"/>
              </a:rPr>
              <a:t>Ara bé, s'ha de fer amb temps suficient perquè els membres de la Corporació puguin assistir, ja que en cas contrari se'ls impediria exercir el seu dret a participar en els afers públics. </a:t>
            </a:r>
          </a:p>
        </p:txBody>
      </p:sp>
      <p:sp>
        <p:nvSpPr>
          <p:cNvPr id="334855" name="6 Marcador de pie de página"/>
          <p:cNvSpPr>
            <a:spLocks noGrp="1"/>
          </p:cNvSpPr>
          <p:nvPr>
            <p:ph type="ftr" sz="quarter" idx="11"/>
          </p:nvPr>
        </p:nvSpPr>
        <p:spPr/>
        <p:txBody>
          <a:bodyPr/>
          <a:lstStyle/>
          <a:p>
            <a:pPr>
              <a:defRPr/>
            </a:pPr>
            <a:r>
              <a:rPr lang="pt-BR"/>
              <a:t>Curs de regim juridic </a:t>
            </a:r>
            <a:endParaRPr lang="es-ES"/>
          </a:p>
        </p:txBody>
      </p:sp>
      <p:sp>
        <p:nvSpPr>
          <p:cNvPr id="334854" name="5 Marcador de número de diapositiva"/>
          <p:cNvSpPr>
            <a:spLocks noGrp="1"/>
          </p:cNvSpPr>
          <p:nvPr>
            <p:ph type="sldNum" sz="quarter" idx="12"/>
          </p:nvPr>
        </p:nvSpPr>
        <p:spPr/>
        <p:txBody>
          <a:bodyPr/>
          <a:lstStyle/>
          <a:p>
            <a:pPr>
              <a:defRPr/>
            </a:pPr>
            <a:fld id="{A8FC6623-A902-4755-8842-B43FE51C6E2C}" type="slidenum">
              <a:rPr lang="es-ES"/>
              <a:pPr>
                <a:defRPr/>
              </a:pPr>
              <a:t>213</a:t>
            </a:fld>
            <a:endParaRPr lang="es-ES"/>
          </a:p>
        </p:txBody>
      </p:sp>
      <p:sp>
        <p:nvSpPr>
          <p:cNvPr id="624644" name="Text Box 4"/>
          <p:cNvSpPr txBox="1">
            <a:spLocks noChangeArrowheads="1"/>
          </p:cNvSpPr>
          <p:nvPr/>
        </p:nvSpPr>
        <p:spPr bwMode="auto">
          <a:xfrm>
            <a:off x="3070672" y="692696"/>
            <a:ext cx="2881312" cy="400110"/>
          </a:xfrm>
          <a:prstGeom prst="rect">
            <a:avLst/>
          </a:prstGeom>
          <a:solidFill>
            <a:srgbClr val="FF3300"/>
          </a:solidFill>
          <a:ln w="9525">
            <a:noFill/>
            <a:miter lim="800000"/>
            <a:headEnd/>
            <a:tailEnd/>
          </a:ln>
          <a:effectLst>
            <a:outerShdw dist="107763" dir="18900000" algn="ctr" rotWithShape="0">
              <a:schemeClr val="bg2">
                <a:alpha val="50000"/>
              </a:schemeClr>
            </a:outerShdw>
          </a:effectLst>
        </p:spPr>
        <p:txBody>
          <a:bodyPr>
            <a:spAutoFit/>
          </a:bodyPr>
          <a:lstStyle/>
          <a:p>
            <a:pPr eaLnBrk="1" hangingPunct="1">
              <a:spcBef>
                <a:spcPct val="50000"/>
              </a:spcBef>
              <a:defRPr/>
            </a:pPr>
            <a:r>
              <a:rPr lang="ca-ES" sz="2000" b="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DOS DIES FEINERS</a:t>
            </a:r>
          </a:p>
        </p:txBody>
      </p:sp>
      <p:sp>
        <p:nvSpPr>
          <p:cNvPr id="624645" name="Text Box 5"/>
          <p:cNvSpPr txBox="1">
            <a:spLocks noChangeArrowheads="1"/>
          </p:cNvSpPr>
          <p:nvPr/>
        </p:nvSpPr>
        <p:spPr bwMode="auto">
          <a:xfrm>
            <a:off x="6240016" y="433839"/>
            <a:ext cx="3770064" cy="707886"/>
          </a:xfrm>
          <a:prstGeom prst="rect">
            <a:avLst/>
          </a:prstGeom>
          <a:solidFill>
            <a:srgbClr val="FF9900"/>
          </a:solidFill>
          <a:ln w="9525">
            <a:noFill/>
            <a:miter lim="800000"/>
            <a:headEnd/>
            <a:tailEnd/>
          </a:ln>
          <a:effectLst>
            <a:outerShdw dist="107763" dir="18900000" algn="ctr" rotWithShape="0">
              <a:schemeClr val="bg2">
                <a:alpha val="50000"/>
              </a:schemeClr>
            </a:outerShdw>
          </a:effectLst>
        </p:spPr>
        <p:txBody>
          <a:bodyPr wrap="square">
            <a:spAutoFit/>
          </a:bodyPr>
          <a:lstStyle/>
          <a:p>
            <a:pPr algn="ctr" eaLnBrk="1" hangingPunct="1">
              <a:spcBef>
                <a:spcPct val="50000"/>
              </a:spcBef>
              <a:defRPr/>
            </a:pPr>
            <a:r>
              <a:rPr lang="ca-ES" sz="2000" b="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De la NOTIFICACIÓ NO de la CONVOCATÒRIA</a:t>
            </a:r>
          </a:p>
        </p:txBody>
      </p:sp>
    </p:spTree>
    <p:extLst>
      <p:ext uri="{BB962C8B-B14F-4D97-AF65-F5344CB8AC3E}">
        <p14:creationId xmlns:p14="http://schemas.microsoft.com/office/powerpoint/2010/main" val="4266689176"/>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94490157"/>
              </p:ext>
            </p:extLst>
          </p:nvPr>
        </p:nvGraphicFramePr>
        <p:xfrm>
          <a:off x="2279576" y="137160"/>
          <a:ext cx="8915400" cy="1767840"/>
        </p:xfrm>
        <a:graphic>
          <a:graphicData uri="http://schemas.openxmlformats.org/drawingml/2006/table">
            <a:tbl>
              <a:tblPr firstRow="1" firstCol="1" bandRow="1">
                <a:tableStyleId>{5C22544A-7EE6-4342-B048-85BDC9FD1C3A}</a:tableStyleId>
              </a:tblPr>
              <a:tblGrid>
                <a:gridCol w="4457700">
                  <a:extLst>
                    <a:ext uri="{9D8B030D-6E8A-4147-A177-3AD203B41FA5}">
                      <a16:colId xmlns:a16="http://schemas.microsoft.com/office/drawing/2014/main" val="3719770039"/>
                    </a:ext>
                  </a:extLst>
                </a:gridCol>
                <a:gridCol w="4457700">
                  <a:extLst>
                    <a:ext uri="{9D8B030D-6E8A-4147-A177-3AD203B41FA5}">
                      <a16:colId xmlns:a16="http://schemas.microsoft.com/office/drawing/2014/main" val="2309614552"/>
                    </a:ext>
                  </a:extLst>
                </a:gridCol>
              </a:tblGrid>
              <a:tr h="0">
                <a:tc>
                  <a:txBody>
                    <a:bodyPr/>
                    <a:lstStyle/>
                    <a:p>
                      <a:pPr>
                        <a:spcAft>
                          <a:spcPts val="0"/>
                        </a:spcAft>
                      </a:pPr>
                      <a:r>
                        <a:rPr lang="es-ES" sz="6000">
                          <a:effectLst/>
                        </a:rPr>
                        <a:t>SETEMBRE</a:t>
                      </a:r>
                      <a:endParaRPr lang="es-ES" sz="6000">
                        <a:solidFill>
                          <a:srgbClr val="FFFFFF"/>
                        </a:solidFill>
                        <a:effectLst/>
                        <a:latin typeface="Cooper Black" panose="0208090404030B020404" pitchFamily="18" charset="0"/>
                        <a:ea typeface="MS PMincho"/>
                        <a:cs typeface="Times New Roman" panose="02020603050405020304" pitchFamily="18" charset="0"/>
                      </a:endParaRPr>
                    </a:p>
                  </a:txBody>
                  <a:tcPr marL="73025" marR="73025" marT="0" marB="0"/>
                </a:tc>
                <a:tc>
                  <a:txBody>
                    <a:bodyPr/>
                    <a:lstStyle/>
                    <a:p>
                      <a:pPr>
                        <a:spcBef>
                          <a:spcPts val="200"/>
                        </a:spcBef>
                        <a:spcAft>
                          <a:spcPts val="0"/>
                        </a:spcAft>
                      </a:pPr>
                      <a:r>
                        <a:rPr lang="es-ES" sz="900">
                          <a:effectLst/>
                        </a:rPr>
                        <a:t> </a:t>
                      </a:r>
                      <a:endParaRPr lang="es-ES" sz="900">
                        <a:effectLst/>
                        <a:latin typeface="Corbel" panose="020B0503020204020204" pitchFamily="34" charset="0"/>
                        <a:ea typeface="MS PMincho"/>
                        <a:cs typeface="Times New Roman" panose="02020603050405020304" pitchFamily="18" charset="0"/>
                      </a:endParaRPr>
                    </a:p>
                  </a:txBody>
                  <a:tcPr marL="73025" marR="73025" marT="0" marB="0"/>
                </a:tc>
                <a:extLst>
                  <a:ext uri="{0D108BD9-81ED-4DB2-BD59-A6C34878D82A}">
                    <a16:rowId xmlns:a16="http://schemas.microsoft.com/office/drawing/2014/main" val="3613819314"/>
                  </a:ext>
                </a:extLst>
              </a:tr>
              <a:tr h="0">
                <a:tc>
                  <a:txBody>
                    <a:bodyPr/>
                    <a:lstStyle/>
                    <a:p>
                      <a:pPr>
                        <a:spcBef>
                          <a:spcPts val="200"/>
                        </a:spcBef>
                        <a:spcAft>
                          <a:spcPts val="0"/>
                        </a:spcAft>
                      </a:pPr>
                      <a:r>
                        <a:rPr lang="es-ES" sz="900">
                          <a:effectLst/>
                        </a:rPr>
                        <a:t> </a:t>
                      </a:r>
                      <a:endParaRPr lang="es-ES" sz="900">
                        <a:effectLst/>
                        <a:latin typeface="Corbel" panose="020B0503020204020204" pitchFamily="34" charset="0"/>
                        <a:ea typeface="MS PMincho"/>
                        <a:cs typeface="Times New Roman" panose="02020603050405020304" pitchFamily="18" charset="0"/>
                      </a:endParaRPr>
                    </a:p>
                  </a:txBody>
                  <a:tcPr marL="73025" marR="73025" marT="0" marB="0"/>
                </a:tc>
                <a:tc>
                  <a:txBody>
                    <a:bodyPr/>
                    <a:lstStyle/>
                    <a:p>
                      <a:pPr algn="r">
                        <a:spcAft>
                          <a:spcPts val="600"/>
                        </a:spcAft>
                      </a:pPr>
                      <a:r>
                        <a:rPr lang="es-ES" sz="3200">
                          <a:effectLst/>
                        </a:rPr>
                        <a:t>2022</a:t>
                      </a:r>
                      <a:endParaRPr lang="es-ES" sz="3200">
                        <a:solidFill>
                          <a:srgbClr val="FFFFFF"/>
                        </a:solidFill>
                        <a:effectLst/>
                        <a:latin typeface="Cooper Black" panose="0208090404030B020404" pitchFamily="18" charset="0"/>
                        <a:ea typeface="MS PMincho"/>
                        <a:cs typeface="Times New Roman" panose="02020603050405020304" pitchFamily="18" charset="0"/>
                      </a:endParaRPr>
                    </a:p>
                  </a:txBody>
                  <a:tcPr marL="73025" marR="73025" marT="0" marB="0"/>
                </a:tc>
                <a:extLst>
                  <a:ext uri="{0D108BD9-81ED-4DB2-BD59-A6C34878D82A}">
                    <a16:rowId xmlns:a16="http://schemas.microsoft.com/office/drawing/2014/main" val="2594595587"/>
                  </a:ext>
                </a:extLst>
              </a:tr>
              <a:tr h="365760">
                <a:tc>
                  <a:txBody>
                    <a:bodyPr/>
                    <a:lstStyle/>
                    <a:p>
                      <a:pPr>
                        <a:spcAft>
                          <a:spcPts val="0"/>
                        </a:spcAft>
                      </a:pPr>
                      <a:r>
                        <a:rPr lang="es-ES" sz="2000">
                          <a:effectLst/>
                        </a:rPr>
                        <a:t> </a:t>
                      </a:r>
                      <a:endParaRPr lang="es-ES" sz="2000">
                        <a:solidFill>
                          <a:srgbClr val="FFFFFF"/>
                        </a:solidFill>
                        <a:effectLst/>
                        <a:latin typeface="Cooper Black" panose="0208090404030B020404" pitchFamily="18" charset="0"/>
                        <a:ea typeface="MS PMincho"/>
                        <a:cs typeface="Times New Roman" panose="02020603050405020304" pitchFamily="18" charset="0"/>
                      </a:endParaRPr>
                    </a:p>
                  </a:txBody>
                  <a:tcPr marL="73025" marR="73025" marT="0" marB="0"/>
                </a:tc>
                <a:tc>
                  <a:txBody>
                    <a:bodyPr/>
                    <a:lstStyle/>
                    <a:p>
                      <a:pPr>
                        <a:spcAft>
                          <a:spcPts val="0"/>
                        </a:spcAft>
                      </a:pPr>
                      <a:r>
                        <a:rPr lang="es-ES" sz="1200" dirty="0">
                          <a:effectLst/>
                        </a:rPr>
                        <a:t> </a:t>
                      </a:r>
                      <a:endParaRPr lang="es-ES" sz="1200" b="1" dirty="0">
                        <a:solidFill>
                          <a:srgbClr val="FFFFFF"/>
                        </a:solidFill>
                        <a:effectLst/>
                        <a:latin typeface="Corbel" panose="020B0503020204020204" pitchFamily="34" charset="0"/>
                        <a:ea typeface="MS PMincho"/>
                        <a:cs typeface="Times New Roman" panose="02020603050405020304" pitchFamily="18" charset="0"/>
                      </a:endParaRPr>
                    </a:p>
                  </a:txBody>
                  <a:tcPr marL="73025" marR="73025" marT="0" marB="0"/>
                </a:tc>
                <a:extLst>
                  <a:ext uri="{0D108BD9-81ED-4DB2-BD59-A6C34878D82A}">
                    <a16:rowId xmlns:a16="http://schemas.microsoft.com/office/drawing/2014/main" val="366865764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87349715"/>
              </p:ext>
            </p:extLst>
          </p:nvPr>
        </p:nvGraphicFramePr>
        <p:xfrm>
          <a:off x="2279576" y="1920311"/>
          <a:ext cx="8915405" cy="4459351"/>
        </p:xfrm>
        <a:graphic>
          <a:graphicData uri="http://schemas.openxmlformats.org/drawingml/2006/table">
            <a:tbl>
              <a:tblPr firstRow="1" bandRow="1">
                <a:tableStyleId>{5C22544A-7EE6-4342-B048-85BDC9FD1C3A}</a:tableStyleId>
              </a:tblPr>
              <a:tblGrid>
                <a:gridCol w="1273097">
                  <a:extLst>
                    <a:ext uri="{9D8B030D-6E8A-4147-A177-3AD203B41FA5}">
                      <a16:colId xmlns:a16="http://schemas.microsoft.com/office/drawing/2014/main" val="1828628967"/>
                    </a:ext>
                  </a:extLst>
                </a:gridCol>
                <a:gridCol w="1273718">
                  <a:extLst>
                    <a:ext uri="{9D8B030D-6E8A-4147-A177-3AD203B41FA5}">
                      <a16:colId xmlns:a16="http://schemas.microsoft.com/office/drawing/2014/main" val="1175249753"/>
                    </a:ext>
                  </a:extLst>
                </a:gridCol>
                <a:gridCol w="1273718">
                  <a:extLst>
                    <a:ext uri="{9D8B030D-6E8A-4147-A177-3AD203B41FA5}">
                      <a16:colId xmlns:a16="http://schemas.microsoft.com/office/drawing/2014/main" val="1412425121"/>
                    </a:ext>
                  </a:extLst>
                </a:gridCol>
                <a:gridCol w="1273718">
                  <a:extLst>
                    <a:ext uri="{9D8B030D-6E8A-4147-A177-3AD203B41FA5}">
                      <a16:colId xmlns:a16="http://schemas.microsoft.com/office/drawing/2014/main" val="3242976877"/>
                    </a:ext>
                  </a:extLst>
                </a:gridCol>
                <a:gridCol w="1273718">
                  <a:extLst>
                    <a:ext uri="{9D8B030D-6E8A-4147-A177-3AD203B41FA5}">
                      <a16:colId xmlns:a16="http://schemas.microsoft.com/office/drawing/2014/main" val="2041273637"/>
                    </a:ext>
                  </a:extLst>
                </a:gridCol>
                <a:gridCol w="1273718">
                  <a:extLst>
                    <a:ext uri="{9D8B030D-6E8A-4147-A177-3AD203B41FA5}">
                      <a16:colId xmlns:a16="http://schemas.microsoft.com/office/drawing/2014/main" val="2064240080"/>
                    </a:ext>
                  </a:extLst>
                </a:gridCol>
                <a:gridCol w="1273718">
                  <a:extLst>
                    <a:ext uri="{9D8B030D-6E8A-4147-A177-3AD203B41FA5}">
                      <a16:colId xmlns:a16="http://schemas.microsoft.com/office/drawing/2014/main" val="422276302"/>
                    </a:ext>
                  </a:extLst>
                </a:gridCol>
              </a:tblGrid>
              <a:tr h="154453">
                <a:tc>
                  <a:txBody>
                    <a:bodyPr/>
                    <a:lstStyle/>
                    <a:p>
                      <a:pPr algn="ctr">
                        <a:spcBef>
                          <a:spcPts val="200"/>
                        </a:spcBef>
                        <a:spcAft>
                          <a:spcPts val="200"/>
                        </a:spcAft>
                      </a:pPr>
                      <a:r>
                        <a:rPr lang="es-ES" sz="1000">
                          <a:effectLst/>
                        </a:rPr>
                        <a:t>Lunes</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ctr">
                        <a:spcBef>
                          <a:spcPts val="200"/>
                        </a:spcBef>
                        <a:spcAft>
                          <a:spcPts val="200"/>
                        </a:spcAft>
                      </a:pPr>
                      <a:r>
                        <a:rPr lang="es-ES" sz="1000">
                          <a:effectLst/>
                        </a:rPr>
                        <a:t>Martes</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ctr">
                        <a:spcBef>
                          <a:spcPts val="200"/>
                        </a:spcBef>
                        <a:spcAft>
                          <a:spcPts val="200"/>
                        </a:spcAft>
                      </a:pPr>
                      <a:r>
                        <a:rPr lang="es-ES" sz="1000">
                          <a:effectLst/>
                        </a:rPr>
                        <a:t>Miércoles</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ctr">
                        <a:spcBef>
                          <a:spcPts val="200"/>
                        </a:spcBef>
                        <a:spcAft>
                          <a:spcPts val="200"/>
                        </a:spcAft>
                      </a:pPr>
                      <a:r>
                        <a:rPr lang="es-ES" sz="1000">
                          <a:effectLst/>
                        </a:rPr>
                        <a:t>Jueves</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ctr">
                        <a:spcBef>
                          <a:spcPts val="200"/>
                        </a:spcBef>
                        <a:spcAft>
                          <a:spcPts val="200"/>
                        </a:spcAft>
                      </a:pPr>
                      <a:r>
                        <a:rPr lang="es-ES" sz="1000">
                          <a:effectLst/>
                        </a:rPr>
                        <a:t>Viernes</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ctr">
                        <a:spcBef>
                          <a:spcPts val="200"/>
                        </a:spcBef>
                        <a:spcAft>
                          <a:spcPts val="200"/>
                        </a:spcAft>
                      </a:pPr>
                      <a:r>
                        <a:rPr lang="es-ES" sz="1000">
                          <a:effectLst/>
                        </a:rPr>
                        <a:t>Sábado</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ctr">
                        <a:spcBef>
                          <a:spcPts val="200"/>
                        </a:spcBef>
                        <a:spcAft>
                          <a:spcPts val="200"/>
                        </a:spcAft>
                      </a:pPr>
                      <a:r>
                        <a:rPr lang="es-ES" sz="1000">
                          <a:effectLst/>
                        </a:rPr>
                        <a:t>Domingo</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extLst>
                  <a:ext uri="{0D108BD9-81ED-4DB2-BD59-A6C34878D82A}">
                    <a16:rowId xmlns:a16="http://schemas.microsoft.com/office/drawing/2014/main" val="2730545439"/>
                  </a:ext>
                </a:extLst>
              </a:tr>
              <a:tr h="154453">
                <a:tc>
                  <a:txBody>
                    <a:bodyPr/>
                    <a:lstStyle/>
                    <a:p>
                      <a:pPr algn="r">
                        <a:spcAft>
                          <a:spcPts val="0"/>
                        </a:spcAft>
                      </a:pPr>
                      <a:r>
                        <a:rPr lang="es-ES" sz="10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0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0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0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0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0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0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extLst>
                  <a:ext uri="{0D108BD9-81ED-4DB2-BD59-A6C34878D82A}">
                    <a16:rowId xmlns:a16="http://schemas.microsoft.com/office/drawing/2014/main" val="3216405104"/>
                  </a:ext>
                </a:extLst>
              </a:tr>
              <a:tr h="511567">
                <a:tc>
                  <a:txBody>
                    <a:bodyPr/>
                    <a:lstStyle/>
                    <a:p>
                      <a:pPr>
                        <a:spcBef>
                          <a:spcPts val="200"/>
                        </a:spcBef>
                        <a:spcAft>
                          <a:spcPts val="200"/>
                        </a:spcAft>
                      </a:pPr>
                      <a:r>
                        <a:rPr lang="es-ES" sz="1800" dirty="0">
                          <a:effectLst/>
                        </a:rPr>
                        <a:t> </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spcBef>
                          <a:spcPts val="200"/>
                        </a:spcBef>
                        <a:spcAft>
                          <a:spcPts val="200"/>
                        </a:spcAft>
                      </a:pPr>
                      <a:r>
                        <a:rPr lang="es-ES" sz="1800" dirty="0">
                          <a:effectLst/>
                        </a:rPr>
                        <a:t> </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spcBef>
                          <a:spcPts val="200"/>
                        </a:spcBef>
                        <a:spcAft>
                          <a:spcPts val="200"/>
                        </a:spcAft>
                      </a:pPr>
                      <a:r>
                        <a:rPr lang="es-ES" sz="1800" dirty="0">
                          <a:effectLst/>
                        </a:rPr>
                        <a:t> </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1</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2</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solidFill>
                            <a:schemeClr val="bg1"/>
                          </a:solidFill>
                          <a:effectLst/>
                        </a:rPr>
                        <a:t>3</a:t>
                      </a:r>
                      <a:endParaRPr lang="es-ES" sz="8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tc>
                  <a:txBody>
                    <a:bodyPr/>
                    <a:lstStyle/>
                    <a:p>
                      <a:pPr algn="r">
                        <a:spcBef>
                          <a:spcPts val="200"/>
                        </a:spcBef>
                        <a:spcAft>
                          <a:spcPts val="200"/>
                        </a:spcAft>
                      </a:pPr>
                      <a:r>
                        <a:rPr lang="es-ES" sz="1800" dirty="0">
                          <a:solidFill>
                            <a:schemeClr val="bg1"/>
                          </a:solidFill>
                          <a:effectLst/>
                        </a:rPr>
                        <a:t>4</a:t>
                      </a:r>
                      <a:endParaRPr lang="es-ES" sz="8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extLst>
                  <a:ext uri="{0D108BD9-81ED-4DB2-BD59-A6C34878D82A}">
                    <a16:rowId xmlns:a16="http://schemas.microsoft.com/office/drawing/2014/main" val="3335094433"/>
                  </a:ext>
                </a:extLst>
              </a:tr>
              <a:tr h="278016">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solidFill>
                            <a:schemeClr val="bg1"/>
                          </a:solidFill>
                          <a:effectLst/>
                        </a:rPr>
                        <a:t> </a:t>
                      </a:r>
                      <a:endParaRPr lang="es-ES" sz="10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tc>
                  <a:txBody>
                    <a:bodyPr/>
                    <a:lstStyle/>
                    <a:p>
                      <a:pPr algn="r">
                        <a:spcAft>
                          <a:spcPts val="0"/>
                        </a:spcAft>
                      </a:pPr>
                      <a:r>
                        <a:rPr lang="es-ES" sz="1800" dirty="0">
                          <a:solidFill>
                            <a:schemeClr val="bg1"/>
                          </a:solidFill>
                          <a:effectLst/>
                        </a:rPr>
                        <a:t> </a:t>
                      </a:r>
                      <a:endParaRPr lang="es-ES" sz="10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extLst>
                  <a:ext uri="{0D108BD9-81ED-4DB2-BD59-A6C34878D82A}">
                    <a16:rowId xmlns:a16="http://schemas.microsoft.com/office/drawing/2014/main" val="2871760910"/>
                  </a:ext>
                </a:extLst>
              </a:tr>
              <a:tr h="511567">
                <a:tc>
                  <a:txBody>
                    <a:bodyPr/>
                    <a:lstStyle/>
                    <a:p>
                      <a:pPr algn="r">
                        <a:spcBef>
                          <a:spcPts val="200"/>
                        </a:spcBef>
                        <a:spcAft>
                          <a:spcPts val="200"/>
                        </a:spcAft>
                      </a:pPr>
                      <a:r>
                        <a:rPr lang="es-ES" sz="1800" dirty="0">
                          <a:effectLst/>
                        </a:rPr>
                        <a:t>5</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6</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7</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8</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9</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a:solidFill>
                            <a:schemeClr val="bg1"/>
                          </a:solidFill>
                          <a:effectLst/>
                        </a:rPr>
                        <a:t>10</a:t>
                      </a:r>
                      <a:endParaRPr lang="es-ES" sz="80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tc>
                  <a:txBody>
                    <a:bodyPr/>
                    <a:lstStyle/>
                    <a:p>
                      <a:pPr algn="r">
                        <a:spcBef>
                          <a:spcPts val="200"/>
                        </a:spcBef>
                        <a:spcAft>
                          <a:spcPts val="200"/>
                        </a:spcAft>
                      </a:pPr>
                      <a:r>
                        <a:rPr lang="es-ES" sz="1800" dirty="0">
                          <a:solidFill>
                            <a:schemeClr val="bg1"/>
                          </a:solidFill>
                          <a:effectLst/>
                        </a:rPr>
                        <a:t>11</a:t>
                      </a:r>
                      <a:endParaRPr lang="es-ES" sz="8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extLst>
                  <a:ext uri="{0D108BD9-81ED-4DB2-BD59-A6C34878D82A}">
                    <a16:rowId xmlns:a16="http://schemas.microsoft.com/office/drawing/2014/main" val="1551306494"/>
                  </a:ext>
                </a:extLst>
              </a:tr>
              <a:tr h="278016">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solidFill>
                            <a:schemeClr val="bg1"/>
                          </a:solidFill>
                          <a:effectLst/>
                        </a:rPr>
                        <a:t> </a:t>
                      </a:r>
                      <a:endParaRPr lang="es-ES" sz="100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tc>
                  <a:txBody>
                    <a:bodyPr/>
                    <a:lstStyle/>
                    <a:p>
                      <a:pPr algn="r">
                        <a:spcAft>
                          <a:spcPts val="0"/>
                        </a:spcAft>
                      </a:pPr>
                      <a:r>
                        <a:rPr lang="es-ES" sz="1800" dirty="0">
                          <a:solidFill>
                            <a:schemeClr val="bg1"/>
                          </a:solidFill>
                          <a:effectLst/>
                        </a:rPr>
                        <a:t> </a:t>
                      </a:r>
                      <a:endParaRPr lang="es-ES" sz="10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extLst>
                  <a:ext uri="{0D108BD9-81ED-4DB2-BD59-A6C34878D82A}">
                    <a16:rowId xmlns:a16="http://schemas.microsoft.com/office/drawing/2014/main" val="4138262883"/>
                  </a:ext>
                </a:extLst>
              </a:tr>
              <a:tr h="511567">
                <a:tc>
                  <a:txBody>
                    <a:bodyPr/>
                    <a:lstStyle/>
                    <a:p>
                      <a:pPr algn="r">
                        <a:spcBef>
                          <a:spcPts val="200"/>
                        </a:spcBef>
                        <a:spcAft>
                          <a:spcPts val="200"/>
                        </a:spcAft>
                      </a:pPr>
                      <a:r>
                        <a:rPr lang="es-ES" sz="1800" dirty="0">
                          <a:effectLst/>
                        </a:rPr>
                        <a:t>12</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13</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b="1" dirty="0" smtClean="0">
                          <a:effectLst/>
                        </a:rPr>
                        <a:t>14</a:t>
                      </a:r>
                    </a:p>
                    <a:p>
                      <a:pPr>
                        <a:spcBef>
                          <a:spcPts val="200"/>
                        </a:spcBef>
                        <a:spcAft>
                          <a:spcPts val="200"/>
                        </a:spcAft>
                      </a:pPr>
                      <a:r>
                        <a:rPr lang="ca-ES" sz="1400" b="1" dirty="0" smtClean="0">
                          <a:effectLst/>
                          <a:latin typeface="Corbel" panose="020B0503020204020204" pitchFamily="34" charset="0"/>
                          <a:ea typeface="MS PMincho"/>
                          <a:cs typeface="Times New Roman" panose="02020603050405020304" pitchFamily="18" charset="0"/>
                        </a:rPr>
                        <a:t>AVUI</a:t>
                      </a:r>
                      <a:r>
                        <a:rPr lang="ca-ES" sz="1400" b="1" baseline="0" dirty="0" smtClean="0">
                          <a:effectLst/>
                          <a:latin typeface="Corbel" panose="020B0503020204020204" pitchFamily="34" charset="0"/>
                          <a:ea typeface="MS PMincho"/>
                          <a:cs typeface="Times New Roman" panose="02020603050405020304" pitchFamily="18" charset="0"/>
                        </a:rPr>
                        <a:t> CONVOQUEM</a:t>
                      </a:r>
                      <a:endParaRPr lang="es-ES" sz="600" b="1" dirty="0">
                        <a:effectLst/>
                        <a:latin typeface="Corbel" panose="020B0503020204020204" pitchFamily="34" charset="0"/>
                        <a:ea typeface="MS PMincho"/>
                        <a:cs typeface="Times New Roman" panose="02020603050405020304" pitchFamily="18" charset="0"/>
                      </a:endParaRPr>
                    </a:p>
                  </a:txBody>
                  <a:tcPr marL="60104" marR="60104" marT="0" marB="0">
                    <a:solidFill>
                      <a:srgbClr val="FFC000"/>
                    </a:solidFill>
                  </a:tcPr>
                </a:tc>
                <a:tc>
                  <a:txBody>
                    <a:bodyPr/>
                    <a:lstStyle/>
                    <a:p>
                      <a:pPr algn="r">
                        <a:spcBef>
                          <a:spcPts val="200"/>
                        </a:spcBef>
                        <a:spcAft>
                          <a:spcPts val="200"/>
                        </a:spcAft>
                      </a:pPr>
                      <a:r>
                        <a:rPr lang="es-ES" sz="1800" b="1" dirty="0" smtClean="0">
                          <a:effectLst/>
                        </a:rPr>
                        <a:t>15</a:t>
                      </a:r>
                      <a:endParaRPr lang="es-ES" sz="800" b="1" dirty="0">
                        <a:effectLst/>
                        <a:latin typeface="Corbel" panose="020B0503020204020204" pitchFamily="34" charset="0"/>
                        <a:ea typeface="MS PMincho"/>
                        <a:cs typeface="Times New Roman" panose="02020603050405020304" pitchFamily="18" charset="0"/>
                      </a:endParaRPr>
                    </a:p>
                  </a:txBody>
                  <a:tcPr marL="60104" marR="60104" marT="0" marB="0">
                    <a:solidFill>
                      <a:schemeClr val="accent2">
                        <a:lumMod val="60000"/>
                        <a:lumOff val="40000"/>
                      </a:schemeClr>
                    </a:solidFill>
                  </a:tcPr>
                </a:tc>
                <a:tc>
                  <a:txBody>
                    <a:bodyPr/>
                    <a:lstStyle/>
                    <a:p>
                      <a:pPr algn="r">
                        <a:spcBef>
                          <a:spcPts val="200"/>
                        </a:spcBef>
                        <a:spcAft>
                          <a:spcPts val="200"/>
                        </a:spcAft>
                      </a:pPr>
                      <a:r>
                        <a:rPr lang="es-ES" sz="1800" b="1" dirty="0">
                          <a:effectLst/>
                        </a:rPr>
                        <a:t>16</a:t>
                      </a:r>
                      <a:endParaRPr lang="es-ES" sz="800" b="1" dirty="0">
                        <a:effectLst/>
                        <a:latin typeface="Corbel" panose="020B0503020204020204" pitchFamily="34" charset="0"/>
                        <a:ea typeface="MS PMincho"/>
                        <a:cs typeface="Times New Roman" panose="02020603050405020304" pitchFamily="18" charset="0"/>
                      </a:endParaRPr>
                    </a:p>
                  </a:txBody>
                  <a:tcPr marL="60104" marR="60104" marT="0" marB="0">
                    <a:solidFill>
                      <a:schemeClr val="accent2">
                        <a:lumMod val="60000"/>
                        <a:lumOff val="40000"/>
                      </a:schemeClr>
                    </a:solidFill>
                  </a:tcPr>
                </a:tc>
                <a:tc>
                  <a:txBody>
                    <a:bodyPr/>
                    <a:lstStyle/>
                    <a:p>
                      <a:pPr algn="r">
                        <a:spcBef>
                          <a:spcPts val="200"/>
                        </a:spcBef>
                        <a:spcAft>
                          <a:spcPts val="200"/>
                        </a:spcAft>
                      </a:pPr>
                      <a:r>
                        <a:rPr lang="es-ES" sz="1800">
                          <a:solidFill>
                            <a:schemeClr val="bg1"/>
                          </a:solidFill>
                          <a:effectLst/>
                        </a:rPr>
                        <a:t>17</a:t>
                      </a:r>
                      <a:endParaRPr lang="es-ES" sz="80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tc>
                  <a:txBody>
                    <a:bodyPr/>
                    <a:lstStyle/>
                    <a:p>
                      <a:pPr algn="r">
                        <a:spcBef>
                          <a:spcPts val="200"/>
                        </a:spcBef>
                        <a:spcAft>
                          <a:spcPts val="200"/>
                        </a:spcAft>
                      </a:pPr>
                      <a:r>
                        <a:rPr lang="es-ES" sz="1800" dirty="0">
                          <a:solidFill>
                            <a:schemeClr val="bg1"/>
                          </a:solidFill>
                          <a:effectLst/>
                        </a:rPr>
                        <a:t>18</a:t>
                      </a:r>
                      <a:endParaRPr lang="es-ES" sz="8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extLst>
                  <a:ext uri="{0D108BD9-81ED-4DB2-BD59-A6C34878D82A}">
                    <a16:rowId xmlns:a16="http://schemas.microsoft.com/office/drawing/2014/main" val="1477439652"/>
                  </a:ext>
                </a:extLst>
              </a:tr>
              <a:tr h="278016">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solidFill>
                            <a:schemeClr val="bg1"/>
                          </a:solidFill>
                          <a:effectLst/>
                        </a:rPr>
                        <a:t> </a:t>
                      </a:r>
                      <a:endParaRPr lang="es-ES" sz="100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tc>
                  <a:txBody>
                    <a:bodyPr/>
                    <a:lstStyle/>
                    <a:p>
                      <a:pPr algn="r">
                        <a:spcAft>
                          <a:spcPts val="0"/>
                        </a:spcAft>
                      </a:pPr>
                      <a:r>
                        <a:rPr lang="es-ES" sz="1800" dirty="0">
                          <a:solidFill>
                            <a:schemeClr val="bg1"/>
                          </a:solidFill>
                          <a:effectLst/>
                        </a:rPr>
                        <a:t> </a:t>
                      </a:r>
                      <a:endParaRPr lang="es-ES" sz="10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extLst>
                  <a:ext uri="{0D108BD9-81ED-4DB2-BD59-A6C34878D82A}">
                    <a16:rowId xmlns:a16="http://schemas.microsoft.com/office/drawing/2014/main" val="3187577415"/>
                  </a:ext>
                </a:extLst>
              </a:tr>
              <a:tr h="511567">
                <a:tc>
                  <a:txBody>
                    <a:bodyPr/>
                    <a:lstStyle/>
                    <a:p>
                      <a:pPr algn="r">
                        <a:spcBef>
                          <a:spcPts val="200"/>
                        </a:spcBef>
                        <a:spcAft>
                          <a:spcPts val="200"/>
                        </a:spcAft>
                      </a:pPr>
                      <a:r>
                        <a:rPr lang="es-ES" sz="1800" b="1" dirty="0" smtClean="0">
                          <a:effectLst/>
                        </a:rPr>
                        <a:t>19</a:t>
                      </a:r>
                    </a:p>
                    <a:p>
                      <a:pPr>
                        <a:spcBef>
                          <a:spcPts val="200"/>
                        </a:spcBef>
                        <a:spcAft>
                          <a:spcPts val="200"/>
                        </a:spcAft>
                      </a:pPr>
                      <a:r>
                        <a:rPr lang="ca-ES" sz="1400" dirty="0" smtClean="0">
                          <a:effectLst/>
                          <a:latin typeface="Corbel" panose="020B0503020204020204" pitchFamily="34" charset="0"/>
                          <a:ea typeface="MS PMincho"/>
                          <a:cs typeface="Times New Roman" panose="02020603050405020304" pitchFamily="18" charset="0"/>
                        </a:rPr>
                        <a:t>EL</a:t>
                      </a:r>
                      <a:r>
                        <a:rPr lang="ca-ES" sz="1400" baseline="0" dirty="0" smtClean="0">
                          <a:effectLst/>
                          <a:latin typeface="Corbel" panose="020B0503020204020204" pitchFamily="34" charset="0"/>
                          <a:ea typeface="MS PMincho"/>
                          <a:cs typeface="Times New Roman" panose="02020603050405020304" pitchFamily="18" charset="0"/>
                        </a:rPr>
                        <a:t> PLE A LES 10 HORES</a:t>
                      </a:r>
                      <a:endParaRPr lang="es-ES" sz="600" dirty="0">
                        <a:effectLst/>
                        <a:latin typeface="Corbel" panose="020B0503020204020204" pitchFamily="34" charset="0"/>
                        <a:ea typeface="MS PMincho"/>
                        <a:cs typeface="Times New Roman" panose="02020603050405020304" pitchFamily="18" charset="0"/>
                      </a:endParaRPr>
                    </a:p>
                  </a:txBody>
                  <a:tcPr marL="60104" marR="60104" marT="0" marB="0">
                    <a:solidFill>
                      <a:srgbClr val="FFC000"/>
                    </a:solidFill>
                  </a:tcPr>
                </a:tc>
                <a:tc>
                  <a:txBody>
                    <a:bodyPr/>
                    <a:lstStyle/>
                    <a:p>
                      <a:pPr algn="r">
                        <a:spcBef>
                          <a:spcPts val="200"/>
                        </a:spcBef>
                        <a:spcAft>
                          <a:spcPts val="200"/>
                        </a:spcAft>
                      </a:pPr>
                      <a:r>
                        <a:rPr lang="es-ES" sz="1800" dirty="0">
                          <a:effectLst/>
                        </a:rPr>
                        <a:t>20</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21</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a:effectLst/>
                        </a:rPr>
                        <a:t>22</a:t>
                      </a:r>
                      <a:endParaRPr lang="es-ES" sz="80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23</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solidFill>
                            <a:schemeClr val="bg1"/>
                          </a:solidFill>
                          <a:effectLst/>
                        </a:rPr>
                        <a:t>24</a:t>
                      </a:r>
                      <a:endParaRPr lang="es-ES" sz="8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tc>
                  <a:txBody>
                    <a:bodyPr/>
                    <a:lstStyle/>
                    <a:p>
                      <a:pPr algn="r">
                        <a:spcBef>
                          <a:spcPts val="200"/>
                        </a:spcBef>
                        <a:spcAft>
                          <a:spcPts val="200"/>
                        </a:spcAft>
                      </a:pPr>
                      <a:r>
                        <a:rPr lang="es-ES" sz="1800" dirty="0">
                          <a:solidFill>
                            <a:schemeClr val="bg1"/>
                          </a:solidFill>
                          <a:effectLst/>
                        </a:rPr>
                        <a:t>25</a:t>
                      </a:r>
                      <a:endParaRPr lang="es-ES" sz="800" dirty="0">
                        <a:solidFill>
                          <a:schemeClr val="bg1"/>
                        </a:solidFill>
                        <a:effectLst/>
                        <a:latin typeface="Corbel" panose="020B0503020204020204" pitchFamily="34" charset="0"/>
                        <a:ea typeface="MS PMincho"/>
                        <a:cs typeface="Times New Roman" panose="02020603050405020304" pitchFamily="18" charset="0"/>
                      </a:endParaRPr>
                    </a:p>
                  </a:txBody>
                  <a:tcPr marL="60104" marR="60104" marT="0" marB="0">
                    <a:solidFill>
                      <a:srgbClr val="C00000"/>
                    </a:solidFill>
                  </a:tcPr>
                </a:tc>
                <a:extLst>
                  <a:ext uri="{0D108BD9-81ED-4DB2-BD59-A6C34878D82A}">
                    <a16:rowId xmlns:a16="http://schemas.microsoft.com/office/drawing/2014/main" val="4076434283"/>
                  </a:ext>
                </a:extLst>
              </a:tr>
              <a:tr h="278016">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dirty="0">
                          <a:effectLst/>
                        </a:rPr>
                        <a:t> </a:t>
                      </a:r>
                      <a:endParaRPr lang="es-ES" sz="1000" dirty="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Aft>
                          <a:spcPts val="0"/>
                        </a:spcAft>
                      </a:pPr>
                      <a:r>
                        <a:rPr lang="es-ES" sz="1800">
                          <a:effectLst/>
                        </a:rPr>
                        <a:t> </a:t>
                      </a:r>
                      <a:endParaRPr lang="es-ES" sz="1000">
                        <a:solidFill>
                          <a:srgbClr val="595959"/>
                        </a:solidFill>
                        <a:effectLst/>
                        <a:latin typeface="Corbel" panose="020B0503020204020204" pitchFamily="34" charset="0"/>
                        <a:ea typeface="MS PMincho"/>
                        <a:cs typeface="Times New Roman" panose="02020603050405020304" pitchFamily="18" charset="0"/>
                      </a:endParaRPr>
                    </a:p>
                  </a:txBody>
                  <a:tcPr marL="60104" marR="60104" marT="0" marB="0"/>
                </a:tc>
                <a:extLst>
                  <a:ext uri="{0D108BD9-81ED-4DB2-BD59-A6C34878D82A}">
                    <a16:rowId xmlns:a16="http://schemas.microsoft.com/office/drawing/2014/main" val="3583810806"/>
                  </a:ext>
                </a:extLst>
              </a:tr>
              <a:tr h="511567">
                <a:tc>
                  <a:txBody>
                    <a:bodyPr/>
                    <a:lstStyle/>
                    <a:p>
                      <a:pPr algn="r">
                        <a:spcBef>
                          <a:spcPts val="200"/>
                        </a:spcBef>
                        <a:spcAft>
                          <a:spcPts val="200"/>
                        </a:spcAft>
                      </a:pPr>
                      <a:r>
                        <a:rPr lang="es-ES" sz="1800" dirty="0">
                          <a:effectLst/>
                        </a:rPr>
                        <a:t>26</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a:effectLst/>
                        </a:rPr>
                        <a:t>27</a:t>
                      </a:r>
                      <a:endParaRPr lang="es-ES" sz="80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a:effectLst/>
                        </a:rPr>
                        <a:t>28</a:t>
                      </a:r>
                      <a:endParaRPr lang="es-ES" sz="80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29</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lgn="r">
                        <a:spcBef>
                          <a:spcPts val="200"/>
                        </a:spcBef>
                        <a:spcAft>
                          <a:spcPts val="200"/>
                        </a:spcAft>
                      </a:pPr>
                      <a:r>
                        <a:rPr lang="es-ES" sz="1800" dirty="0">
                          <a:effectLst/>
                        </a:rPr>
                        <a:t>30</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spcBef>
                          <a:spcPts val="200"/>
                        </a:spcBef>
                        <a:spcAft>
                          <a:spcPts val="200"/>
                        </a:spcAft>
                      </a:pPr>
                      <a:r>
                        <a:rPr lang="es-ES" sz="1800" dirty="0">
                          <a:effectLst/>
                        </a:rPr>
                        <a:t> </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tc>
                  <a:txBody>
                    <a:bodyPr/>
                    <a:lstStyle/>
                    <a:p>
                      <a:pPr>
                        <a:spcBef>
                          <a:spcPts val="200"/>
                        </a:spcBef>
                        <a:spcAft>
                          <a:spcPts val="200"/>
                        </a:spcAft>
                      </a:pPr>
                      <a:r>
                        <a:rPr lang="es-ES" sz="1800" dirty="0">
                          <a:effectLst/>
                        </a:rPr>
                        <a:t> </a:t>
                      </a:r>
                      <a:endParaRPr lang="es-ES" sz="800" dirty="0">
                        <a:effectLst/>
                        <a:latin typeface="Corbel" panose="020B0503020204020204" pitchFamily="34" charset="0"/>
                        <a:ea typeface="MS PMincho"/>
                        <a:cs typeface="Times New Roman" panose="02020603050405020304" pitchFamily="18" charset="0"/>
                      </a:endParaRPr>
                    </a:p>
                  </a:txBody>
                  <a:tcPr marL="60104" marR="60104" marT="0" marB="0"/>
                </a:tc>
                <a:extLst>
                  <a:ext uri="{0D108BD9-81ED-4DB2-BD59-A6C34878D82A}">
                    <a16:rowId xmlns:a16="http://schemas.microsoft.com/office/drawing/2014/main" val="3049804035"/>
                  </a:ext>
                </a:extLst>
              </a:tr>
            </a:tbl>
          </a:graphicData>
        </a:graphic>
      </p:graphicFrame>
    </p:spTree>
    <p:extLst>
      <p:ext uri="{BB962C8B-B14F-4D97-AF65-F5344CB8AC3E}">
        <p14:creationId xmlns:p14="http://schemas.microsoft.com/office/powerpoint/2010/main" val="50345911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0" y="-16298"/>
            <a:ext cx="1847528" cy="1337836"/>
          </a:xfrm>
          <a:solidFill>
            <a:schemeClr val="accent6">
              <a:lumMod val="60000"/>
              <a:lumOff val="40000"/>
            </a:schemeClr>
          </a:solidFill>
        </p:spPr>
        <p:txBody>
          <a:bodyPr rtlCol="0">
            <a:noAutofit/>
          </a:bodyPr>
          <a:lstStyle/>
          <a:p>
            <a:pPr algn="ctr">
              <a:defRPr/>
            </a:pPr>
            <a:r>
              <a:rPr lang="ca-ES" b="1" dirty="0">
                <a:solidFill>
                  <a:srgbClr val="0070C0"/>
                </a:solidFill>
                <a:latin typeface="Calibri" panose="020F0502020204030204" pitchFamily="34" charset="0"/>
                <a:cs typeface="Calibri" panose="020F0502020204030204" pitchFamily="34" charset="0"/>
              </a:rPr>
              <a:t>ORDRE DEL DIA</a:t>
            </a:r>
          </a:p>
        </p:txBody>
      </p:sp>
      <p:sp>
        <p:nvSpPr>
          <p:cNvPr id="342019" name="Rectangle 3"/>
          <p:cNvSpPr>
            <a:spLocks noGrp="1" noChangeArrowheads="1"/>
          </p:cNvSpPr>
          <p:nvPr>
            <p:ph idx="1"/>
          </p:nvPr>
        </p:nvSpPr>
        <p:spPr>
          <a:xfrm>
            <a:off x="180566" y="1266500"/>
            <a:ext cx="6193787" cy="3714750"/>
          </a:xfrm>
          <a:solidFill>
            <a:schemeClr val="bg1"/>
          </a:solidFill>
        </p:spPr>
        <p:txBody>
          <a:bodyPr anchor="ctr">
            <a:normAutofit lnSpcReduction="10000"/>
          </a:bodyPr>
          <a:lstStyle/>
          <a:p>
            <a:pPr algn="just" eaLnBrk="1" hangingPunct="1">
              <a:lnSpc>
                <a:spcPct val="110000"/>
              </a:lnSpc>
            </a:pPr>
            <a:r>
              <a:rPr lang="ca-ES" altLang="es-ES_tradnl" sz="1700">
                <a:latin typeface="Calibri" panose="020F0502020204030204" pitchFamily="34" charset="0"/>
                <a:cs typeface="Calibri" panose="020F0502020204030204" pitchFamily="34" charset="0"/>
              </a:rPr>
              <a:t>L'ordre del dia és la </a:t>
            </a:r>
            <a:r>
              <a:rPr lang="ca-ES" altLang="es-ES_tradnl" sz="1700">
                <a:solidFill>
                  <a:srgbClr val="FF3300"/>
                </a:solidFill>
                <a:latin typeface="Calibri" panose="020F0502020204030204" pitchFamily="34" charset="0"/>
                <a:cs typeface="Calibri" panose="020F0502020204030204" pitchFamily="34" charset="0"/>
              </a:rPr>
              <a:t>llista o relació d'assumptes</a:t>
            </a:r>
            <a:r>
              <a:rPr lang="ca-ES" altLang="es-ES_tradnl" sz="1700">
                <a:latin typeface="Calibri" panose="020F0502020204030204" pitchFamily="34" charset="0"/>
                <a:cs typeface="Calibri" panose="020F0502020204030204" pitchFamily="34" charset="0"/>
              </a:rPr>
              <a:t> que han de ser sotmesos a coneixement i resolució.</a:t>
            </a:r>
          </a:p>
          <a:p>
            <a:pPr algn="just" eaLnBrk="1" hangingPunct="1">
              <a:lnSpc>
                <a:spcPct val="110000"/>
              </a:lnSpc>
            </a:pPr>
            <a:r>
              <a:rPr lang="ca-ES" altLang="es-ES_tradnl" sz="1700">
                <a:latin typeface="Calibri" panose="020F0502020204030204" pitchFamily="34" charset="0"/>
                <a:cs typeface="Calibri" panose="020F0502020204030204" pitchFamily="34" charset="0"/>
              </a:rPr>
              <a:t>La fixació de l'ordre del dia correspon a l'Alcalde o President segons es desprèn de l'art.47-2 TRLRL «formarà el President» afegint l'art.82 ROF que podrà demanar l'assistència dels membres de la Junta de Govern i, on aquesta no existeixi, dels tinents d'Alcalde, i consultar si ho considera oportú als portaveus dels grups existents a la Corporació.</a:t>
            </a:r>
          </a:p>
          <a:p>
            <a:pPr algn="just" eaLnBrk="1" hangingPunct="1">
              <a:lnSpc>
                <a:spcPct val="110000"/>
              </a:lnSpc>
            </a:pPr>
            <a:r>
              <a:rPr lang="ca-ES" altLang="es-ES_tradnl" sz="1700" b="1">
                <a:latin typeface="Calibri" panose="020F0502020204030204" pitchFamily="34" charset="0"/>
                <a:cs typeface="Calibri" panose="020F0502020204030204" pitchFamily="34" charset="0"/>
              </a:rPr>
              <a:t>Cal distingir</a:t>
            </a:r>
            <a:r>
              <a:rPr lang="ca-ES" altLang="es-ES_tradnl" sz="1700">
                <a:latin typeface="Calibri" panose="020F0502020204030204" pitchFamily="34" charset="0"/>
                <a:cs typeface="Calibri" panose="020F0502020204030204" pitchFamily="34" charset="0"/>
              </a:rPr>
              <a:t> entre </a:t>
            </a:r>
            <a:r>
              <a:rPr lang="ca-ES" altLang="es-ES_tradnl" sz="1700" b="1" u="sng">
                <a:solidFill>
                  <a:srgbClr val="FF3300"/>
                </a:solidFill>
                <a:latin typeface="Calibri" panose="020F0502020204030204" pitchFamily="34" charset="0"/>
                <a:cs typeface="Calibri" panose="020F0502020204030204" pitchFamily="34" charset="0"/>
              </a:rPr>
              <a:t>la preparació </a:t>
            </a:r>
            <a:r>
              <a:rPr lang="ca-ES" altLang="es-ES_tradnl" sz="1700">
                <a:solidFill>
                  <a:srgbClr val="FF3300"/>
                </a:solidFill>
                <a:latin typeface="Calibri" panose="020F0502020204030204" pitchFamily="34" charset="0"/>
                <a:cs typeface="Calibri" panose="020F0502020204030204" pitchFamily="34" charset="0"/>
              </a:rPr>
              <a:t>dels assumptes que correspon al Secretari, i </a:t>
            </a:r>
            <a:r>
              <a:rPr lang="ca-ES" altLang="es-ES_tradnl" sz="1700" b="1" u="sng">
                <a:solidFill>
                  <a:srgbClr val="FF3300"/>
                </a:solidFill>
                <a:latin typeface="Calibri" panose="020F0502020204030204" pitchFamily="34" charset="0"/>
                <a:cs typeface="Calibri" panose="020F0502020204030204" pitchFamily="34" charset="0"/>
              </a:rPr>
              <a:t>la fixació de l'ordre del dia </a:t>
            </a:r>
            <a:r>
              <a:rPr lang="ca-ES" altLang="es-ES_tradnl" sz="1700">
                <a:solidFill>
                  <a:srgbClr val="FF3300"/>
                </a:solidFill>
                <a:latin typeface="Calibri" panose="020F0502020204030204" pitchFamily="34" charset="0"/>
                <a:cs typeface="Calibri" panose="020F0502020204030204" pitchFamily="34" charset="0"/>
              </a:rPr>
              <a:t>que és atribució del President</a:t>
            </a:r>
            <a:r>
              <a:rPr lang="ca-ES" altLang="es-ES_tradnl" sz="1700">
                <a:latin typeface="Calibri" panose="020F0502020204030204" pitchFamily="34" charset="0"/>
                <a:cs typeface="Calibri" panose="020F0502020204030204" pitchFamily="34" charset="0"/>
              </a:rPr>
              <a:t> (art.47-2 TRLRL, 81-1-ai 177-1-a ROF i art.2 RD 1174 /1987). </a:t>
            </a:r>
            <a:endParaRPr lang="es-ES" altLang="es-ES_tradnl" sz="1700">
              <a:latin typeface="Calibri" panose="020F0502020204030204" pitchFamily="34" charset="0"/>
              <a:cs typeface="Calibri" panose="020F0502020204030204" pitchFamily="34" charset="0"/>
            </a:endParaRPr>
          </a:p>
        </p:txBody>
      </p:sp>
      <p:sp>
        <p:nvSpPr>
          <p:cNvPr id="7" name="6 Marcador de pie de página"/>
          <p:cNvSpPr>
            <a:spLocks noGrp="1"/>
          </p:cNvSpPr>
          <p:nvPr>
            <p:ph type="ftr" sz="quarter" idx="11"/>
          </p:nvPr>
        </p:nvSpPr>
        <p:spPr/>
        <p:txBody>
          <a:bodyPr/>
          <a:lstStyle/>
          <a:p>
            <a:pPr>
              <a:defRPr/>
            </a:pPr>
            <a:r>
              <a:rPr lang="pt-BR"/>
              <a:t>Curs de regim juridic </a:t>
            </a:r>
            <a:endParaRPr lang="es-ES"/>
          </a:p>
        </p:txBody>
      </p:sp>
      <p:sp>
        <p:nvSpPr>
          <p:cNvPr id="336902" name="5 Marcador de número de diapositiva"/>
          <p:cNvSpPr>
            <a:spLocks noGrp="1"/>
          </p:cNvSpPr>
          <p:nvPr>
            <p:ph type="sldNum" sz="quarter" idx="12"/>
          </p:nvPr>
        </p:nvSpPr>
        <p:spPr/>
        <p:txBody>
          <a:bodyPr/>
          <a:lstStyle/>
          <a:p>
            <a:pPr>
              <a:defRPr/>
            </a:pPr>
            <a:fld id="{42AEFB45-B19F-4157-A211-88AF938FC8D9}" type="slidenum">
              <a:rPr lang="es-ES"/>
              <a:pPr>
                <a:defRPr/>
              </a:pPr>
              <a:t>215</a:t>
            </a:fld>
            <a:endParaRPr lang="es-ES"/>
          </a:p>
        </p:txBody>
      </p:sp>
      <p:sp>
        <p:nvSpPr>
          <p:cNvPr id="627716" name="Text Box 4"/>
          <p:cNvSpPr txBox="1">
            <a:spLocks noChangeArrowheads="1"/>
          </p:cNvSpPr>
          <p:nvPr/>
        </p:nvSpPr>
        <p:spPr bwMode="auto">
          <a:xfrm>
            <a:off x="191344" y="5098894"/>
            <a:ext cx="8928992" cy="1661993"/>
          </a:xfrm>
          <a:prstGeom prst="rect">
            <a:avLst/>
          </a:prstGeom>
          <a:solidFill>
            <a:srgbClr val="FF99FF"/>
          </a:solidFill>
          <a:ln>
            <a:noFill/>
          </a:ln>
          <a:effectLst>
            <a:prstShdw prst="shdw13" dist="53882" dir="13500000">
              <a:schemeClr val="bg2">
                <a:alpha val="50000"/>
              </a:schemeClr>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20000"/>
              </a:lnSpc>
            </a:pPr>
            <a:r>
              <a:rPr lang="ca-ES" altLang="es-ES_tradnl" sz="1700" b="1" i="1" dirty="0">
                <a:solidFill>
                  <a:srgbClr val="003399"/>
                </a:solidFill>
                <a:latin typeface="Calibri" panose="020F0502020204030204" pitchFamily="34" charset="0"/>
                <a:cs typeface="Calibri" panose="020F0502020204030204" pitchFamily="34" charset="0"/>
              </a:rPr>
              <a:t>Puc fer introduir un tema a l’ordre del dia?</a:t>
            </a:r>
            <a:endParaRPr lang="ca-ES" altLang="es-ES_tradnl" sz="1700" b="1" dirty="0">
              <a:solidFill>
                <a:srgbClr val="003399"/>
              </a:solidFill>
              <a:latin typeface="Calibri" panose="020F0502020204030204" pitchFamily="34" charset="0"/>
              <a:cs typeface="Calibri" panose="020F0502020204030204" pitchFamily="34" charset="0"/>
            </a:endParaRPr>
          </a:p>
          <a:p>
            <a:pPr algn="just" eaLnBrk="1" hangingPunct="1">
              <a:lnSpc>
                <a:spcPct val="120000"/>
              </a:lnSpc>
            </a:pPr>
            <a:r>
              <a:rPr lang="ca-ES" altLang="es-ES_tradnl" sz="1700" b="1" dirty="0">
                <a:latin typeface="Calibri" panose="020F0502020204030204" pitchFamily="34" charset="0"/>
                <a:cs typeface="Calibri" panose="020F0502020204030204" pitchFamily="34" charset="0"/>
              </a:rPr>
              <a:t>Per sol·licitar un tema a l’ordre del dia cal un escrit adreçat a l’alcalde on es demani la discussió de l’assumpte. Si un grup polític municipal demana la introducció d’un tema que comporti prendre un acord, i ho fa per escrit </a:t>
            </a:r>
            <a:r>
              <a:rPr lang="ca-ES" altLang="es-ES_tradnl" sz="1700" b="1" u="sng" dirty="0">
                <a:latin typeface="Calibri" panose="020F0502020204030204" pitchFamily="34" charset="0"/>
                <a:cs typeface="Calibri" panose="020F0502020204030204" pitchFamily="34" charset="0"/>
              </a:rPr>
              <a:t>ABANS DE LA </a:t>
            </a:r>
            <a:r>
              <a:rPr lang="ca-ES" altLang="es-ES_tradnl" sz="1700" b="1" dirty="0">
                <a:latin typeface="Calibri" panose="020F0502020204030204" pitchFamily="34" charset="0"/>
                <a:cs typeface="Calibri" panose="020F0502020204030204" pitchFamily="34" charset="0"/>
              </a:rPr>
              <a:t>convocatòria del Ple, l’alcalde ha d’introduir el </a:t>
            </a:r>
            <a:r>
              <a:rPr lang="ca-ES" altLang="es-ES_tradnl" sz="1700" b="1" u="sng" dirty="0">
                <a:latin typeface="Calibri" panose="020F0502020204030204" pitchFamily="34" charset="0"/>
                <a:cs typeface="Calibri" panose="020F0502020204030204" pitchFamily="34" charset="0"/>
              </a:rPr>
              <a:t>tema en el següent Ple que convoqui.</a:t>
            </a:r>
            <a:endParaRPr lang="ca-ES" altLang="es-ES_tradnl" sz="1700" b="1" i="1" u="sng" dirty="0">
              <a:latin typeface="Calibri" panose="020F0502020204030204" pitchFamily="34" charset="0"/>
              <a:cs typeface="Calibri" panose="020F0502020204030204" pitchFamily="34" charset="0"/>
            </a:endParaRPr>
          </a:p>
        </p:txBody>
      </p:sp>
      <p:sp>
        <p:nvSpPr>
          <p:cNvPr id="8" name="Rectangle 3"/>
          <p:cNvSpPr txBox="1">
            <a:spLocks noChangeArrowheads="1"/>
          </p:cNvSpPr>
          <p:nvPr/>
        </p:nvSpPr>
        <p:spPr>
          <a:xfrm>
            <a:off x="6940203" y="652620"/>
            <a:ext cx="5184576" cy="4795726"/>
          </a:xfrm>
          <a:prstGeom prst="rect">
            <a:avLst/>
          </a:prstGeom>
          <a:solidFill>
            <a:schemeClr val="bg1"/>
          </a:solidFill>
          <a:effectLst>
            <a:prstShdw prst="shdw13" dist="53882" dir="13500000">
              <a:schemeClr val="bg2">
                <a:alpha val="50000"/>
              </a:schemeClr>
            </a:prstShdw>
          </a:effectLst>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9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r>
            <a:br>
              <a:rPr lang="ca-ES" sz="1700" dirty="0" smtClean="0">
                <a:latin typeface="Calibri" panose="020F0502020204030204" pitchFamily="34" charset="0"/>
                <a:cs typeface="Calibri" panose="020F0502020204030204" pitchFamily="34" charset="0"/>
              </a:rPr>
            </a:br>
            <a:endParaRPr lang="ca-ES" sz="1700" dirty="0" smtClean="0">
              <a:latin typeface="Calibri" panose="020F0502020204030204" pitchFamily="34" charset="0"/>
              <a:cs typeface="Calibri" panose="020F0502020204030204" pitchFamily="34" charset="0"/>
            </a:endParaRPr>
          </a:p>
          <a:p>
            <a:pPr marL="274320" indent="-274320" algn="just">
              <a:lnSpc>
                <a:spcPct val="9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1 - Correspon al Secretari examinar o revisar els expedients remesos, per això és lògic que s'exigeixi </a:t>
            </a:r>
            <a:r>
              <a:rPr lang="ca-ES" sz="1700" b="1" dirty="0" smtClean="0">
                <a:solidFill>
                  <a:srgbClr val="0000FF"/>
                </a:solidFill>
                <a:effectLst>
                  <a:outerShdw blurRad="38100" dist="38100" dir="2700000" algn="tl">
                    <a:srgbClr val="C0C0C0"/>
                  </a:outerShdw>
                </a:effectLst>
                <a:latin typeface="Calibri" panose="020F0502020204030204" pitchFamily="34" charset="0"/>
                <a:cs typeface="Calibri" panose="020F0502020204030204" pitchFamily="34" charset="0"/>
              </a:rPr>
              <a:t>que es remetin amb tres dies, almenys</a:t>
            </a:r>
            <a:r>
              <a:rPr lang="ca-ES" sz="1700" dirty="0" smtClean="0">
                <a:solidFill>
                  <a:srgbClr val="0000FF"/>
                </a:solidFill>
                <a:latin typeface="Calibri" panose="020F0502020204030204" pitchFamily="34" charset="0"/>
                <a:cs typeface="Calibri" panose="020F0502020204030204" pitchFamily="34" charset="0"/>
              </a:rPr>
              <a:t> d'antelació</a:t>
            </a:r>
            <a:r>
              <a:rPr lang="ca-ES" sz="1700" dirty="0" smtClean="0">
                <a:latin typeface="Calibri" panose="020F0502020204030204" pitchFamily="34" charset="0"/>
                <a:cs typeface="Calibri" panose="020F0502020204030204" pitchFamily="34" charset="0"/>
              </a:rPr>
              <a:t> (art.177 ROF), terminis no obstant això en molts casos insuficient.</a:t>
            </a:r>
          </a:p>
          <a:p>
            <a:pPr marL="274320" indent="-274320" algn="just">
              <a:lnSpc>
                <a:spcPct val="9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El Secretari ha de comprovar que efectivament estan complets els expedients, havent complert tots els tràmits, i requerir als serveis o unitats administratives les </a:t>
            </a:r>
            <a:r>
              <a:rPr lang="ca-ES" sz="1700" dirty="0" err="1" smtClean="0">
                <a:latin typeface="Calibri" panose="020F0502020204030204" pitchFamily="34" charset="0"/>
                <a:cs typeface="Calibri" panose="020F0502020204030204" pitchFamily="34" charset="0"/>
              </a:rPr>
              <a:t>subsanables</a:t>
            </a:r>
            <a:r>
              <a:rPr lang="ca-ES" sz="1700" dirty="0" smtClean="0">
                <a:latin typeface="Calibri" panose="020F0502020204030204" pitchFamily="34" charset="0"/>
                <a:cs typeface="Calibri" panose="020F0502020204030204" pitchFamily="34" charset="0"/>
              </a:rPr>
              <a:t> que estimi pertinents.</a:t>
            </a:r>
          </a:p>
          <a:p>
            <a:pPr marL="274320" indent="-274320" algn="just">
              <a:lnSpc>
                <a:spcPct val="9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2 - Encara que l'art.177 ROF es refereix als expedients concluses, lògicament la preparació de l'ordre del dia comprèn també sotmetre a consideració del President tots els assumptes que s'hagin d'incloure en l'ordre del dia, encara que no siguin expedients en sentit formal (donar compte de resolucions, precs i preguntes en les sessions ordinàries, etc.). </a:t>
            </a:r>
            <a:endParaRPr lang="ca-ES" sz="1700" dirty="0">
              <a:latin typeface="Calibri" panose="020F0502020204030204" pitchFamily="34" charset="0"/>
              <a:cs typeface="Calibri" panose="020F0502020204030204" pitchFamily="34" charset="0"/>
            </a:endParaRPr>
          </a:p>
        </p:txBody>
      </p:sp>
      <p:sp>
        <p:nvSpPr>
          <p:cNvPr id="627717" name="Text Box 5"/>
          <p:cNvSpPr txBox="1">
            <a:spLocks noChangeArrowheads="1"/>
          </p:cNvSpPr>
          <p:nvPr/>
        </p:nvSpPr>
        <p:spPr bwMode="auto">
          <a:xfrm>
            <a:off x="1991544" y="5492"/>
            <a:ext cx="6624637" cy="779463"/>
          </a:xfrm>
          <a:prstGeom prst="rect">
            <a:avLst/>
          </a:prstGeom>
          <a:solidFill>
            <a:srgbClr val="0000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00FF"/>
            </a:extrusionClr>
          </a:sp3d>
        </p:spPr>
        <p:txBody>
          <a:bodyPr>
            <a:spAutoFit/>
            <a:flatTx/>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b="1">
                <a:solidFill>
                  <a:schemeClr val="bg1"/>
                </a:solidFill>
                <a:latin typeface="Comic Sans MS" pitchFamily="66" charset="0"/>
              </a:rPr>
              <a:t>La preparació dels assumptes correspon al Secretari, </a:t>
            </a:r>
          </a:p>
          <a:p>
            <a:pPr algn="ctr" eaLnBrk="1" hangingPunct="1">
              <a:spcBef>
                <a:spcPct val="50000"/>
              </a:spcBef>
            </a:pPr>
            <a:r>
              <a:rPr lang="ca-ES" altLang="es-ES_tradnl" b="1">
                <a:solidFill>
                  <a:schemeClr val="bg1"/>
                </a:solidFill>
                <a:latin typeface="Comic Sans MS" pitchFamily="66" charset="0"/>
              </a:rPr>
              <a:t>i la fixació de l'ordre del dia al President</a:t>
            </a:r>
          </a:p>
        </p:txBody>
      </p:sp>
      <p:sp>
        <p:nvSpPr>
          <p:cNvPr id="9" name="Text Box 4"/>
          <p:cNvSpPr txBox="1">
            <a:spLocks noChangeArrowheads="1"/>
          </p:cNvSpPr>
          <p:nvPr/>
        </p:nvSpPr>
        <p:spPr bwMode="auto">
          <a:xfrm>
            <a:off x="3719737" y="924663"/>
            <a:ext cx="8472264" cy="396875"/>
          </a:xfrm>
          <a:prstGeom prst="rect">
            <a:avLst/>
          </a:prstGeom>
          <a:solidFill>
            <a:srgbClr val="FF00FF"/>
          </a:solidFill>
          <a:ln w="9525">
            <a:noFill/>
            <a:miter lim="800000"/>
            <a:headEnd/>
            <a:tailEnd/>
          </a:ln>
          <a:effectLst>
            <a:outerShdw dist="107763" dir="18900000" algn="ctr" rotWithShape="0">
              <a:schemeClr val="bg2">
                <a:alpha val="50000"/>
              </a:schemeClr>
            </a:outerShdw>
          </a:effectLst>
        </p:spPr>
        <p:txBody>
          <a:bodyPr wrap="square">
            <a:spAutoFit/>
          </a:bodyPr>
          <a:lstStyle/>
          <a:p>
            <a:pPr eaLnBrk="1" hangingPunct="1">
              <a:spcBef>
                <a:spcPct val="50000"/>
              </a:spcBef>
              <a:defRPr/>
            </a:pPr>
            <a:r>
              <a:rPr lang="ca-ES" sz="2000" b="1" dirty="0">
                <a:solidFill>
                  <a:schemeClr val="bg1"/>
                </a:solidFill>
                <a:latin typeface="Comic Sans MS" pitchFamily="66" charset="0"/>
              </a:rPr>
              <a:t>La intervenció del secretari en la preparació de l'ordre del dia:</a:t>
            </a:r>
            <a:r>
              <a:rPr lang="ca-ES" sz="2000" b="1" u="sng" dirty="0">
                <a:solidFill>
                  <a:schemeClr val="bg1"/>
                </a:solidFill>
                <a:latin typeface="Comic Sans MS" pitchFamily="66" charset="0"/>
              </a:rPr>
              <a:t> </a:t>
            </a:r>
          </a:p>
        </p:txBody>
      </p:sp>
    </p:spTree>
    <p:extLst>
      <p:ext uri="{BB962C8B-B14F-4D97-AF65-F5344CB8AC3E}">
        <p14:creationId xmlns:p14="http://schemas.microsoft.com/office/powerpoint/2010/main" val="2719745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27716"/>
                                        </p:tgtEl>
                                        <p:attrNameLst>
                                          <p:attrName>style.visibility</p:attrName>
                                        </p:attrNameLst>
                                      </p:cBhvr>
                                      <p:to>
                                        <p:strVal val="visible"/>
                                      </p:to>
                                    </p:set>
                                    <p:animEffect transition="in" filter="diamond(in)">
                                      <p:cBhvr>
                                        <p:cTn id="7" dur="2000"/>
                                        <p:tgtEl>
                                          <p:spTgt spid="627716"/>
                                        </p:tgtEl>
                                      </p:cBhvr>
                                    </p:animEffect>
                                  </p:childTnLst>
                                </p:cTn>
                              </p:par>
                            </p:childTnLst>
                          </p:cTn>
                        </p:par>
                        <p:par>
                          <p:cTn id="8" fill="hold" nodeType="afterGroup">
                            <p:stCondLst>
                              <p:cond delay="2000"/>
                            </p:stCondLst>
                            <p:childTnLst>
                              <p:par>
                                <p:cTn id="9" presetID="51" presetClass="entr" presetSubtype="0" fill="hold" grpId="0" nodeType="afterEffect">
                                  <p:stCondLst>
                                    <p:cond delay="0"/>
                                  </p:stCondLst>
                                  <p:childTnLst>
                                    <p:set>
                                      <p:cBhvr>
                                        <p:cTn id="10" dur="1" fill="hold">
                                          <p:stCondLst>
                                            <p:cond delay="0"/>
                                          </p:stCondLst>
                                        </p:cTn>
                                        <p:tgtEl>
                                          <p:spTgt spid="627717"/>
                                        </p:tgtEl>
                                        <p:attrNameLst>
                                          <p:attrName>style.visibility</p:attrName>
                                        </p:attrNameLst>
                                      </p:cBhvr>
                                      <p:to>
                                        <p:strVal val="visible"/>
                                      </p:to>
                                    </p:set>
                                    <p:animEffect transition="in" filter="fade">
                                      <p:cBhvr>
                                        <p:cTn id="11" dur="770" decel="100000"/>
                                        <p:tgtEl>
                                          <p:spTgt spid="627717"/>
                                        </p:tgtEl>
                                      </p:cBhvr>
                                    </p:animEffect>
                                    <p:animScale>
                                      <p:cBhvr>
                                        <p:cTn id="12" dur="770" decel="100000"/>
                                        <p:tgtEl>
                                          <p:spTgt spid="627717"/>
                                        </p:tgtEl>
                                      </p:cBhvr>
                                      <p:from x="10000" y="10000"/>
                                      <p:to x="200000" y="450000"/>
                                    </p:animScale>
                                    <p:animScale>
                                      <p:cBhvr>
                                        <p:cTn id="13" dur="1230" accel="100000" fill="hold">
                                          <p:stCondLst>
                                            <p:cond delay="770"/>
                                          </p:stCondLst>
                                        </p:cTn>
                                        <p:tgtEl>
                                          <p:spTgt spid="627717"/>
                                        </p:tgtEl>
                                      </p:cBhvr>
                                      <p:from x="200000" y="450000"/>
                                      <p:to x="100000" y="100000"/>
                                    </p:animScale>
                                    <p:set>
                                      <p:cBhvr>
                                        <p:cTn id="14" dur="770" fill="hold"/>
                                        <p:tgtEl>
                                          <p:spTgt spid="627717"/>
                                        </p:tgtEl>
                                        <p:attrNameLst>
                                          <p:attrName>ppt_x</p:attrName>
                                        </p:attrNameLst>
                                      </p:cBhvr>
                                      <p:to>
                                        <p:strVal val="(0.5)"/>
                                      </p:to>
                                    </p:set>
                                    <p:anim from="(0.5)" to="(#ppt_x)" calcmode="lin" valueType="num">
                                      <p:cBhvr>
                                        <p:cTn id="15" dur="1230" accel="100000" fill="hold">
                                          <p:stCondLst>
                                            <p:cond delay="770"/>
                                          </p:stCondLst>
                                        </p:cTn>
                                        <p:tgtEl>
                                          <p:spTgt spid="627717"/>
                                        </p:tgtEl>
                                        <p:attrNameLst>
                                          <p:attrName>ppt_x</p:attrName>
                                        </p:attrNameLst>
                                      </p:cBhvr>
                                    </p:anim>
                                    <p:set>
                                      <p:cBhvr>
                                        <p:cTn id="16" dur="770" fill="hold"/>
                                        <p:tgtEl>
                                          <p:spTgt spid="627717"/>
                                        </p:tgtEl>
                                        <p:attrNameLst>
                                          <p:attrName>ppt_y</p:attrName>
                                        </p:attrNameLst>
                                      </p:cBhvr>
                                      <p:to>
                                        <p:strVal val="(#ppt_y+0.4)"/>
                                      </p:to>
                                    </p:set>
                                    <p:anim from="(#ppt_y+0.4)" to="(#ppt_y)" calcmode="lin" valueType="num">
                                      <p:cBhvr>
                                        <p:cTn id="17" dur="1230" accel="100000" fill="hold">
                                          <p:stCondLst>
                                            <p:cond delay="770"/>
                                          </p:stCondLst>
                                        </p:cTn>
                                        <p:tgtEl>
                                          <p:spTgt spid="6277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6" grpId="0" animBg="1"/>
      <p:bldP spid="627717"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idx="1"/>
          </p:nvPr>
        </p:nvSpPr>
        <p:spPr>
          <a:xfrm>
            <a:off x="1752601" y="2743200"/>
            <a:ext cx="8486775" cy="2990056"/>
          </a:xfrm>
          <a:solidFill>
            <a:schemeClr val="bg1"/>
          </a:solidFill>
          <a:ln>
            <a:solidFill>
              <a:schemeClr val="tx2"/>
            </a:solidFill>
            <a:miter lim="800000"/>
            <a:headEnd/>
            <a:tailEnd/>
          </a:ln>
        </p:spPr>
        <p:txBody>
          <a:bodyPr>
            <a:normAutofit lnSpcReduction="10000"/>
          </a:bodyPr>
          <a:lstStyle/>
          <a:p>
            <a:pPr algn="just" eaLnBrk="1" hangingPunct="1">
              <a:lnSpc>
                <a:spcPct val="90000"/>
              </a:lnSpc>
              <a:buFont typeface="Wingdings" pitchFamily="2" charset="2"/>
              <a:buNone/>
            </a:pPr>
            <a:endParaRPr lang="ca-ES" altLang="es-ES_tradnl" sz="1700" dirty="0">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pPr>
            <a:r>
              <a:rPr lang="ca-ES" altLang="es-ES_tradnl" sz="1700" dirty="0">
                <a:latin typeface="Calibri" panose="020F0502020204030204" pitchFamily="34" charset="0"/>
                <a:cs typeface="Calibri" panose="020F0502020204030204" pitchFamily="34" charset="0"/>
              </a:rPr>
              <a:t>	- L'Alcalde o President, per </a:t>
            </a:r>
            <a:r>
              <a:rPr lang="ca-ES" altLang="es-ES_tradnl" sz="1700" b="1" dirty="0">
                <a:solidFill>
                  <a:srgbClr val="FF3300"/>
                </a:solidFill>
                <a:latin typeface="Calibri" panose="020F0502020204030204" pitchFamily="34" charset="0"/>
                <a:cs typeface="Calibri" panose="020F0502020204030204" pitchFamily="34" charset="0"/>
              </a:rPr>
              <a:t>raons d'urgència degudament motivada,</a:t>
            </a:r>
            <a:r>
              <a:rPr lang="ca-ES" altLang="es-ES_tradnl" sz="1700" dirty="0">
                <a:latin typeface="Calibri" panose="020F0502020204030204" pitchFamily="34" charset="0"/>
                <a:cs typeface="Calibri" panose="020F0502020204030204" pitchFamily="34" charset="0"/>
              </a:rPr>
              <a:t> podrà incloure en l'ordre del dia, a iniciativa pròpia o a proposta d'algun dels portaveus, assumptes que no hagin estat prèviament informats per la respectiva Comissió Informativa, però en aquest supòsit no podrà adoptar acord sobre aquests assumptes sense que el </a:t>
            </a:r>
            <a:r>
              <a:rPr lang="ca-ES" altLang="es-ES_tradnl" sz="1700" b="1" dirty="0">
                <a:solidFill>
                  <a:srgbClr val="0000FF"/>
                </a:solidFill>
                <a:latin typeface="Calibri" panose="020F0502020204030204" pitchFamily="34" charset="0"/>
                <a:cs typeface="Calibri" panose="020F0502020204030204" pitchFamily="34" charset="0"/>
              </a:rPr>
              <a:t>Ple ratifiqui la seva inclusió en l'ordre del dia.</a:t>
            </a:r>
          </a:p>
          <a:p>
            <a:pPr algn="just" eaLnBrk="1" hangingPunct="1">
              <a:lnSpc>
                <a:spcPct val="90000"/>
              </a:lnSpc>
              <a:buFont typeface="Wingdings" pitchFamily="2" charset="2"/>
              <a:buNone/>
            </a:pPr>
            <a:r>
              <a:rPr lang="ca-ES" altLang="es-ES_tradnl" sz="1700" dirty="0">
                <a:latin typeface="Calibri" panose="020F0502020204030204" pitchFamily="34" charset="0"/>
                <a:cs typeface="Calibri" panose="020F0502020204030204" pitchFamily="34" charset="0"/>
              </a:rPr>
              <a:t>	Però, la qüestió més important és l'abast de les facultats de l'Alcalde o President havent diferenciar segons es tracti de sessions ordinàries o extraordinàries d’iniciativa de l’alcalde i les sessions extraordinàries convocades a sol·licitud d'una quarta part de membres de la Corporació.</a:t>
            </a:r>
          </a:p>
          <a:p>
            <a:pPr algn="just" eaLnBrk="1" hangingPunct="1">
              <a:lnSpc>
                <a:spcPct val="90000"/>
              </a:lnSpc>
              <a:buFont typeface="Wingdings" pitchFamily="2" charset="2"/>
              <a:buNone/>
            </a:pPr>
            <a:r>
              <a:rPr lang="ca-ES" altLang="es-ES_tradnl" sz="1700" dirty="0">
                <a:latin typeface="Calibri" panose="020F0502020204030204" pitchFamily="34" charset="0"/>
                <a:cs typeface="Calibri" panose="020F0502020204030204" pitchFamily="34" charset="0"/>
              </a:rPr>
              <a:t>	</a:t>
            </a:r>
          </a:p>
        </p:txBody>
      </p:sp>
      <p:sp>
        <p:nvSpPr>
          <p:cNvPr id="338950" name="5 Marcador de pie de página"/>
          <p:cNvSpPr>
            <a:spLocks noGrp="1"/>
          </p:cNvSpPr>
          <p:nvPr>
            <p:ph type="ftr" sz="quarter" idx="11"/>
          </p:nvPr>
        </p:nvSpPr>
        <p:spPr/>
        <p:txBody>
          <a:bodyPr/>
          <a:lstStyle/>
          <a:p>
            <a:pPr>
              <a:defRPr/>
            </a:pPr>
            <a:r>
              <a:rPr lang="pt-BR"/>
              <a:t>Curs de regim juridic </a:t>
            </a:r>
            <a:endParaRPr lang="es-ES"/>
          </a:p>
        </p:txBody>
      </p:sp>
      <p:sp>
        <p:nvSpPr>
          <p:cNvPr id="338949" name="4 Marcador de número de diapositiva"/>
          <p:cNvSpPr>
            <a:spLocks noGrp="1"/>
          </p:cNvSpPr>
          <p:nvPr>
            <p:ph type="sldNum" sz="quarter" idx="12"/>
          </p:nvPr>
        </p:nvSpPr>
        <p:spPr/>
        <p:txBody>
          <a:bodyPr/>
          <a:lstStyle/>
          <a:p>
            <a:pPr>
              <a:defRPr/>
            </a:pPr>
            <a:fld id="{D3F3C7FD-977F-4566-93B5-5FFD3EA76F94}" type="slidenum">
              <a:rPr lang="es-ES"/>
              <a:pPr>
                <a:defRPr/>
              </a:pPr>
              <a:t>216</a:t>
            </a:fld>
            <a:endParaRPr lang="es-ES"/>
          </a:p>
        </p:txBody>
      </p:sp>
      <p:sp>
        <p:nvSpPr>
          <p:cNvPr id="816131" name="Text Box 3"/>
          <p:cNvSpPr txBox="1">
            <a:spLocks noChangeArrowheads="1"/>
          </p:cNvSpPr>
          <p:nvPr/>
        </p:nvSpPr>
        <p:spPr bwMode="auto">
          <a:xfrm>
            <a:off x="2711450" y="981076"/>
            <a:ext cx="7056438" cy="695325"/>
          </a:xfrm>
          <a:prstGeom prst="rect">
            <a:avLst/>
          </a:prstGeom>
          <a:solidFill>
            <a:srgbClr val="0000FF"/>
          </a:solidFill>
          <a:ln w="9525">
            <a:noFill/>
            <a:miter lim="800000"/>
            <a:headEnd/>
            <a:tailEnd/>
          </a:ln>
          <a:effectLst>
            <a:outerShdw dist="107763" dir="18900000" algn="ctr" rotWithShape="0">
              <a:schemeClr val="bg2">
                <a:alpha val="50000"/>
              </a:schemeClr>
            </a:outerShdw>
          </a:effectLst>
        </p:spPr>
        <p:txBody>
          <a:bodyPr>
            <a:spAutoFit/>
          </a:bodyPr>
          <a:lstStyle/>
          <a:p>
            <a:pPr algn="just" eaLnBrk="1" hangingPunct="1">
              <a:lnSpc>
                <a:spcPct val="110000"/>
              </a:lnSpc>
              <a:spcBef>
                <a:spcPct val="20000"/>
              </a:spcBef>
              <a:buClr>
                <a:schemeClr val="accent1"/>
              </a:buClr>
              <a:buFont typeface="Wingdings" pitchFamily="2" charset="2"/>
              <a:buNone/>
              <a:defRPr/>
            </a:pPr>
            <a:r>
              <a:rPr lang="ca-ES" b="1">
                <a:solidFill>
                  <a:schemeClr val="bg1"/>
                </a:solidFill>
                <a:effectLst>
                  <a:outerShdw blurRad="38100" dist="38100" dir="2700000" algn="tl">
                    <a:srgbClr val="000000"/>
                  </a:outerShdw>
                </a:effectLst>
              </a:rPr>
              <a:t>Sobre els assumptes que s'han d'incloure en l'ordre del dia, estableix l'art. 82-2 i 3 ROF: </a:t>
            </a:r>
          </a:p>
        </p:txBody>
      </p:sp>
      <p:sp>
        <p:nvSpPr>
          <p:cNvPr id="816132" name="Text Box 4"/>
          <p:cNvSpPr txBox="1">
            <a:spLocks noChangeArrowheads="1"/>
          </p:cNvSpPr>
          <p:nvPr/>
        </p:nvSpPr>
        <p:spPr bwMode="auto">
          <a:xfrm>
            <a:off x="1774826" y="1916113"/>
            <a:ext cx="8569325" cy="840230"/>
          </a:xfrm>
          <a:prstGeom prst="rect">
            <a:avLst/>
          </a:prstGeom>
          <a:solidFill>
            <a:srgbClr val="800080"/>
          </a:solidFill>
          <a:ln w="9525">
            <a:noFill/>
            <a:miter lim="800000"/>
            <a:headEnd/>
            <a:tailEnd/>
          </a:ln>
          <a:effectLst>
            <a:outerShdw dist="107763" dir="8100000" algn="ctr" rotWithShape="0">
              <a:schemeClr val="bg2">
                <a:alpha val="50000"/>
              </a:schemeClr>
            </a:outerShdw>
          </a:effectLst>
        </p:spPr>
        <p:txBody>
          <a:bodyPr>
            <a:spAutoFit/>
          </a:bodyPr>
          <a:lstStyle/>
          <a:p>
            <a:pPr algn="just" eaLnBrk="1" hangingPunct="1">
              <a:lnSpc>
                <a:spcPct val="90000"/>
              </a:lnSpc>
              <a:spcBef>
                <a:spcPct val="20000"/>
              </a:spcBef>
              <a:buClr>
                <a:schemeClr val="accent1"/>
              </a:buClr>
              <a:buFont typeface="Wingdings" pitchFamily="2" charset="2"/>
              <a:buNone/>
              <a:defRPr/>
            </a:pPr>
            <a:r>
              <a:rPr lang="ca-ES">
                <a:solidFill>
                  <a:schemeClr val="bg1"/>
                </a:solidFill>
                <a:latin typeface="Comic Sans MS" pitchFamily="66" charset="0"/>
              </a:rPr>
              <a:t>En l'ordre del dia només poden incloure els assumptes que hagin estat prèviament dictaminat, informats o sotmesos a consulta de la Comissió informativa que correspongui.</a:t>
            </a:r>
            <a:endParaRPr lang="ca-ES" b="1" u="sng">
              <a:solidFill>
                <a:schemeClr val="bg1"/>
              </a:solidFill>
              <a:latin typeface="Comic Sans MS" pitchFamily="66" charset="0"/>
            </a:endParaRPr>
          </a:p>
        </p:txBody>
      </p:sp>
    </p:spTree>
    <p:extLst>
      <p:ext uri="{BB962C8B-B14F-4D97-AF65-F5344CB8AC3E}">
        <p14:creationId xmlns:p14="http://schemas.microsoft.com/office/powerpoint/2010/main" val="427224656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5"/>
          <p:cNvSpPr txBox="1">
            <a:spLocks noChangeArrowheads="1"/>
          </p:cNvSpPr>
          <p:nvPr/>
        </p:nvSpPr>
        <p:spPr bwMode="auto">
          <a:xfrm>
            <a:off x="1954214" y="2781301"/>
            <a:ext cx="7958137" cy="2108269"/>
          </a:xfrm>
          <a:prstGeom prst="rect">
            <a:avLst/>
          </a:prstGeom>
          <a:solidFill>
            <a:srgbClr val="FFCCFF"/>
          </a:solidFill>
          <a:ln w="9525">
            <a:solidFill>
              <a:schemeClr val="tx2"/>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30000"/>
              </a:lnSpc>
              <a:spcBef>
                <a:spcPct val="20000"/>
              </a:spcBef>
              <a:buClr>
                <a:schemeClr val="accent1"/>
              </a:buClr>
              <a:buFont typeface="Wingdings" pitchFamily="2" charset="2"/>
              <a:buNone/>
            </a:pPr>
            <a:r>
              <a:rPr lang="ca-ES" altLang="es-ES_tradnl" sz="1600">
                <a:latin typeface="Comic Sans MS" pitchFamily="66" charset="0"/>
              </a:rPr>
              <a:t>Respecte als plens ordinaris l'apartat e) de l'art.46-2 introduït per la Llei 11/1999 de 21 d'abril, obliga a distingir la </a:t>
            </a:r>
            <a:r>
              <a:rPr lang="ca-ES" altLang="es-ES_tradnl" sz="1600">
                <a:solidFill>
                  <a:srgbClr val="FF3300"/>
                </a:solidFill>
                <a:latin typeface="Comic Sans MS" pitchFamily="66" charset="0"/>
              </a:rPr>
              <a:t>part resolutòria i la part dedicada a control dels altres òrgans de la corporació, garantint</a:t>
            </a:r>
            <a:r>
              <a:rPr lang="ca-ES" altLang="es-ES_tradnl" sz="1600">
                <a:latin typeface="Comic Sans MS" pitchFamily="66" charset="0"/>
              </a:rPr>
              <a:t> la participació de tots els grups municipals en la formulació de mocions, precs i preguntes elevant a nivell legal una previsió reglamentària.</a:t>
            </a:r>
          </a:p>
          <a:p>
            <a:pPr algn="just" eaLnBrk="1" hangingPunct="1">
              <a:lnSpc>
                <a:spcPct val="130000"/>
              </a:lnSpc>
              <a:spcBef>
                <a:spcPct val="20000"/>
              </a:spcBef>
              <a:buClr>
                <a:schemeClr val="accent1"/>
              </a:buClr>
              <a:buFont typeface="Wingdings" pitchFamily="2" charset="2"/>
              <a:buNone/>
            </a:pPr>
            <a:endParaRPr lang="ca-ES" altLang="es-ES_tradnl" sz="1600" b="1" u="sng">
              <a:latin typeface="Comic Sans MS" pitchFamily="66" charset="0"/>
            </a:endParaRPr>
          </a:p>
        </p:txBody>
      </p:sp>
      <p:sp>
        <p:nvSpPr>
          <p:cNvPr id="629766" name="Text Box 6"/>
          <p:cNvSpPr txBox="1">
            <a:spLocks noChangeArrowheads="1"/>
          </p:cNvSpPr>
          <p:nvPr/>
        </p:nvSpPr>
        <p:spPr bwMode="auto">
          <a:xfrm>
            <a:off x="1992313" y="2060575"/>
            <a:ext cx="7993062" cy="400110"/>
          </a:xfrm>
          <a:prstGeom prst="rect">
            <a:avLst/>
          </a:prstGeom>
          <a:solidFill>
            <a:srgbClr val="CC3300"/>
          </a:solidFill>
          <a:ln w="57150">
            <a:solidFill>
              <a:schemeClr val="tx1"/>
            </a:solidFill>
            <a:miter lim="800000"/>
            <a:headEnd/>
            <a:tailEnd/>
          </a:ln>
          <a:effectLst>
            <a:outerShdw dist="35921" dir="2700000" algn="ctr" rotWithShape="0">
              <a:schemeClr val="bg2">
                <a:alpha val="50000"/>
              </a:schemeClr>
            </a:outerShdw>
          </a:effectLst>
        </p:spPr>
        <p:txBody>
          <a:bodyPr>
            <a:spAutoFit/>
          </a:bodyPr>
          <a:lstStyle/>
          <a:p>
            <a:pPr algn="ctr" eaLnBrk="1" hangingPunct="1">
              <a:spcBef>
                <a:spcPct val="50000"/>
              </a:spcBef>
              <a:defRPr/>
            </a:pPr>
            <a:r>
              <a:rPr lang="ca-ES" sz="2000" b="1">
                <a:solidFill>
                  <a:schemeClr val="bg1"/>
                </a:solidFill>
                <a:latin typeface="Comic Sans MS" pitchFamily="66" charset="0"/>
              </a:rPr>
              <a:t>Plens ORDINARIS: Part resolutòria i part de control</a:t>
            </a:r>
          </a:p>
        </p:txBody>
      </p:sp>
      <p:sp>
        <p:nvSpPr>
          <p:cNvPr id="339973" name="4 Marcador de pie de página"/>
          <p:cNvSpPr>
            <a:spLocks noGrp="1"/>
          </p:cNvSpPr>
          <p:nvPr>
            <p:ph type="ftr" sz="quarter" idx="11"/>
          </p:nvPr>
        </p:nvSpPr>
        <p:spPr/>
        <p:txBody>
          <a:bodyPr/>
          <a:lstStyle/>
          <a:p>
            <a:pPr>
              <a:defRPr/>
            </a:pPr>
            <a:r>
              <a:rPr lang="pt-BR"/>
              <a:t>Curs de regim juridic </a:t>
            </a:r>
            <a:endParaRPr lang="es-ES"/>
          </a:p>
        </p:txBody>
      </p:sp>
      <p:sp>
        <p:nvSpPr>
          <p:cNvPr id="339972" name="3 Marcador de número de diapositiva"/>
          <p:cNvSpPr>
            <a:spLocks noGrp="1"/>
          </p:cNvSpPr>
          <p:nvPr>
            <p:ph type="sldNum" sz="quarter" idx="12"/>
          </p:nvPr>
        </p:nvSpPr>
        <p:spPr/>
        <p:txBody>
          <a:bodyPr/>
          <a:lstStyle/>
          <a:p>
            <a:pPr>
              <a:defRPr/>
            </a:pPr>
            <a:fld id="{93BB9FC1-CA60-4EF7-94B1-0080C8F8B5FE}" type="slidenum">
              <a:rPr lang="es-ES"/>
              <a:pPr>
                <a:defRPr/>
              </a:pPr>
              <a:t>217</a:t>
            </a:fld>
            <a:endParaRPr lang="es-ES"/>
          </a:p>
        </p:txBody>
      </p:sp>
    </p:spTree>
    <p:extLst>
      <p:ext uri="{BB962C8B-B14F-4D97-AF65-F5344CB8AC3E}">
        <p14:creationId xmlns:p14="http://schemas.microsoft.com/office/powerpoint/2010/main" val="2508563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29766"/>
                                        </p:tgtEl>
                                        <p:attrNameLst>
                                          <p:attrName>style.visibility</p:attrName>
                                        </p:attrNameLst>
                                      </p:cBhvr>
                                      <p:to>
                                        <p:strVal val="visible"/>
                                      </p:to>
                                    </p:set>
                                    <p:anim calcmode="lin" valueType="num">
                                      <p:cBhvr>
                                        <p:cTn id="7" dur="3000" fill="hold"/>
                                        <p:tgtEl>
                                          <p:spTgt spid="629766"/>
                                        </p:tgtEl>
                                        <p:attrNameLst>
                                          <p:attrName>ppt_w</p:attrName>
                                        </p:attrNameLst>
                                      </p:cBhvr>
                                      <p:tavLst>
                                        <p:tav tm="0">
                                          <p:val>
                                            <p:fltVal val="0"/>
                                          </p:val>
                                        </p:tav>
                                        <p:tav tm="100000">
                                          <p:val>
                                            <p:strVal val="#ppt_w"/>
                                          </p:val>
                                        </p:tav>
                                      </p:tavLst>
                                    </p:anim>
                                    <p:anim calcmode="lin" valueType="num">
                                      <p:cBhvr>
                                        <p:cTn id="8" dur="3000" fill="hold"/>
                                        <p:tgtEl>
                                          <p:spTgt spid="6297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6"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idx="1"/>
          </p:nvPr>
        </p:nvSpPr>
        <p:spPr>
          <a:xfrm>
            <a:off x="1477775" y="2236901"/>
            <a:ext cx="5310240" cy="4264032"/>
          </a:xfrm>
          <a:noFill/>
          <a:effectLst>
            <a:outerShdw dist="107763" dir="2700000" algn="ctr" rotWithShape="0">
              <a:schemeClr val="bg2">
                <a:alpha val="50000"/>
              </a:schemeClr>
            </a:outerShdw>
          </a:effectLst>
        </p:spPr>
        <p:txBody>
          <a:bodyPr rtlCol="0" anchor="ctr">
            <a:noAutofit/>
          </a:bodyPr>
          <a:lstStyle/>
          <a:p>
            <a:pPr marL="274320" indent="-27432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En el cas d'exercici per l'Alcalde o President d'accions judicials o administratives d'urgència, ha de donar compte al ple en la primera sessió que celebri (art.21-1-ky 34-1-i LBRL).</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Si acabat el dia en què comença la sessió, no s'hagués debatut i votat tots els punts de l'ordre del dia, el President pot aixecar la sessió, en aquest cas els assumptes no debatuts s'han d'incloure en l'ordre del dia de la següent sessió (art.87 ROF).</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Quan no pot constituir el Ple en segona convocatòria per falta de quòrum, el president deixarà sense efecte la convocatòria posposant l'estudi dels assumptes inclosos en l'ordre del dia per a la primera sessió que celebri amb posterioritat, sigui ordinària o extraordinària (art.90-2 ROF).</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Si es retira un expedient de l'ordre del dia o es deixa sobre la taula, s'ajorna fins a la següent sessió (art.92-1 ROF).</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p>
          <a:p>
            <a:pPr marL="274320" indent="-27432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p>
        </p:txBody>
      </p:sp>
      <p:sp>
        <p:nvSpPr>
          <p:cNvPr id="340997" name="6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340996" name="5 Marcador de número de diapositiva"/>
          <p:cNvSpPr>
            <a:spLocks noGrp="1"/>
          </p:cNvSpPr>
          <p:nvPr>
            <p:ph type="sldNum" sz="quarter" idx="12"/>
          </p:nvPr>
        </p:nvSpPr>
        <p:spPr/>
        <p:txBody>
          <a:bodyPr/>
          <a:lstStyle/>
          <a:p>
            <a:pPr>
              <a:defRPr/>
            </a:pPr>
            <a:fld id="{81531ABC-3A49-4354-9099-E1F447A409A5}" type="slidenum">
              <a:rPr lang="es-ES"/>
              <a:pPr>
                <a:defRPr/>
              </a:pPr>
              <a:t>218</a:t>
            </a:fld>
            <a:endParaRPr lang="es-ES"/>
          </a:p>
        </p:txBody>
      </p:sp>
      <p:sp>
        <p:nvSpPr>
          <p:cNvPr id="630787" name="Text Box 3"/>
          <p:cNvSpPr txBox="1">
            <a:spLocks noChangeArrowheads="1"/>
          </p:cNvSpPr>
          <p:nvPr/>
        </p:nvSpPr>
        <p:spPr bwMode="auto">
          <a:xfrm>
            <a:off x="2003099" y="622565"/>
            <a:ext cx="4581651" cy="877163"/>
          </a:xfrm>
          <a:prstGeom prst="rect">
            <a:avLst/>
          </a:prstGeom>
          <a:solidFill>
            <a:srgbClr val="0000FF"/>
          </a:solid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50000"/>
              </a:spcBef>
              <a:defRPr/>
            </a:pPr>
            <a:r>
              <a:rPr lang="ca-ES" sz="1700" b="1" i="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I pel que fa als assumptes ordinaris s'ha d'incloure en l'ordre del dia de la següent sessió que es celebri:</a:t>
            </a:r>
          </a:p>
        </p:txBody>
      </p:sp>
      <p:sp>
        <p:nvSpPr>
          <p:cNvPr id="6" name="Rectangle 2"/>
          <p:cNvSpPr txBox="1">
            <a:spLocks noChangeArrowheads="1"/>
          </p:cNvSpPr>
          <p:nvPr/>
        </p:nvSpPr>
        <p:spPr>
          <a:xfrm>
            <a:off x="7176120" y="1857375"/>
            <a:ext cx="4924609" cy="4744118"/>
          </a:xfrm>
          <a:prstGeom prst="rect">
            <a:avLst/>
          </a:prstGeom>
          <a:solidFill>
            <a:schemeClr val="bg1"/>
          </a:solidFill>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endParaRPr lang="ca-ES" altLang="es-ES_tradnl" sz="1700" b="1" u="sng" dirty="0" smtClean="0">
              <a:solidFill>
                <a:srgbClr val="FF0000"/>
              </a:solidFill>
              <a:latin typeface="Calibri" panose="020F0502020204030204" pitchFamily="34" charset="0"/>
              <a:cs typeface="Calibri" panose="020F0502020204030204" pitchFamily="34" charset="0"/>
            </a:endParaRPr>
          </a:p>
          <a:p>
            <a:pPr algn="just"/>
            <a:r>
              <a:rPr lang="ca-ES" altLang="es-ES_tradnl" sz="1700" b="1" u="sng" dirty="0" smtClean="0">
                <a:solidFill>
                  <a:srgbClr val="FF0000"/>
                </a:solidFill>
                <a:latin typeface="Calibri" panose="020F0502020204030204" pitchFamily="34" charset="0"/>
                <a:cs typeface="Calibri" panose="020F0502020204030204" pitchFamily="34" charset="0"/>
              </a:rPr>
              <a:t>Únicament en les sessions ordinàries</a:t>
            </a:r>
            <a:r>
              <a:rPr lang="ca-ES" altLang="es-ES_tradnl" sz="1700" dirty="0" smtClean="0">
                <a:solidFill>
                  <a:srgbClr val="FF0000"/>
                </a:solidFill>
                <a:latin typeface="Calibri" panose="020F0502020204030204" pitchFamily="34" charset="0"/>
                <a:cs typeface="Calibri" panose="020F0502020204030204" pitchFamily="34" charset="0"/>
              </a:rPr>
              <a:t> </a:t>
            </a:r>
            <a:r>
              <a:rPr lang="ca-ES" altLang="es-ES_tradnl" sz="1700" dirty="0" smtClean="0">
                <a:latin typeface="Calibri" panose="020F0502020204030204" pitchFamily="34" charset="0"/>
                <a:cs typeface="Calibri" panose="020F0502020204030204" pitchFamily="34" charset="0"/>
              </a:rPr>
              <a:t>cal adoptar acords sobre assumptes no inclosos en l'ordre del dia. </a:t>
            </a:r>
          </a:p>
          <a:p>
            <a:pPr algn="just">
              <a:buFont typeface="Wingdings" pitchFamily="2" charset="2"/>
              <a:buNone/>
            </a:pPr>
            <a:r>
              <a:rPr lang="ca-ES" altLang="es-ES_tradnl" sz="1700" dirty="0" smtClean="0">
                <a:latin typeface="Calibri" panose="020F0502020204030204" pitchFamily="34" charset="0"/>
                <a:cs typeface="Calibri" panose="020F0502020204030204" pitchFamily="34" charset="0"/>
              </a:rPr>
              <a:t>	Són nuls els acords adoptats en sessió extraordinària sobre assumptes </a:t>
            </a:r>
            <a:r>
              <a:rPr lang="ca-ES" altLang="es-ES_tradnl" sz="1700" b="1" dirty="0" smtClean="0">
                <a:solidFill>
                  <a:srgbClr val="FF3300"/>
                </a:solidFill>
                <a:latin typeface="Calibri" panose="020F0502020204030204" pitchFamily="34" charset="0"/>
                <a:cs typeface="Calibri" panose="020F0502020204030204" pitchFamily="34" charset="0"/>
              </a:rPr>
              <a:t>no inclosos en l'ordre del dia</a:t>
            </a:r>
            <a:r>
              <a:rPr lang="ca-ES" altLang="es-ES_tradnl" sz="1700" dirty="0" smtClean="0">
                <a:latin typeface="Calibri" panose="020F0502020204030204" pitchFamily="34" charset="0"/>
                <a:cs typeface="Calibri" panose="020F0502020204030204" pitchFamily="34" charset="0"/>
              </a:rPr>
              <a:t> i, en les sessions ordinàries </a:t>
            </a:r>
            <a:r>
              <a:rPr lang="ca-ES" altLang="es-ES_tradnl" sz="1700" u="sng" dirty="0" smtClean="0">
                <a:solidFill>
                  <a:srgbClr val="C00000"/>
                </a:solidFill>
                <a:latin typeface="Calibri" panose="020F0502020204030204" pitchFamily="34" charset="0"/>
                <a:cs typeface="Calibri" panose="020F0502020204030204" pitchFamily="34" charset="0"/>
              </a:rPr>
              <a:t>sense la prèvia declaració d'urgència (art.51 TRLRL i art.83 ROF). </a:t>
            </a:r>
          </a:p>
          <a:p>
            <a:pPr algn="just">
              <a:buFont typeface="Wingdings" pitchFamily="2" charset="2"/>
              <a:buNone/>
            </a:pPr>
            <a:r>
              <a:rPr lang="ca-ES" altLang="es-ES_tradnl" sz="1700" dirty="0" smtClean="0">
                <a:latin typeface="Calibri" panose="020F0502020204030204" pitchFamily="34" charset="0"/>
                <a:cs typeface="Calibri" panose="020F0502020204030204" pitchFamily="34" charset="0"/>
              </a:rPr>
              <a:t>	A l'efecte i respecte a les sessions ordinàries el TS en sentència de 2 de novembre de 1999 declara que l'acord adoptat sense figurar en l'ordre del dia i sense prèvia declaració d'urgència és nul </a:t>
            </a:r>
            <a:r>
              <a:rPr lang="ca-ES" altLang="es-ES_tradnl" sz="1700" b="1" dirty="0" smtClean="0">
                <a:latin typeface="Calibri" panose="020F0502020204030204" pitchFamily="34" charset="0"/>
                <a:cs typeface="Calibri" panose="020F0502020204030204" pitchFamily="34" charset="0"/>
              </a:rPr>
              <a:t>sense que pugui ser </a:t>
            </a:r>
            <a:r>
              <a:rPr lang="ca-ES" altLang="es-ES_tradnl" sz="1700" b="1" dirty="0" err="1" smtClean="0">
                <a:latin typeface="Calibri" panose="020F0502020204030204" pitchFamily="34" charset="0"/>
                <a:cs typeface="Calibri" panose="020F0502020204030204" pitchFamily="34" charset="0"/>
              </a:rPr>
              <a:t>subsanat</a:t>
            </a:r>
            <a:r>
              <a:rPr lang="ca-ES" altLang="es-ES_tradnl" sz="1700" dirty="0" smtClean="0">
                <a:latin typeface="Calibri" panose="020F0502020204030204" pitchFamily="34" charset="0"/>
                <a:cs typeface="Calibri" panose="020F0502020204030204" pitchFamily="34" charset="0"/>
              </a:rPr>
              <a:t> perquè s'adopti l'acord per unanimitat dels assistents.</a:t>
            </a:r>
          </a:p>
          <a:p>
            <a:pPr algn="just">
              <a:buFont typeface="Wingdings" pitchFamily="2" charset="2"/>
              <a:buNone/>
            </a:pPr>
            <a:r>
              <a:rPr lang="ca-ES" altLang="es-ES_tradnl" sz="1700" dirty="0" smtClean="0">
                <a:latin typeface="Calibri" panose="020F0502020204030204" pitchFamily="34" charset="0"/>
                <a:cs typeface="Calibri" panose="020F0502020204030204" pitchFamily="34" charset="0"/>
              </a:rPr>
              <a:t> </a:t>
            </a:r>
            <a:endParaRPr lang="ca-ES" altLang="es-ES_tradnl" sz="1700" dirty="0">
              <a:latin typeface="Calibri" panose="020F0502020204030204" pitchFamily="34" charset="0"/>
              <a:cs typeface="Calibri" panose="020F0502020204030204" pitchFamily="34" charset="0"/>
            </a:endParaRPr>
          </a:p>
        </p:txBody>
      </p:sp>
      <p:sp>
        <p:nvSpPr>
          <p:cNvPr id="7" name="Text Box 3"/>
          <p:cNvSpPr txBox="1">
            <a:spLocks noChangeArrowheads="1"/>
          </p:cNvSpPr>
          <p:nvPr/>
        </p:nvSpPr>
        <p:spPr bwMode="auto">
          <a:xfrm>
            <a:off x="7248128" y="622565"/>
            <a:ext cx="4536504" cy="319446"/>
          </a:xfrm>
          <a:prstGeom prst="rect">
            <a:avLst/>
          </a:prstGeom>
          <a:solidFill>
            <a:srgbClr val="0000FF"/>
          </a:solidFill>
          <a:ln w="9525">
            <a:noFill/>
            <a:miter lim="800000"/>
            <a:headEnd/>
            <a:tailEnd/>
          </a:ln>
          <a:effectLst>
            <a:outerShdw sy="50000" kx="-2453608" rotWithShape="0">
              <a:schemeClr val="bg2">
                <a:alpha val="50000"/>
              </a:schemeClr>
            </a:outerShdw>
          </a:effectLst>
        </p:spPr>
        <p:txBody>
          <a:bodyPr wrap="square">
            <a:spAutoFit/>
          </a:bodyPr>
          <a:lstStyle/>
          <a:p>
            <a:pPr algn="ctr" eaLnBrk="1" hangingPunct="1">
              <a:lnSpc>
                <a:spcPct val="80000"/>
              </a:lnSpc>
              <a:spcBef>
                <a:spcPct val="20000"/>
              </a:spcBef>
              <a:buClr>
                <a:schemeClr val="accent1"/>
              </a:buClr>
              <a:defRPr/>
            </a:pPr>
            <a:r>
              <a:rPr lang="ca-ES" b="1" i="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Assumptes no inclosos en l'ordre del dia</a:t>
            </a:r>
            <a:r>
              <a:rPr lang="ca-ES" i="1">
                <a:latin typeface="Calibri" panose="020F0502020204030204" pitchFamily="34" charset="0"/>
                <a:cs typeface="Calibri" panose="020F0502020204030204" pitchFamily="34" charset="0"/>
              </a:rPr>
              <a:t> </a:t>
            </a:r>
          </a:p>
        </p:txBody>
      </p:sp>
      <p:sp>
        <p:nvSpPr>
          <p:cNvPr id="8" name="5 Onda"/>
          <p:cNvSpPr>
            <a:spLocks noChangeArrowheads="1"/>
          </p:cNvSpPr>
          <p:nvPr/>
        </p:nvSpPr>
        <p:spPr bwMode="auto">
          <a:xfrm>
            <a:off x="7147876" y="1061146"/>
            <a:ext cx="4708586" cy="500062"/>
          </a:xfrm>
          <a:prstGeom prst="wave">
            <a:avLst>
              <a:gd name="adj1" fmla="val 12500"/>
              <a:gd name="adj2" fmla="val 0"/>
            </a:avLst>
          </a:prstGeom>
          <a:solidFill>
            <a:schemeClr val="accent5">
              <a:lumMod val="20000"/>
              <a:lumOff val="80000"/>
            </a:schemeClr>
          </a:solidFill>
          <a:ln w="9525" algn="ctr">
            <a:solidFill>
              <a:schemeClr val="tx1"/>
            </a:solidFill>
            <a:round/>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ca-ES" altLang="es-ES_tradnl" sz="1600" b="1" i="1">
                <a:solidFill>
                  <a:srgbClr val="FF0000"/>
                </a:solidFill>
                <a:latin typeface="Century Gothic" pitchFamily="34" charset="0"/>
              </a:rPr>
              <a:t> Solament a les sessions ORDINÀRIES</a:t>
            </a:r>
          </a:p>
        </p:txBody>
      </p:sp>
    </p:spTree>
    <p:extLst>
      <p:ext uri="{BB962C8B-B14F-4D97-AF65-F5344CB8AC3E}">
        <p14:creationId xmlns:p14="http://schemas.microsoft.com/office/powerpoint/2010/main" val="1382154667"/>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911424" y="0"/>
            <a:ext cx="5688632" cy="1143000"/>
          </a:xfrm>
        </p:spPr>
        <p:txBody>
          <a:bodyPr rtlCol="0">
            <a:noAutofit/>
          </a:bodyPr>
          <a:lstStyle/>
          <a:p>
            <a:pPr algn="ctr">
              <a:defRPr/>
            </a:pPr>
            <a:r>
              <a:rPr lang="es-ES" b="1" dirty="0">
                <a:solidFill>
                  <a:srgbClr val="0070C0"/>
                </a:solidFill>
                <a:latin typeface="Calibri" panose="020F0502020204030204" pitchFamily="34" charset="0"/>
                <a:cs typeface="Calibri" panose="020F0502020204030204" pitchFamily="34" charset="0"/>
              </a:rPr>
              <a:t>DESENVOLUPAMENT DE LA SESSIÓ</a:t>
            </a:r>
            <a:endParaRPr lang="ca-ES" b="1" dirty="0">
              <a:solidFill>
                <a:srgbClr val="0070C0"/>
              </a:solidFill>
              <a:latin typeface="Calibri" panose="020F0502020204030204" pitchFamily="34" charset="0"/>
              <a:cs typeface="Calibri" panose="020F0502020204030204" pitchFamily="34" charset="0"/>
            </a:endParaRPr>
          </a:p>
        </p:txBody>
      </p:sp>
      <p:sp>
        <p:nvSpPr>
          <p:cNvPr id="338947" name="Rectangle 3"/>
          <p:cNvSpPr>
            <a:spLocks noGrp="1" noChangeArrowheads="1"/>
          </p:cNvSpPr>
          <p:nvPr>
            <p:ph idx="1"/>
          </p:nvPr>
        </p:nvSpPr>
        <p:spPr>
          <a:xfrm>
            <a:off x="1865745" y="1126836"/>
            <a:ext cx="9918887" cy="5470516"/>
          </a:xfrm>
          <a:solidFill>
            <a:schemeClr val="bg1"/>
          </a:solidFill>
        </p:spPr>
        <p:txBody>
          <a:bodyPr rtlCol="0" anchor="ctr">
            <a:normAutofit/>
          </a:bodyPr>
          <a:lstStyle/>
          <a:p>
            <a:pPr algn="just">
              <a:lnSpc>
                <a:spcPct val="80000"/>
              </a:lnSpc>
              <a:buFont typeface="Arial" pitchFamily="34" charset="0"/>
              <a:buChar char="•"/>
              <a:defRPr/>
            </a:pPr>
            <a:r>
              <a:rPr lang="ca-ES" sz="1700" dirty="0">
                <a:latin typeface="Calibri" panose="020F0502020204030204" pitchFamily="34" charset="0"/>
                <a:cs typeface="Calibri" panose="020F0502020204030204" pitchFamily="34" charset="0"/>
              </a:rPr>
              <a:t>L'Alcalde, informat que existeix quòrum de constitució pel Secretari, i una vegada que els regidors han ocupat els seus escons, declararà oberta la sessió i sotmetrà l‘acta o actes anteriors a aprovació. Si ningú posés objecció, l‘acta s'entendrà aprovada. </a:t>
            </a:r>
            <a:r>
              <a:rPr lang="ca-ES" sz="1700" dirty="0">
                <a:solidFill>
                  <a:srgbClr val="0070C0"/>
                </a:solidFill>
                <a:latin typeface="Calibri" panose="020F0502020204030204" pitchFamily="34" charset="0"/>
                <a:cs typeface="Calibri" panose="020F0502020204030204" pitchFamily="34" charset="0"/>
              </a:rPr>
              <a:t>Avui no es procedeix a la seva lectura, sinó que es reparteix </a:t>
            </a:r>
            <a:r>
              <a:rPr lang="ca-ES" sz="1700" dirty="0">
                <a:latin typeface="Calibri" panose="020F0502020204030204" pitchFamily="34" charset="0"/>
                <a:cs typeface="Calibri" panose="020F0502020204030204" pitchFamily="34" charset="0"/>
              </a:rPr>
              <a:t>amb la Convocatòria En cas que es facin objeccions, aquestes es debatran i decidiran les rectificacions que procedeixin (art. 91.1, primer paràgraf, ROF).</a:t>
            </a:r>
          </a:p>
          <a:p>
            <a:pPr algn="just">
              <a:lnSpc>
                <a:spcPct val="80000"/>
              </a:lnSpc>
              <a:buFont typeface="Arial" pitchFamily="34" charset="0"/>
              <a:buChar char="•"/>
              <a:defRPr/>
            </a:pPr>
            <a:r>
              <a:rPr lang="ca-ES" sz="1700" dirty="0">
                <a:latin typeface="Calibri" panose="020F0502020204030204" pitchFamily="34" charset="0"/>
                <a:cs typeface="Calibri" panose="020F0502020204030204" pitchFamily="34" charset="0"/>
              </a:rPr>
              <a:t>-Sense perjudici de les sessions extraordinàries urgents, el primer assumpte de les sessions és l'aprovació de l'acta de la sessió anterior distribuïda amb la convocatòria.</a:t>
            </a:r>
          </a:p>
          <a:p>
            <a:pPr algn="just">
              <a:lnSpc>
                <a:spcPct val="80000"/>
              </a:lnSpc>
              <a:buFont typeface="Arial" pitchFamily="34" charset="0"/>
              <a:buChar char="•"/>
              <a:defRPr/>
            </a:pPr>
            <a:r>
              <a:rPr lang="ca-ES" sz="1700" dirty="0">
                <a:latin typeface="Calibri" panose="020F0502020204030204" pitchFamily="34" charset="0"/>
                <a:cs typeface="Calibri" panose="020F0502020204030204" pitchFamily="34" charset="0"/>
              </a:rPr>
              <a:t>Les observacions i possibles modificacions únicament caben respecte a l'exactitud o aclariment de les intervencions o votació i correccions merament formals d'errors, però en cap cas procedeix alterar </a:t>
            </a:r>
            <a:r>
              <a:rPr lang="ca-ES" sz="1700" dirty="0" err="1">
                <a:latin typeface="Calibri" panose="020F0502020204030204" pitchFamily="34" charset="0"/>
                <a:cs typeface="Calibri" panose="020F0502020204030204" pitchFamily="34" charset="0"/>
              </a:rPr>
              <a:t>l'acordat</a:t>
            </a:r>
            <a:r>
              <a:rPr lang="ca-ES" sz="1700" dirty="0">
                <a:latin typeface="Calibri" panose="020F0502020204030204" pitchFamily="34" charset="0"/>
                <a:cs typeface="Calibri" panose="020F0502020204030204" pitchFamily="34" charset="0"/>
              </a:rPr>
              <a:t>, com amb tota claredat afegeix l'art.91.1 del </a:t>
            </a:r>
            <a:r>
              <a:rPr lang="ca-ES" sz="1700" dirty="0" err="1">
                <a:latin typeface="Calibri" panose="020F0502020204030204" pitchFamily="34" charset="0"/>
                <a:cs typeface="Calibri" panose="020F0502020204030204" pitchFamily="34" charset="0"/>
              </a:rPr>
              <a:t>ROF</a:t>
            </a:r>
            <a:r>
              <a:rPr lang="ca-ES" sz="1700" dirty="0">
                <a:latin typeface="Calibri" panose="020F0502020204030204" pitchFamily="34" charset="0"/>
                <a:cs typeface="Calibri" panose="020F0502020204030204" pitchFamily="34" charset="0"/>
              </a:rPr>
              <a:t>: </a:t>
            </a:r>
            <a:r>
              <a:rPr lang="ca-ES" sz="1700" b="1" i="1" u="sng" dirty="0">
                <a:solidFill>
                  <a:schemeClr val="accent1">
                    <a:lumMod val="75000"/>
                  </a:schemeClr>
                </a:solidFill>
                <a:latin typeface="Calibri" panose="020F0502020204030204" pitchFamily="34" charset="0"/>
                <a:cs typeface="Calibri" panose="020F0502020204030204" pitchFamily="34" charset="0"/>
              </a:rPr>
              <a:t>«En cap cas podrà modificar el fons dels acords adoptats i només cabrà </a:t>
            </a:r>
            <a:r>
              <a:rPr lang="ca-ES" sz="1700" b="1" i="1" u="sng" dirty="0" err="1">
                <a:solidFill>
                  <a:schemeClr val="accent1">
                    <a:lumMod val="75000"/>
                  </a:schemeClr>
                </a:solidFill>
                <a:latin typeface="Calibri" panose="020F0502020204030204" pitchFamily="34" charset="0"/>
                <a:cs typeface="Calibri" panose="020F0502020204030204" pitchFamily="34" charset="0"/>
              </a:rPr>
              <a:t>subsanar</a:t>
            </a:r>
            <a:r>
              <a:rPr lang="ca-ES" sz="1700" b="1" i="1" u="sng" dirty="0">
                <a:solidFill>
                  <a:schemeClr val="accent1">
                    <a:lumMod val="75000"/>
                  </a:schemeClr>
                </a:solidFill>
                <a:latin typeface="Calibri" panose="020F0502020204030204" pitchFamily="34" charset="0"/>
                <a:cs typeface="Calibri" panose="020F0502020204030204" pitchFamily="34" charset="0"/>
              </a:rPr>
              <a:t> els mers errors materials o de fet».</a:t>
            </a:r>
          </a:p>
          <a:p>
            <a:pPr algn="just">
              <a:lnSpc>
                <a:spcPct val="80000"/>
              </a:lnSpc>
              <a:buFont typeface="Arial" pitchFamily="34" charset="0"/>
              <a:buChar char="•"/>
              <a:defRPr/>
            </a:pPr>
            <a:r>
              <a:rPr lang="ca-ES" sz="1700" dirty="0">
                <a:latin typeface="Calibri" panose="020F0502020204030204" pitchFamily="34" charset="0"/>
                <a:cs typeface="Calibri" panose="020F0502020204030204" pitchFamily="34" charset="0"/>
              </a:rPr>
              <a:t>-Els assumptes es debatran i votaran per l'ordre en que estiguessin relacionats en l'ordre del dia (art.91-2). </a:t>
            </a:r>
            <a:r>
              <a:rPr lang="ca-ES" sz="1700" b="1" dirty="0">
                <a:latin typeface="Calibri" panose="020F0502020204030204" pitchFamily="34" charset="0"/>
                <a:cs typeface="Calibri" panose="020F0502020204030204" pitchFamily="34" charset="0"/>
              </a:rPr>
              <a:t>No obstant això, es faculta a l'Alcalde perquè </a:t>
            </a:r>
            <a:r>
              <a:rPr lang="ca-ES" sz="1700" b="1" dirty="0">
                <a:solidFill>
                  <a:srgbClr val="FF3300"/>
                </a:solidFill>
                <a:latin typeface="Calibri" panose="020F0502020204030204" pitchFamily="34" charset="0"/>
                <a:cs typeface="Calibri" panose="020F0502020204030204" pitchFamily="34" charset="0"/>
              </a:rPr>
              <a:t>pugui alterar els temes o retirar</a:t>
            </a:r>
            <a:r>
              <a:rPr lang="ca-ES" sz="1700" dirty="0">
                <a:solidFill>
                  <a:srgbClr val="FF3300"/>
                </a:solidFill>
                <a:latin typeface="Calibri" panose="020F0502020204030204" pitchFamily="34" charset="0"/>
                <a:cs typeface="Calibri" panose="020F0502020204030204" pitchFamily="34" charset="0"/>
              </a:rPr>
              <a:t> un assumpte quan la seva aprovació requereixi una majoria especial</a:t>
            </a:r>
            <a:r>
              <a:rPr lang="ca-ES" sz="1700" dirty="0">
                <a:latin typeface="Calibri" panose="020F0502020204030204" pitchFamily="34" charset="0"/>
                <a:cs typeface="Calibri" panose="020F0502020204030204" pitchFamily="34" charset="0"/>
              </a:rPr>
              <a:t> </a:t>
            </a:r>
            <a:r>
              <a:rPr lang="ca-ES" sz="1700" b="1" u="sng" dirty="0">
                <a:latin typeface="Calibri" panose="020F0502020204030204" pitchFamily="34" charset="0"/>
                <a:cs typeface="Calibri" panose="020F0502020204030204" pitchFamily="34" charset="0"/>
              </a:rPr>
              <a:t>i aquesta no pogués </a:t>
            </a:r>
            <a:r>
              <a:rPr lang="ca-ES" sz="1700" b="1" u="sng" dirty="0" err="1">
                <a:latin typeface="Calibri" panose="020F0502020204030204" pitchFamily="34" charset="0"/>
                <a:cs typeface="Calibri" panose="020F0502020204030204" pitchFamily="34" charset="0"/>
              </a:rPr>
              <a:t>obtenir-se</a:t>
            </a:r>
            <a:r>
              <a:rPr lang="ca-ES" sz="1700" b="1" u="sng" dirty="0">
                <a:latin typeface="Calibri" panose="020F0502020204030204" pitchFamily="34" charset="0"/>
                <a:cs typeface="Calibri" panose="020F0502020204030204" pitchFamily="34" charset="0"/>
              </a:rPr>
              <a:t> en el moment previst inicialment en l'ordre del dia (art. 91-3 ROF).</a:t>
            </a:r>
          </a:p>
          <a:p>
            <a:pPr algn="just">
              <a:lnSpc>
                <a:spcPct val="80000"/>
              </a:lnSpc>
              <a:buFont typeface="Arial" pitchFamily="34" charset="0"/>
              <a:buChar char="•"/>
              <a:defRPr/>
            </a:pPr>
            <a:endParaRPr lang="ca-ES" sz="1700" dirty="0">
              <a:latin typeface="Calibri" panose="020F0502020204030204" pitchFamily="34" charset="0"/>
              <a:cs typeface="Calibri" panose="020F0502020204030204" pitchFamily="34" charset="0"/>
            </a:endParaRPr>
          </a:p>
          <a:p>
            <a:pPr algn="just">
              <a:lnSpc>
                <a:spcPct val="80000"/>
              </a:lnSpc>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
        <p:nvSpPr>
          <p:cNvPr id="346118" name="5 Marcador de pie de página"/>
          <p:cNvSpPr>
            <a:spLocks noGrp="1"/>
          </p:cNvSpPr>
          <p:nvPr>
            <p:ph type="ftr" sz="quarter" idx="11"/>
          </p:nvPr>
        </p:nvSpPr>
        <p:spPr/>
        <p:txBody>
          <a:bodyPr/>
          <a:lstStyle/>
          <a:p>
            <a:pPr>
              <a:defRPr/>
            </a:pPr>
            <a:r>
              <a:rPr lang="pt-BR"/>
              <a:t>Curs de regim juridic </a:t>
            </a:r>
            <a:endParaRPr lang="es-ES"/>
          </a:p>
        </p:txBody>
      </p:sp>
      <p:sp>
        <p:nvSpPr>
          <p:cNvPr id="346117" name="4 Marcador de número de diapositiva"/>
          <p:cNvSpPr>
            <a:spLocks noGrp="1"/>
          </p:cNvSpPr>
          <p:nvPr>
            <p:ph type="sldNum" sz="quarter" idx="12"/>
          </p:nvPr>
        </p:nvSpPr>
        <p:spPr/>
        <p:txBody>
          <a:bodyPr/>
          <a:lstStyle/>
          <a:p>
            <a:pPr>
              <a:defRPr/>
            </a:pPr>
            <a:fld id="{0068C74C-FFE6-4666-B5BE-A6F89294742E}" type="slidenum">
              <a:rPr lang="es-ES"/>
              <a:pPr>
                <a:defRPr/>
              </a:pPr>
              <a:t>219</a:t>
            </a:fld>
            <a:endParaRPr lang="es-ES"/>
          </a:p>
        </p:txBody>
      </p:sp>
      <p:sp>
        <p:nvSpPr>
          <p:cNvPr id="634884" name="Text Box 4"/>
          <p:cNvSpPr txBox="1">
            <a:spLocks noChangeArrowheads="1"/>
          </p:cNvSpPr>
          <p:nvPr/>
        </p:nvSpPr>
        <p:spPr bwMode="auto">
          <a:xfrm>
            <a:off x="6827838" y="867"/>
            <a:ext cx="5364162" cy="835025"/>
          </a:xfrm>
          <a:prstGeom prst="rect">
            <a:avLst/>
          </a:prstGeom>
          <a:solidFill>
            <a:srgbClr val="FFCCFF"/>
          </a:solidFill>
          <a:ln w="9525">
            <a:solidFill>
              <a:schemeClr val="tx2"/>
            </a:solidFill>
            <a:miter lim="800000"/>
            <a:headEnd/>
            <a:tailEnd/>
          </a:ln>
          <a:effectLst>
            <a:outerShdw sy="50000" kx="2453608" rotWithShape="0">
              <a:schemeClr val="bg2">
                <a:alpha val="50000"/>
              </a:schemeClr>
            </a:outerShdw>
          </a:effectLst>
        </p:spPr>
        <p:txBody>
          <a:bodyPr>
            <a:spAutoFit/>
          </a:bodyPr>
          <a:lstStyle/>
          <a:p>
            <a:pPr algn="just" eaLnBrk="1" hangingPunct="1">
              <a:lnSpc>
                <a:spcPct val="80000"/>
              </a:lnSpc>
              <a:spcBef>
                <a:spcPct val="20000"/>
              </a:spcBef>
              <a:buClr>
                <a:schemeClr val="accent1"/>
              </a:buClr>
              <a:buFont typeface="Wingdings" pitchFamily="2" charset="2"/>
              <a:buNone/>
              <a:defRPr/>
            </a:pPr>
            <a:r>
              <a:rPr lang="ca-ES" sz="2000">
                <a:latin typeface="Comic Sans MS" pitchFamily="66" charset="0"/>
              </a:rPr>
              <a:t>«En cap cas podrà modificar el fons dels acords adoptats i només cabrà subsanar els mers errors materials o de fet».</a:t>
            </a:r>
            <a:endParaRPr lang="ca-ES" sz="2000" b="1" u="sng">
              <a:latin typeface="Comic Sans MS" pitchFamily="66" charset="0"/>
            </a:endParaRPr>
          </a:p>
        </p:txBody>
      </p:sp>
    </p:spTree>
    <p:extLst>
      <p:ext uri="{BB962C8B-B14F-4D97-AF65-F5344CB8AC3E}">
        <p14:creationId xmlns:p14="http://schemas.microsoft.com/office/powerpoint/2010/main" val="372610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531813" y="1"/>
            <a:ext cx="11660188" cy="1285876"/>
          </a:xfrm>
        </p:spPr>
        <p:txBody>
          <a:bodyPr rtlCol="0">
            <a:noAutofit/>
          </a:bodyPr>
          <a:lstStyle/>
          <a:p>
            <a:pPr>
              <a:defRPr/>
            </a:pPr>
            <a:r>
              <a:rPr lang="ca-ES" b="1" dirty="0" smtClean="0">
                <a:solidFill>
                  <a:srgbClr val="0070C0"/>
                </a:solidFill>
                <a:latin typeface="Calibri" panose="020F0502020204030204" pitchFamily="34" charset="0"/>
                <a:cs typeface="Calibri" panose="020F0502020204030204" pitchFamily="34" charset="0"/>
              </a:rPr>
              <a:t>CESSACIÓ AUTOMÀTICA DELS FUNCIONARIS EVENTUALS.</a:t>
            </a:r>
            <a:endParaRPr lang="ca-ES" b="1" dirty="0">
              <a:solidFill>
                <a:srgbClr val="0070C0"/>
              </a:solidFill>
              <a:latin typeface="Calibri" panose="020F0502020204030204" pitchFamily="34" charset="0"/>
              <a:cs typeface="Calibri" panose="020F0502020204030204" pitchFamily="34" charset="0"/>
            </a:endParaRPr>
          </a:p>
        </p:txBody>
      </p:sp>
      <p:sp>
        <p:nvSpPr>
          <p:cNvPr id="62467" name="Rectangle 3"/>
          <p:cNvSpPr>
            <a:spLocks noGrp="1" noChangeArrowheads="1"/>
          </p:cNvSpPr>
          <p:nvPr>
            <p:ph idx="1"/>
          </p:nvPr>
        </p:nvSpPr>
        <p:spPr>
          <a:xfrm>
            <a:off x="1847528" y="980729"/>
            <a:ext cx="9721080" cy="5609548"/>
          </a:xfrm>
        </p:spPr>
        <p:txBody>
          <a:bodyPr>
            <a:normAutofit/>
          </a:bodyPr>
          <a:lstStyle/>
          <a:p>
            <a:pPr eaLnBrk="1" hangingPunct="1">
              <a:lnSpc>
                <a:spcPct val="80000"/>
              </a:lnSpc>
              <a:buFont typeface="Wingdings" pitchFamily="2" charset="2"/>
              <a:buNone/>
            </a:pPr>
            <a:r>
              <a:rPr lang="ca-ES" altLang="ca-ES" b="1" dirty="0">
                <a:latin typeface="Calibri" panose="020F0502020204030204" pitchFamily="34" charset="0"/>
                <a:cs typeface="Calibri" panose="020F0502020204030204" pitchFamily="34" charset="0"/>
              </a:rPr>
              <a:t>REGULACIÓ:</a:t>
            </a:r>
          </a:p>
          <a:p>
            <a:pPr eaLnBrk="1" hangingPunct="1">
              <a:lnSpc>
                <a:spcPct val="80000"/>
              </a:lnSpc>
              <a:buFont typeface="Wingdings" pitchFamily="2" charset="2"/>
              <a:buNone/>
            </a:pPr>
            <a:r>
              <a:rPr lang="ca-ES" altLang="ca-ES" dirty="0">
                <a:latin typeface="Calibri" panose="020F0502020204030204" pitchFamily="34" charset="0"/>
                <a:cs typeface="Calibri" panose="020F0502020204030204" pitchFamily="34" charset="0"/>
              </a:rPr>
              <a:t>- Art.12 EBEP + Llei 30/1984 de mesures per a la reforma de la funció pública. </a:t>
            </a:r>
          </a:p>
          <a:p>
            <a:pPr eaLnBrk="1" hangingPunct="1">
              <a:lnSpc>
                <a:spcPct val="80000"/>
              </a:lnSpc>
              <a:buFont typeface="Wingdings" pitchFamily="2" charset="2"/>
              <a:buNone/>
            </a:pPr>
            <a:r>
              <a:rPr lang="ca-ES" altLang="ca-ES" dirty="0">
                <a:latin typeface="Calibri" panose="020F0502020204030204" pitchFamily="34" charset="0"/>
                <a:cs typeface="Calibri" panose="020F0502020204030204" pitchFamily="34" charset="0"/>
              </a:rPr>
              <a:t>- En l’esfera local: art.104 LBRL + art.176 TRRL.</a:t>
            </a:r>
          </a:p>
          <a:p>
            <a:pPr eaLnBrk="1" hangingPunct="1">
              <a:lnSpc>
                <a:spcPct val="80000"/>
              </a:lnSpc>
              <a:buFont typeface="Wingdings" pitchFamily="2" charset="2"/>
              <a:buNone/>
            </a:pPr>
            <a:r>
              <a:rPr lang="ca-ES" altLang="ca-ES" dirty="0">
                <a:latin typeface="Calibri" panose="020F0502020204030204" pitchFamily="34" charset="0"/>
                <a:cs typeface="Calibri" panose="020F0502020204030204" pitchFamily="34" charset="0"/>
              </a:rPr>
              <a:t>- A Catalunya: art.304-305 LMRLC + art.9-15 Reglament de personal de les entitats locals.</a:t>
            </a:r>
          </a:p>
          <a:p>
            <a:pPr eaLnBrk="1" hangingPunct="1">
              <a:lnSpc>
                <a:spcPct val="80000"/>
              </a:lnSpc>
              <a:buFont typeface="Wingdings" pitchFamily="2" charset="2"/>
              <a:buNone/>
            </a:pPr>
            <a:endParaRPr lang="ca-ES" altLang="ca-ES" b="1" dirty="0">
              <a:latin typeface="Calibri" panose="020F0502020204030204" pitchFamily="34" charset="0"/>
              <a:cs typeface="Calibri" panose="020F0502020204030204" pitchFamily="34" charset="0"/>
            </a:endParaRPr>
          </a:p>
          <a:p>
            <a:pPr eaLnBrk="1" hangingPunct="1">
              <a:buFont typeface="Wingdings" pitchFamily="2" charset="2"/>
              <a:buNone/>
            </a:pPr>
            <a:r>
              <a:rPr lang="ca-ES" altLang="ca-ES" b="1" dirty="0">
                <a:latin typeface="Calibri" panose="020F0502020204030204" pitchFamily="34" charset="0"/>
                <a:cs typeface="Calibri" panose="020F0502020204030204" pitchFamily="34" charset="0"/>
              </a:rPr>
              <a:t>RAÓ DE SER:</a:t>
            </a:r>
            <a:r>
              <a:rPr lang="ca-ES" altLang="ca-ES" dirty="0">
                <a:latin typeface="Calibri" panose="020F0502020204030204" pitchFamily="34" charset="0"/>
                <a:cs typeface="Calibri" panose="020F0502020204030204" pitchFamily="34" charset="0"/>
              </a:rPr>
              <a:t> es preveu l’existència de personal denominat eventual per a la realització de funcions expressament qualificades de confiança o d’assessorament especial.</a:t>
            </a:r>
          </a:p>
          <a:p>
            <a:pPr eaLnBrk="1" hangingPunct="1">
              <a:lnSpc>
                <a:spcPct val="80000"/>
              </a:lnSpc>
              <a:buFont typeface="Wingdings" pitchFamily="2" charset="2"/>
              <a:buNone/>
            </a:pPr>
            <a:endParaRPr lang="ca-ES" altLang="ca-ES"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pPr>
            <a:r>
              <a:rPr lang="ca-ES" altLang="ca-ES" b="1" dirty="0">
                <a:latin typeface="Calibri" panose="020F0502020204030204" pitchFamily="34" charset="0"/>
                <a:cs typeface="Calibri" panose="020F0502020204030204" pitchFamily="34" charset="0"/>
              </a:rPr>
              <a:t>CARACTERÍSTIQUES FONAMENTALS:</a:t>
            </a:r>
          </a:p>
          <a:p>
            <a:pPr eaLnBrk="1" hangingPunct="1">
              <a:buFont typeface="Wingdings" pitchFamily="2" charset="2"/>
              <a:buNone/>
            </a:pPr>
            <a:r>
              <a:rPr lang="ca-ES" altLang="ca-ES" dirty="0">
                <a:latin typeface="Calibri" panose="020F0502020204030204" pitchFamily="34" charset="0"/>
                <a:cs typeface="Calibri" panose="020F0502020204030204" pitchFamily="34" charset="0"/>
              </a:rPr>
              <a:t>	- llibertat per al seu nomenament i cessació per part del President de la Corporació.</a:t>
            </a:r>
          </a:p>
          <a:p>
            <a:pPr eaLnBrk="1" hangingPunct="1">
              <a:buFont typeface="Wingdings" pitchFamily="2" charset="2"/>
              <a:buNone/>
            </a:pPr>
            <a:r>
              <a:rPr lang="ca-ES" altLang="ca-ES" dirty="0">
                <a:latin typeface="Calibri" panose="020F0502020204030204" pitchFamily="34" charset="0"/>
                <a:cs typeface="Calibri" panose="020F0502020204030204" pitchFamily="34" charset="0"/>
              </a:rPr>
              <a:t>	- cessació automàtica en cas de cessació de l’autoritat per a la que presten les seves funcions de confiança i/o assessorament especial.</a:t>
            </a:r>
          </a:p>
          <a:p>
            <a:pPr eaLnBrk="1" hangingPunct="1">
              <a:lnSpc>
                <a:spcPct val="80000"/>
              </a:lnSpc>
              <a:buFont typeface="Wingdings" pitchFamily="2" charset="2"/>
              <a:buNone/>
            </a:pPr>
            <a:endParaRPr lang="ca-ES" altLang="ca-ES" dirty="0">
              <a:latin typeface="Calibri" panose="020F0502020204030204" pitchFamily="34" charset="0"/>
              <a:cs typeface="Calibri" panose="020F0502020204030204" pitchFamily="34" charset="0"/>
            </a:endParaRPr>
          </a:p>
        </p:txBody>
      </p:sp>
      <p:sp>
        <p:nvSpPr>
          <p:cNvPr id="41986" name="4 Marcador de pie de página"/>
          <p:cNvSpPr>
            <a:spLocks noGrp="1"/>
          </p:cNvSpPr>
          <p:nvPr>
            <p:ph type="ftr" sz="quarter" idx="11"/>
          </p:nvPr>
        </p:nvSpPr>
        <p:spPr/>
        <p:txBody>
          <a:bodyPr/>
          <a:lstStyle/>
          <a:p>
            <a:pPr>
              <a:defRPr/>
            </a:pPr>
            <a:r>
              <a:rPr lang="pt-BR"/>
              <a:t>Curs de regim juridic </a:t>
            </a:r>
            <a:endParaRPr lang="es-ES"/>
          </a:p>
        </p:txBody>
      </p:sp>
      <p:sp>
        <p:nvSpPr>
          <p:cNvPr id="41987" name="5 Marcador de número de diapositiva"/>
          <p:cNvSpPr>
            <a:spLocks noGrp="1"/>
          </p:cNvSpPr>
          <p:nvPr>
            <p:ph type="sldNum" sz="quarter" idx="12"/>
          </p:nvPr>
        </p:nvSpPr>
        <p:spPr/>
        <p:txBody>
          <a:bodyPr/>
          <a:lstStyle/>
          <a:p>
            <a:pPr>
              <a:defRPr/>
            </a:pPr>
            <a:fld id="{1CBC117F-3303-4C7B-9BA7-C915404543BF}" type="slidenum">
              <a:rPr lang="es-ES"/>
              <a:pPr>
                <a:defRPr/>
              </a:pPr>
              <a:t>22</a:t>
            </a:fld>
            <a:endParaRPr lang="es-ES"/>
          </a:p>
        </p:txBody>
      </p:sp>
    </p:spTree>
    <p:extLst>
      <p:ext uri="{BB962C8B-B14F-4D97-AF65-F5344CB8AC3E}">
        <p14:creationId xmlns:p14="http://schemas.microsoft.com/office/powerpoint/2010/main" val="179273190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1" name="Rectangle 3"/>
          <p:cNvSpPr>
            <a:spLocks noGrp="1" noChangeArrowheads="1"/>
          </p:cNvSpPr>
          <p:nvPr>
            <p:ph idx="1"/>
          </p:nvPr>
        </p:nvSpPr>
        <p:spPr>
          <a:xfrm>
            <a:off x="553439" y="548680"/>
            <a:ext cx="5830593" cy="5473700"/>
          </a:xfrm>
          <a:solidFill>
            <a:schemeClr val="accent6">
              <a:lumMod val="20000"/>
              <a:lumOff val="80000"/>
            </a:schemeClr>
          </a:solidFill>
          <a:effectLst>
            <a:outerShdw dist="35921" dir="2700000" algn="ctr" rotWithShape="0">
              <a:schemeClr val="bg2"/>
            </a:outerShdw>
          </a:effectLst>
        </p:spPr>
        <p:txBody>
          <a:bodyPr rtlCol="0">
            <a:normAutofit/>
          </a:bodyPr>
          <a:lstStyle/>
          <a:p>
            <a:pPr marL="274320" indent="-274320" algn="just">
              <a:lnSpc>
                <a:spcPct val="90000"/>
              </a:lnSpc>
              <a:buClr>
                <a:schemeClr val="accent3"/>
              </a:buClr>
              <a:buFont typeface="Arial" pitchFamily="34" charset="0"/>
              <a:buChar char="•"/>
              <a:defRPr/>
            </a:pPr>
            <a:r>
              <a:rPr lang="ca-ES" sz="1700" b="1" u="sng" dirty="0">
                <a:latin typeface="Calibri" panose="020F0502020204030204" pitchFamily="34" charset="0"/>
                <a:cs typeface="Calibri" panose="020F0502020204030204" pitchFamily="34" charset="0"/>
              </a:rPr>
              <a:t>Debat i intervencions</a:t>
            </a:r>
          </a:p>
          <a:p>
            <a:pPr marL="274320" indent="-274320" algn="just">
              <a:lnSpc>
                <a:spcPct val="90000"/>
              </a:lnSpc>
              <a:buClr>
                <a:schemeClr val="accent3"/>
              </a:buClr>
              <a:buNone/>
              <a:defRPr/>
            </a:pPr>
            <a:endParaRPr lang="ca-ES" sz="1700" b="1" u="sng" dirty="0">
              <a:latin typeface="Calibri" panose="020F0502020204030204" pitchFamily="34" charset="0"/>
              <a:cs typeface="Calibri" panose="020F0502020204030204" pitchFamily="34" charset="0"/>
            </a:endParaRPr>
          </a:p>
          <a:p>
            <a:pPr marL="274320" indent="-274320" algn="just">
              <a:lnSpc>
                <a:spcPct val="90000"/>
              </a:lnSpc>
              <a:buClr>
                <a:schemeClr val="accent3"/>
              </a:buClr>
              <a:buNone/>
              <a:defRPr/>
            </a:pPr>
            <a:r>
              <a:rPr lang="ca-ES" sz="1700" b="1" dirty="0">
                <a:latin typeface="Calibri" panose="020F0502020204030204" pitchFamily="34" charset="0"/>
                <a:cs typeface="Calibri" panose="020F0502020204030204" pitchFamily="34" charset="0"/>
              </a:rPr>
              <a:t>	L'ordenació de les deliberacions</a:t>
            </a:r>
            <a:r>
              <a:rPr lang="ca-ES" sz="1700" dirty="0">
                <a:latin typeface="Calibri" panose="020F0502020204030204" pitchFamily="34" charset="0"/>
                <a:cs typeface="Calibri" panose="020F0502020204030204" pitchFamily="34" charset="0"/>
              </a:rPr>
              <a:t> correspon a l'Alcalde o President de la Diputació, en ser atribució dels mateixos presidir la sessió (art.21-1-cy 34-1-c LBRL) i segons es concreta i desprèn de l'art.94 del ROF.</a:t>
            </a: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Per això, només podrà fer ús de la paraula prèvia autorització de l'Alcalde o President (art.94-1-a ROF).</a:t>
            </a: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Es donarà pel Secretari lectura dels dictàmens de la comissió informativa o proposicions de l’ordre del dia.</a:t>
            </a: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En el cas d'haver-se presentat esmenes o vots particulars cal també donar lectura dels mateixos.</a:t>
            </a:r>
          </a:p>
          <a:p>
            <a:pPr marL="274320" indent="-274320" algn="just">
              <a:lnSpc>
                <a:spcPct val="90000"/>
              </a:lnSpc>
              <a:buClr>
                <a:schemeClr val="accent3"/>
              </a:buClr>
              <a:buNone/>
              <a:defRPr/>
            </a:pPr>
            <a:endParaRPr lang="ca-ES" sz="1700" dirty="0">
              <a:latin typeface="Calibri" panose="020F0502020204030204" pitchFamily="34" charset="0"/>
              <a:cs typeface="Calibri" panose="020F0502020204030204" pitchFamily="34" charset="0"/>
            </a:endParaRPr>
          </a:p>
        </p:txBody>
      </p:sp>
      <p:sp>
        <p:nvSpPr>
          <p:cNvPr id="347141" name="4 Marcador de pie de página"/>
          <p:cNvSpPr>
            <a:spLocks noGrp="1"/>
          </p:cNvSpPr>
          <p:nvPr>
            <p:ph type="ftr" sz="quarter" idx="11"/>
          </p:nvPr>
        </p:nvSpPr>
        <p:spPr/>
        <p:txBody>
          <a:bodyPr/>
          <a:lstStyle/>
          <a:p>
            <a:pPr>
              <a:defRPr/>
            </a:pPr>
            <a:r>
              <a:rPr lang="pt-BR"/>
              <a:t>Curs de regim juridic </a:t>
            </a:r>
            <a:endParaRPr lang="es-ES"/>
          </a:p>
        </p:txBody>
      </p:sp>
      <p:sp>
        <p:nvSpPr>
          <p:cNvPr id="347140" name="3 Marcador de número de diapositiva"/>
          <p:cNvSpPr>
            <a:spLocks noGrp="1"/>
          </p:cNvSpPr>
          <p:nvPr>
            <p:ph type="sldNum" sz="quarter" idx="12"/>
          </p:nvPr>
        </p:nvSpPr>
        <p:spPr/>
        <p:txBody>
          <a:bodyPr/>
          <a:lstStyle/>
          <a:p>
            <a:pPr>
              <a:defRPr/>
            </a:pPr>
            <a:fld id="{F63D903C-9FDE-4EEC-AF44-9460C13F3541}" type="slidenum">
              <a:rPr lang="es-ES"/>
              <a:pPr>
                <a:defRPr/>
              </a:pPr>
              <a:t>220</a:t>
            </a:fld>
            <a:endParaRPr lang="es-ES"/>
          </a:p>
        </p:txBody>
      </p:sp>
      <p:sp>
        <p:nvSpPr>
          <p:cNvPr id="7" name="Rectangle 3"/>
          <p:cNvSpPr txBox="1">
            <a:spLocks noChangeArrowheads="1"/>
          </p:cNvSpPr>
          <p:nvPr/>
        </p:nvSpPr>
        <p:spPr>
          <a:xfrm>
            <a:off x="6672064" y="260648"/>
            <a:ext cx="5311823" cy="5761732"/>
          </a:xfrm>
          <a:prstGeom prst="rect">
            <a:avLst/>
          </a:prstGeom>
          <a:solidFill>
            <a:schemeClr val="accent2">
              <a:lumMod val="20000"/>
              <a:lumOff val="80000"/>
            </a:schemeClr>
          </a:solidFill>
          <a:effectLst>
            <a:outerShdw dist="107763" dir="8100000" algn="ctr" rotWithShape="0">
              <a:schemeClr val="bg2">
                <a:alpha val="50000"/>
              </a:schemeClr>
            </a:outerShdw>
          </a:effectLst>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110000"/>
              </a:lnSpc>
              <a:buClr>
                <a:schemeClr val="accent3"/>
              </a:buClr>
              <a:buFont typeface="Arial" pitchFamily="34" charset="0"/>
              <a:buChar char="•"/>
              <a:defRPr/>
            </a:pPr>
            <a:r>
              <a:rPr lang="ca-ES" sz="1700" dirty="0" smtClean="0">
                <a:latin typeface="Calibri" panose="020F0502020204030204" pitchFamily="34" charset="0"/>
                <a:cs typeface="Calibri" panose="020F0502020204030204" pitchFamily="34" charset="0"/>
              </a:rPr>
              <a:t>Respecte al desenvolupament del debat, sense perjudici del que estableixi el reglament orgànic:</a:t>
            </a:r>
          </a:p>
          <a:p>
            <a:pPr marL="274320" indent="-274320" algn="just">
              <a:lnSpc>
                <a:spcPct val="11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 El debat s'iniciarà amb </a:t>
            </a:r>
            <a:r>
              <a:rPr lang="ca-ES" sz="1700" b="1" dirty="0" smtClean="0">
                <a:latin typeface="Calibri" panose="020F0502020204030204" pitchFamily="34" charset="0"/>
                <a:cs typeface="Calibri" panose="020F0502020204030204" pitchFamily="34" charset="0"/>
              </a:rPr>
              <a:t>una exposició i justificació de la proposta</a:t>
            </a:r>
            <a:r>
              <a:rPr lang="ca-ES" sz="1700" dirty="0" smtClean="0">
                <a:latin typeface="Calibri" panose="020F0502020204030204" pitchFamily="34" charset="0"/>
                <a:cs typeface="Calibri" panose="020F0502020204030204" pitchFamily="34" charset="0"/>
              </a:rPr>
              <a:t>, a càrrec </a:t>
            </a:r>
            <a:r>
              <a:rPr lang="ca-ES" sz="1700" u="sng" dirty="0" smtClean="0">
                <a:latin typeface="Calibri" panose="020F0502020204030204" pitchFamily="34" charset="0"/>
                <a:cs typeface="Calibri" panose="020F0502020204030204" pitchFamily="34" charset="0"/>
              </a:rPr>
              <a:t>d'algun membre de la Comissió Informativa </a:t>
            </a:r>
            <a:r>
              <a:rPr lang="ca-ES" sz="1700" dirty="0" smtClean="0">
                <a:latin typeface="Calibri" panose="020F0502020204030204" pitchFamily="34" charset="0"/>
                <a:cs typeface="Calibri" panose="020F0502020204030204" pitchFamily="34" charset="0"/>
              </a:rPr>
              <a:t>que l'hagués dictaminat o, en els altres casos, d'algun dels membres de la Corporació que subscriguin la proposició, en nom propi o del col·lectiu o òrgan municipal proponent de la mateixa (art.94-1-b ROF).</a:t>
            </a:r>
          </a:p>
          <a:p>
            <a:pPr marL="274320" indent="-274320" algn="just">
              <a:lnSpc>
                <a:spcPct val="11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 continuació els diversos grups consumiran un primer torn. </a:t>
            </a:r>
            <a:br>
              <a:rPr lang="ca-ES" sz="1700" dirty="0" smtClean="0">
                <a:latin typeface="Calibri" panose="020F0502020204030204" pitchFamily="34" charset="0"/>
                <a:cs typeface="Calibri" panose="020F0502020204030204" pitchFamily="34" charset="0"/>
              </a:rPr>
            </a:br>
            <a:r>
              <a:rPr lang="ca-ES" sz="1700" dirty="0" smtClean="0">
                <a:latin typeface="Calibri" panose="020F0502020204030204" pitchFamily="34" charset="0"/>
                <a:cs typeface="Calibri" panose="020F0502020204030204" pitchFamily="34" charset="0"/>
              </a:rPr>
              <a:t>L'Alcalde o President vetllarà perquè totes les intervencions tinguin una durada igual (art.94-c ROF).</a:t>
            </a:r>
          </a:p>
          <a:p>
            <a:pPr marL="274320" indent="-274320" algn="just">
              <a:lnSpc>
                <a:spcPct val="11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Si ho sol·licita algun grup, es procedirà a un segon torn. Consumit aquest, l'Alcalde o President pot donar per acabada la discussió que </a:t>
            </a:r>
            <a:r>
              <a:rPr lang="ca-ES" sz="1700" b="1" dirty="0" smtClean="0">
                <a:solidFill>
                  <a:srgbClr val="0033CC"/>
                </a:solidFill>
                <a:latin typeface="Calibri" panose="020F0502020204030204" pitchFamily="34" charset="0"/>
                <a:cs typeface="Calibri" panose="020F0502020204030204" pitchFamily="34" charset="0"/>
              </a:rPr>
              <a:t>es tancarà amb una intervenció del ponent</a:t>
            </a:r>
            <a:r>
              <a:rPr lang="ca-ES" sz="1700" dirty="0" smtClean="0">
                <a:latin typeface="Calibri" panose="020F0502020204030204" pitchFamily="34" charset="0"/>
                <a:cs typeface="Calibri" panose="020F0502020204030204" pitchFamily="34" charset="0"/>
              </a:rPr>
              <a:t> en la qual breument </a:t>
            </a:r>
            <a:r>
              <a:rPr lang="ca-ES" sz="1700" b="1" dirty="0" smtClean="0">
                <a:latin typeface="Calibri" panose="020F0502020204030204" pitchFamily="34" charset="0"/>
                <a:cs typeface="Calibri" panose="020F0502020204030204" pitchFamily="34" charset="0"/>
              </a:rPr>
              <a:t>es ratificarà o modificarà la proposta (art.94-i ROF).</a:t>
            </a:r>
          </a:p>
          <a:p>
            <a:pPr marL="274320" indent="-274320" algn="just">
              <a:lnSpc>
                <a:spcPct val="11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t>
            </a:r>
            <a:br>
              <a:rPr lang="ca-ES" sz="1700" dirty="0" smtClean="0">
                <a:latin typeface="Calibri" panose="020F0502020204030204" pitchFamily="34" charset="0"/>
                <a:cs typeface="Calibri" panose="020F0502020204030204" pitchFamily="34" charset="0"/>
              </a:rPr>
            </a:br>
            <a:r>
              <a:rPr lang="ca-ES" sz="1700" dirty="0" smtClean="0">
                <a:latin typeface="Calibri" panose="020F0502020204030204" pitchFamily="34" charset="0"/>
                <a:cs typeface="Calibri" panose="020F0502020204030204" pitchFamily="34" charset="0"/>
              </a:rPr>
              <a:t/>
            </a:r>
            <a:br>
              <a:rPr lang="ca-ES" sz="1700" dirty="0" smtClean="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325257"/>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1752600" y="0"/>
            <a:ext cx="8631239" cy="1462088"/>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DESENVOLUPAMENT DE LA SESSIÓ</a:t>
            </a:r>
            <a:r>
              <a:rPr lang="ca-ES" sz="4000" dirty="0">
                <a:solidFill>
                  <a:srgbClr val="0070C0"/>
                </a:solidFill>
                <a:latin typeface="Calibri" panose="020F0502020204030204" pitchFamily="34" charset="0"/>
                <a:cs typeface="Calibri" panose="020F0502020204030204" pitchFamily="34" charset="0"/>
              </a:rPr>
              <a:t/>
            </a:r>
            <a:br>
              <a:rPr lang="ca-ES" sz="4000" dirty="0">
                <a:solidFill>
                  <a:srgbClr val="0070C0"/>
                </a:solidFill>
                <a:latin typeface="Calibri" panose="020F0502020204030204" pitchFamily="34" charset="0"/>
                <a:cs typeface="Calibri" panose="020F0502020204030204" pitchFamily="34" charset="0"/>
              </a:rPr>
            </a:br>
            <a:endParaRPr lang="ca-ES" sz="4000" dirty="0">
              <a:solidFill>
                <a:srgbClr val="0070C0"/>
              </a:solidFill>
              <a:latin typeface="Calibri" panose="020F0502020204030204" pitchFamily="34" charset="0"/>
              <a:cs typeface="Calibri" panose="020F0502020204030204" pitchFamily="34" charset="0"/>
            </a:endParaRPr>
          </a:p>
        </p:txBody>
      </p:sp>
      <p:sp>
        <p:nvSpPr>
          <p:cNvPr id="644099" name="Rectangle 3"/>
          <p:cNvSpPr>
            <a:spLocks noGrp="1" noChangeArrowheads="1"/>
          </p:cNvSpPr>
          <p:nvPr>
            <p:ph idx="1"/>
          </p:nvPr>
        </p:nvSpPr>
        <p:spPr>
          <a:xfrm>
            <a:off x="335360" y="620688"/>
            <a:ext cx="5904656" cy="5348026"/>
          </a:xfrm>
          <a:solidFill>
            <a:schemeClr val="bg1"/>
          </a:solidFill>
          <a:effectLst>
            <a:outerShdw dist="107763" dir="8100000" algn="ctr" rotWithShape="0">
              <a:schemeClr val="bg2">
                <a:alpha val="50000"/>
              </a:schemeClr>
            </a:outerShdw>
          </a:effectLst>
        </p:spPr>
        <p:txBody>
          <a:bodyPr rtlCol="0">
            <a:noAutofit/>
          </a:bodyPr>
          <a:lstStyle/>
          <a:p>
            <a:pPr marL="274320" indent="-274320" algn="just">
              <a:lnSpc>
                <a:spcPct val="11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 Diverses qüestions suscita la intervenció dels grups:</a:t>
            </a: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-En primer lloc,</a:t>
            </a:r>
            <a:endParaRPr lang="es-ES" sz="17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Font typeface="Arial" pitchFamily="34" charset="0"/>
              <a:buChar char="•"/>
              <a:defRPr/>
            </a:pPr>
            <a:endParaRPr lang="es-ES" sz="17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a:t>
            </a:r>
          </a:p>
          <a:p>
            <a:pPr marL="274320" indent="-274320" algn="just">
              <a:lnSpc>
                <a:spcPct val="110000"/>
              </a:lnSpc>
              <a:buClr>
                <a:schemeClr val="accent3"/>
              </a:buClr>
              <a:buNone/>
              <a:defRPr/>
            </a:pPr>
            <a:r>
              <a:rPr lang="ca-ES" sz="1700" dirty="0" smtClean="0">
                <a:latin typeface="Calibri" panose="020F0502020204030204" pitchFamily="34" charset="0"/>
                <a:cs typeface="Calibri" panose="020F0502020204030204" pitchFamily="34" charset="0"/>
              </a:rPr>
              <a:t>	Si </a:t>
            </a:r>
            <a:r>
              <a:rPr lang="ca-ES" sz="1700" dirty="0">
                <a:latin typeface="Calibri" panose="020F0502020204030204" pitchFamily="34" charset="0"/>
                <a:cs typeface="Calibri" panose="020F0502020204030204" pitchFamily="34" charset="0"/>
              </a:rPr>
              <a:t>bé sembla correcte que es canalitzi el debat a través del portaveu del grup polític, per evitar que les deliberacions s'allarguin en excés, es planteja si els membres de la Corporació no tenen dret a intervenir a títol individual.</a:t>
            </a:r>
          </a:p>
          <a:p>
            <a:pPr marL="274320" indent="-274320" algn="just">
              <a:lnSpc>
                <a:spcPct val="11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1700" dirty="0" smtClean="0">
                <a:latin typeface="Calibri" panose="020F0502020204030204" pitchFamily="34" charset="0"/>
                <a:cs typeface="Calibri" panose="020F0502020204030204" pitchFamily="34" charset="0"/>
              </a:rPr>
              <a:t>	La </a:t>
            </a:r>
            <a:r>
              <a:rPr lang="ca-ES" sz="1700" dirty="0">
                <a:latin typeface="Calibri" panose="020F0502020204030204" pitchFamily="34" charset="0"/>
                <a:cs typeface="Calibri" panose="020F0502020204030204" pitchFamily="34" charset="0"/>
              </a:rPr>
              <a:t>doctrina s'ha manifestat </a:t>
            </a:r>
            <a:r>
              <a:rPr lang="ca-ES" sz="1700" b="1" dirty="0">
                <a:latin typeface="Calibri" panose="020F0502020204030204" pitchFamily="34" charset="0"/>
                <a:cs typeface="Calibri" panose="020F0502020204030204" pitchFamily="34" charset="0"/>
              </a:rPr>
              <a:t>a favor de la intervenció individual</a:t>
            </a:r>
            <a:r>
              <a:rPr lang="ca-ES" sz="1700" dirty="0">
                <a:latin typeface="Calibri" panose="020F0502020204030204" pitchFamily="34" charset="0"/>
                <a:cs typeface="Calibri" panose="020F0502020204030204" pitchFamily="34" charset="0"/>
              </a:rPr>
              <a:t> ja que els membres del grup poden dissentir de l'opinió del portaveu</a:t>
            </a:r>
            <a:r>
              <a:rPr lang="es-ES" sz="1700" dirty="0">
                <a:latin typeface="Calibri" panose="020F0502020204030204" pitchFamily="34" charset="0"/>
                <a:cs typeface="Calibri" panose="020F0502020204030204" pitchFamily="34" charset="0"/>
              </a:rPr>
              <a:t>.</a:t>
            </a:r>
            <a:r>
              <a:rPr lang="ca-ES" sz="1700" dirty="0">
                <a:latin typeface="Calibri" panose="020F0502020204030204" pitchFamily="34" charset="0"/>
                <a:cs typeface="Calibri" panose="020F0502020204030204" pitchFamily="34" charset="0"/>
              </a:rPr>
              <a:t> Al marge dels dos torns d'intervencions, el ROF preveu la possibilitat de fer us de la paraula als membres de la Corporació a títol individual, a més de per formular observacions a l'acta de la sessió anterior.</a:t>
            </a:r>
          </a:p>
          <a:p>
            <a:pPr marL="274320" indent="-274320" algn="just">
              <a:lnSpc>
                <a:spcPct val="11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p:txBody>
      </p:sp>
      <p:sp>
        <p:nvSpPr>
          <p:cNvPr id="349191" name="6 Marcador de pie de página"/>
          <p:cNvSpPr>
            <a:spLocks noGrp="1"/>
          </p:cNvSpPr>
          <p:nvPr>
            <p:ph type="ftr" sz="quarter" idx="11"/>
          </p:nvPr>
        </p:nvSpPr>
        <p:spPr/>
        <p:txBody>
          <a:bodyPr/>
          <a:lstStyle/>
          <a:p>
            <a:pPr>
              <a:defRPr/>
            </a:pPr>
            <a:r>
              <a:rPr lang="pt-BR"/>
              <a:t>Curs de regim juridic </a:t>
            </a:r>
            <a:endParaRPr lang="es-ES"/>
          </a:p>
        </p:txBody>
      </p:sp>
      <p:sp>
        <p:nvSpPr>
          <p:cNvPr id="349190" name="5 Marcador de número de diapositiva"/>
          <p:cNvSpPr>
            <a:spLocks noGrp="1"/>
          </p:cNvSpPr>
          <p:nvPr>
            <p:ph type="sldNum" sz="quarter" idx="12"/>
          </p:nvPr>
        </p:nvSpPr>
        <p:spPr/>
        <p:txBody>
          <a:bodyPr/>
          <a:lstStyle/>
          <a:p>
            <a:pPr>
              <a:defRPr/>
            </a:pPr>
            <a:fld id="{1DC6D006-9FF8-4800-B38F-0D6472BFB3F8}" type="slidenum">
              <a:rPr lang="es-ES"/>
              <a:pPr>
                <a:defRPr/>
              </a:pPr>
              <a:t>221</a:t>
            </a:fld>
            <a:endParaRPr lang="es-ES"/>
          </a:p>
        </p:txBody>
      </p:sp>
      <p:sp>
        <p:nvSpPr>
          <p:cNvPr id="352262" name="Text Box 4"/>
          <p:cNvSpPr txBox="1">
            <a:spLocks noChangeArrowheads="1"/>
          </p:cNvSpPr>
          <p:nvPr/>
        </p:nvSpPr>
        <p:spPr bwMode="auto">
          <a:xfrm>
            <a:off x="335360" y="1419652"/>
            <a:ext cx="5904656" cy="707886"/>
          </a:xfrm>
          <a:prstGeom prst="rect">
            <a:avLst/>
          </a:prstGeom>
          <a:solidFill>
            <a:srgbClr val="FFCC66"/>
          </a:solidFill>
          <a:ln w="28575">
            <a:solidFill>
              <a:srgbClr val="CC33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sz="2000" b="1" i="1">
                <a:solidFill>
                  <a:schemeClr val="tx2"/>
                </a:solidFill>
                <a:latin typeface="Calibri" panose="020F0502020204030204" pitchFamily="34" charset="0"/>
                <a:cs typeface="Calibri" panose="020F0502020204030204" pitchFamily="34" charset="0"/>
              </a:rPr>
              <a:t>El torn d'intervenció es concedeix als grups polítics, i en principi per tant al portaveu del mateix</a:t>
            </a:r>
          </a:p>
        </p:txBody>
      </p:sp>
      <p:sp>
        <p:nvSpPr>
          <p:cNvPr id="352263" name="Text Box 5"/>
          <p:cNvSpPr txBox="1">
            <a:spLocks noChangeArrowheads="1"/>
          </p:cNvSpPr>
          <p:nvPr/>
        </p:nvSpPr>
        <p:spPr bwMode="auto">
          <a:xfrm>
            <a:off x="335360" y="3503391"/>
            <a:ext cx="5904656" cy="406400"/>
          </a:xfrm>
          <a:prstGeom prst="rect">
            <a:avLst/>
          </a:prstGeom>
          <a:solidFill>
            <a:srgbClr val="66FF33"/>
          </a:solidFill>
          <a:ln w="9525">
            <a:solidFill>
              <a:schemeClr val="tx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sz="2000" b="1">
                <a:solidFill>
                  <a:srgbClr val="3333CC"/>
                </a:solidFill>
                <a:latin typeface="Comic Sans MS" pitchFamily="66" charset="0"/>
              </a:rPr>
              <a:t>a favor de la intervenció individual</a:t>
            </a:r>
          </a:p>
        </p:txBody>
      </p:sp>
      <p:sp>
        <p:nvSpPr>
          <p:cNvPr id="8" name="Rectangle 3"/>
          <p:cNvSpPr txBox="1">
            <a:spLocks noChangeArrowheads="1"/>
          </p:cNvSpPr>
          <p:nvPr/>
        </p:nvSpPr>
        <p:spPr>
          <a:xfrm>
            <a:off x="6384031" y="1152907"/>
            <a:ext cx="5807969" cy="4868481"/>
          </a:xfrm>
          <a:prstGeom prst="rect">
            <a:avLst/>
          </a:prstGeom>
          <a:solidFill>
            <a:schemeClr val="bg1"/>
          </a:solidFill>
          <a:effectLst>
            <a:outerShdw dist="107763" dir="8100000" algn="ctr" rotWithShape="0">
              <a:schemeClr val="bg2">
                <a:alpha val="50000"/>
              </a:schemeClr>
            </a:outerShdw>
          </a:effectLst>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110000"/>
              </a:lnSpc>
              <a:buClr>
                <a:srgbClr val="FF3300"/>
              </a:buClr>
              <a:buSzPct val="140000"/>
              <a:buFont typeface="Wingdings" pitchFamily="2" charset="2"/>
              <a:buChar char="v"/>
              <a:defRPr/>
            </a:pPr>
            <a:endParaRPr lang="ca-ES" sz="1700" dirty="0" smtClean="0">
              <a:latin typeface="Calibri" panose="020F0502020204030204" pitchFamily="34" charset="0"/>
              <a:cs typeface="Calibri" panose="020F0502020204030204" pitchFamily="34" charset="0"/>
            </a:endParaRPr>
          </a:p>
          <a:p>
            <a:pPr marL="274320" indent="-274320" algn="just">
              <a:lnSpc>
                <a:spcPct val="110000"/>
              </a:lnSpc>
              <a:buClr>
                <a:srgbClr val="FF3300"/>
              </a:buClr>
              <a:buSzPct val="140000"/>
              <a:buFont typeface="Wingdings" pitchFamily="2" charset="2"/>
              <a:buChar char="v"/>
              <a:defRPr/>
            </a:pPr>
            <a:endParaRPr lang="ca-ES" sz="1700" dirty="0" smtClean="0">
              <a:latin typeface="Calibri" panose="020F0502020204030204" pitchFamily="34" charset="0"/>
              <a:cs typeface="Calibri" panose="020F0502020204030204" pitchFamily="34" charset="0"/>
            </a:endParaRPr>
          </a:p>
          <a:p>
            <a:pPr marL="274320" indent="-274320" algn="just">
              <a:lnSpc>
                <a:spcPct val="110000"/>
              </a:lnSpc>
              <a:buClr>
                <a:srgbClr val="FF3300"/>
              </a:buClr>
              <a:buSzPct val="140000"/>
              <a:buFont typeface="Wingdings" pitchFamily="2" charset="2"/>
              <a:buChar char="v"/>
              <a:defRPr/>
            </a:pPr>
            <a:r>
              <a:rPr lang="ca-ES" sz="1700" dirty="0" smtClean="0">
                <a:latin typeface="Calibri" panose="020F0502020204030204" pitchFamily="34" charset="0"/>
                <a:cs typeface="Calibri" panose="020F0502020204030204" pitchFamily="34" charset="0"/>
              </a:rPr>
              <a:t>- Per </a:t>
            </a:r>
            <a:r>
              <a:rPr lang="ca-ES" sz="1700" b="1" dirty="0" smtClean="0">
                <a:solidFill>
                  <a:srgbClr val="0000FF"/>
                </a:solidFill>
                <a:latin typeface="Calibri" panose="020F0502020204030204" pitchFamily="34" charset="0"/>
                <a:cs typeface="Calibri" panose="020F0502020204030204" pitchFamily="34" charset="0"/>
              </a:rPr>
              <a:t>demanar la retirada</a:t>
            </a:r>
            <a:r>
              <a:rPr lang="ca-ES" sz="1700" dirty="0" smtClean="0">
                <a:latin typeface="Calibri" panose="020F0502020204030204" pitchFamily="34" charset="0"/>
                <a:cs typeface="Calibri" panose="020F0502020204030204" pitchFamily="34" charset="0"/>
              </a:rPr>
              <a:t> d'algun assumpte inclòs en l'ordre del dia, a efecte de </a:t>
            </a:r>
            <a:r>
              <a:rPr lang="ca-ES" sz="1700" b="1" dirty="0" smtClean="0">
                <a:latin typeface="Calibri" panose="020F0502020204030204" pitchFamily="34" charset="0"/>
                <a:cs typeface="Calibri" panose="020F0502020204030204" pitchFamily="34" charset="0"/>
              </a:rPr>
              <a:t>que s'incorporin</a:t>
            </a:r>
            <a:r>
              <a:rPr lang="ca-ES" sz="1700" dirty="0" smtClean="0">
                <a:latin typeface="Calibri" panose="020F0502020204030204" pitchFamily="34" charset="0"/>
                <a:cs typeface="Calibri" panose="020F0502020204030204" pitchFamily="34" charset="0"/>
              </a:rPr>
              <a:t> els mateixos documents o informes, i també perquè quedi sobre la taula, </a:t>
            </a:r>
            <a:r>
              <a:rPr lang="ca-ES" sz="1700" b="1" dirty="0" smtClean="0">
                <a:latin typeface="Calibri" panose="020F0502020204030204" pitchFamily="34" charset="0"/>
                <a:cs typeface="Calibri" panose="020F0502020204030204" pitchFamily="34" charset="0"/>
              </a:rPr>
              <a:t>ajornar la seva discussió</a:t>
            </a:r>
            <a:r>
              <a:rPr lang="ca-ES" sz="1700" dirty="0" smtClean="0">
                <a:latin typeface="Calibri" panose="020F0502020204030204" pitchFamily="34" charset="0"/>
                <a:cs typeface="Calibri" panose="020F0502020204030204" pitchFamily="34" charset="0"/>
              </a:rPr>
              <a:t> per a la següent sessió.</a:t>
            </a:r>
            <a:endParaRPr lang="es-ES" sz="1700" dirty="0" smtClean="0">
              <a:latin typeface="Calibri" panose="020F0502020204030204" pitchFamily="34" charset="0"/>
              <a:cs typeface="Calibri" panose="020F0502020204030204" pitchFamily="34" charset="0"/>
            </a:endParaRPr>
          </a:p>
          <a:p>
            <a:pPr marL="274320" indent="-274320" algn="just">
              <a:lnSpc>
                <a:spcPct val="110000"/>
              </a:lnSpc>
              <a:buClr>
                <a:srgbClr val="FF3300"/>
              </a:buClr>
              <a:buSzPct val="140000"/>
              <a:buFont typeface="Wingdings 3" charset="2"/>
              <a:buNone/>
              <a:defRPr/>
            </a:pPr>
            <a:r>
              <a:rPr lang="ca-ES" sz="1700" dirty="0" smtClean="0">
                <a:latin typeface="Calibri" panose="020F0502020204030204" pitchFamily="34" charset="0"/>
                <a:cs typeface="Calibri" panose="020F0502020204030204" pitchFamily="34" charset="0"/>
              </a:rPr>
              <a:t> </a:t>
            </a:r>
            <a:br>
              <a:rPr lang="ca-ES" sz="1700" dirty="0" smtClean="0">
                <a:latin typeface="Calibri" panose="020F0502020204030204" pitchFamily="34" charset="0"/>
                <a:cs typeface="Calibri" panose="020F0502020204030204" pitchFamily="34" charset="0"/>
              </a:rPr>
            </a:br>
            <a:r>
              <a:rPr lang="ca-ES" sz="1700" dirty="0" smtClean="0">
                <a:latin typeface="Calibri" panose="020F0502020204030204" pitchFamily="34" charset="0"/>
                <a:cs typeface="Calibri" panose="020F0502020204030204" pitchFamily="34" charset="0"/>
              </a:rPr>
              <a:t>En ambdós casos la petició serà votada, després d'acabar el debat i abans de procedir a la votació sobre el fons de l'assumpte. Si la </a:t>
            </a:r>
            <a:r>
              <a:rPr lang="ca-ES" sz="1700" b="1" dirty="0" smtClean="0">
                <a:latin typeface="Calibri" panose="020F0502020204030204" pitchFamily="34" charset="0"/>
                <a:cs typeface="Calibri" panose="020F0502020204030204" pitchFamily="34" charset="0"/>
              </a:rPr>
              <a:t>MAJORIA SIMPLE vota a favor de la petició no hi haurà lloc a votar la proposta d'acord</a:t>
            </a:r>
            <a:r>
              <a:rPr lang="ca-ES" sz="1700" dirty="0" smtClean="0">
                <a:latin typeface="Calibri" panose="020F0502020204030204" pitchFamily="34" charset="0"/>
                <a:cs typeface="Calibri" panose="020F0502020204030204" pitchFamily="34" charset="0"/>
              </a:rPr>
              <a:t> (art.92-1 ROF).</a:t>
            </a:r>
          </a:p>
          <a:p>
            <a:pPr marL="274320" indent="-274320" algn="just">
              <a:lnSpc>
                <a:spcPct val="110000"/>
              </a:lnSpc>
              <a:buClr>
                <a:srgbClr val="FF3300"/>
              </a:buClr>
              <a:buSzPct val="140000"/>
              <a:buFont typeface="Wingdings 3" charset="2"/>
              <a:buNone/>
              <a:defRPr/>
            </a:pPr>
            <a:endParaRPr lang="ca-ES" sz="1700" dirty="0" smtClean="0">
              <a:latin typeface="Calibri" panose="020F0502020204030204" pitchFamily="34" charset="0"/>
              <a:cs typeface="Calibri" panose="020F0502020204030204" pitchFamily="34" charset="0"/>
            </a:endParaRPr>
          </a:p>
          <a:p>
            <a:pPr marL="274320" indent="-274320" algn="just">
              <a:lnSpc>
                <a:spcPct val="110000"/>
              </a:lnSpc>
              <a:buClr>
                <a:srgbClr val="FF3300"/>
              </a:buClr>
              <a:buSzPct val="140000"/>
              <a:buFont typeface="Wingdings" pitchFamily="2" charset="2"/>
              <a:buChar char="v"/>
              <a:defRPr/>
            </a:pPr>
            <a:r>
              <a:rPr lang="ca-ES" sz="1700" dirty="0" smtClean="0">
                <a:latin typeface="Calibri" panose="020F0502020204030204" pitchFamily="34" charset="0"/>
                <a:cs typeface="Calibri" panose="020F0502020204030204" pitchFamily="34" charset="0"/>
              </a:rPr>
              <a:t>- </a:t>
            </a:r>
            <a:r>
              <a:rPr lang="ca-ES" sz="1700" b="1" dirty="0" smtClean="0">
                <a:solidFill>
                  <a:srgbClr val="0000FF"/>
                </a:solidFill>
                <a:latin typeface="Calibri" panose="020F0502020204030204" pitchFamily="34" charset="0"/>
                <a:cs typeface="Calibri" panose="020F0502020204030204" pitchFamily="34" charset="0"/>
              </a:rPr>
              <a:t>Per sol·licitar el torn per al·lusions</a:t>
            </a:r>
            <a:r>
              <a:rPr lang="ca-ES" sz="1700" dirty="0" smtClean="0">
                <a:latin typeface="Calibri" panose="020F0502020204030204" pitchFamily="34" charset="0"/>
                <a:cs typeface="Calibri" panose="020F0502020204030204" pitchFamily="34" charset="0"/>
              </a:rPr>
              <a:t>, per qui es consideri al·ludit per una intervenció (art.94-1-d ROF) </a:t>
            </a:r>
            <a:endParaRPr lang="ca-ES" sz="1700" dirty="0">
              <a:latin typeface="Calibri" panose="020F0502020204030204" pitchFamily="34" charset="0"/>
              <a:cs typeface="Calibri" panose="020F0502020204030204" pitchFamily="34" charset="0"/>
            </a:endParaRPr>
          </a:p>
        </p:txBody>
      </p:sp>
      <p:sp>
        <p:nvSpPr>
          <p:cNvPr id="9" name="Text Box 4"/>
          <p:cNvSpPr txBox="1">
            <a:spLocks noChangeArrowheads="1"/>
          </p:cNvSpPr>
          <p:nvPr/>
        </p:nvSpPr>
        <p:spPr bwMode="auto">
          <a:xfrm>
            <a:off x="6587715" y="682246"/>
            <a:ext cx="5400600" cy="1200329"/>
          </a:xfrm>
          <a:prstGeom prst="rect">
            <a:avLst/>
          </a:prstGeom>
          <a:solidFill>
            <a:srgbClr val="FF3300"/>
          </a:solidFill>
          <a:ln w="38100">
            <a:solidFill>
              <a:schemeClr val="tx1"/>
            </a:solidFill>
            <a:miter lim="800000"/>
            <a:headEnd/>
            <a:tailEnd/>
          </a:ln>
          <a:effectLst/>
        </p:spPr>
        <p:txBody>
          <a:bodyPr wrap="square">
            <a:spAutoFit/>
          </a:bodyPr>
          <a:lstStyle/>
          <a:p>
            <a:pPr algn="ctr" eaLnBrk="1" hangingPunct="1">
              <a:spcBef>
                <a:spcPct val="50000"/>
              </a:spcBef>
              <a:defRPr/>
            </a:pPr>
            <a:r>
              <a:rPr lang="ca-ES" sz="2400"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Cal entendre prèvia autorització pel President </a:t>
            </a:r>
            <a:r>
              <a:rPr lang="ca-ES" sz="2400" b="1" i="1" u="sng"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de l'ús de la paraula</a:t>
            </a:r>
            <a:r>
              <a:rPr lang="ca-ES" sz="2400"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(art. 94-a ROF):</a:t>
            </a:r>
          </a:p>
        </p:txBody>
      </p:sp>
    </p:spTree>
    <p:extLst>
      <p:ext uri="{BB962C8B-B14F-4D97-AF65-F5344CB8AC3E}">
        <p14:creationId xmlns:p14="http://schemas.microsoft.com/office/powerpoint/2010/main" val="203976832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2057400" y="1"/>
            <a:ext cx="8229600" cy="714375"/>
          </a:xfrm>
        </p:spPr>
        <p:txBody>
          <a:bodyPr/>
          <a:lstStyle/>
          <a:p>
            <a:pPr eaLnBrk="1" hangingPunct="1"/>
            <a:r>
              <a:rPr lang="ca-ES" altLang="es-ES_tradnl" sz="3200" b="1">
                <a:solidFill>
                  <a:srgbClr val="0033CC"/>
                </a:solidFill>
              </a:rPr>
              <a:t>DESENVOLUPAMENT DE LA SESSIÓ</a:t>
            </a:r>
            <a:r>
              <a:rPr lang="ca-ES" altLang="es-ES_tradnl" sz="4000">
                <a:solidFill>
                  <a:srgbClr val="0033CC"/>
                </a:solidFill>
              </a:rPr>
              <a:t> </a:t>
            </a:r>
          </a:p>
        </p:txBody>
      </p:sp>
      <p:sp>
        <p:nvSpPr>
          <p:cNvPr id="646147" name="Rectangle 3"/>
          <p:cNvSpPr>
            <a:spLocks noGrp="1" noChangeArrowheads="1"/>
          </p:cNvSpPr>
          <p:nvPr>
            <p:ph idx="1"/>
          </p:nvPr>
        </p:nvSpPr>
        <p:spPr>
          <a:xfrm>
            <a:off x="1727922" y="1532057"/>
            <a:ext cx="8383588" cy="4786313"/>
          </a:xfrm>
          <a:solidFill>
            <a:schemeClr val="bg1"/>
          </a:solidFill>
          <a:effectLst>
            <a:outerShdw dist="107763" dir="8100000" algn="ctr" rotWithShape="0">
              <a:schemeClr val="bg2">
                <a:alpha val="50000"/>
              </a:schemeClr>
            </a:outerShdw>
          </a:effectLst>
        </p:spPr>
        <p:txBody>
          <a:bodyPr rtlCol="0">
            <a:noAutofit/>
          </a:bodyPr>
          <a:lstStyle/>
          <a:p>
            <a:pPr marL="274320" indent="-274320" algn="just">
              <a:lnSpc>
                <a:spcPct val="8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Ni la legislació ni el ROF estableix el temps de durada de les intervencions, sent matèria pròpia a regular </a:t>
            </a:r>
            <a:r>
              <a:rPr lang="ca-ES" sz="1700" b="1" dirty="0">
                <a:latin typeface="Calibri" panose="020F0502020204030204" pitchFamily="34" charset="0"/>
                <a:cs typeface="Calibri" panose="020F0502020204030204" pitchFamily="34" charset="0"/>
              </a:rPr>
              <a:t>pel Reglament Orgànic</a:t>
            </a:r>
            <a:r>
              <a:rPr lang="ca-ES" sz="1700" dirty="0">
                <a:latin typeface="Calibri" panose="020F0502020204030204" pitchFamily="34" charset="0"/>
                <a:cs typeface="Calibri" panose="020F0502020204030204" pitchFamily="34" charset="0"/>
              </a:rPr>
              <a:t>. Ara bé, això no significa que pugui establir qualsevol temps d'intervenció, ja que s'ha de garantir la possibilitat de manifestar el seu parer.</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En efecte, el TS en sentència de 4 de desembre de 2000 anul·la l'acord adoptat pel Ple d'un Ajuntament en el qual es va establir que el temps màxim d'intervenció en els debats de cada grup polític seria d'un minut en els dos torns, perquè deixa buit de contingut i redueix a un pur formalisme el dret de participar en els afers públics</a:t>
            </a:r>
            <a:r>
              <a:rPr lang="ca-ES" sz="1700" dirty="0" smtClean="0">
                <a:latin typeface="Calibri" panose="020F0502020204030204" pitchFamily="34" charset="0"/>
                <a:cs typeface="Calibri" panose="020F0502020204030204" pitchFamily="34" charset="0"/>
              </a:rPr>
              <a:t>.</a:t>
            </a:r>
            <a:endParaRPr lang="es-ES_tradnl"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endParaRPr lang="es-ES_tradnl"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None/>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r>
              <a:rPr lang="ca-ES" sz="1700" dirty="0" smtClean="0">
                <a:latin typeface="Calibri" panose="020F0502020204030204" pitchFamily="34" charset="0"/>
                <a:cs typeface="Calibri" panose="020F0502020204030204" pitchFamily="34" charset="0"/>
              </a:rPr>
              <a:t>Si </a:t>
            </a:r>
            <a:r>
              <a:rPr lang="ca-ES" sz="1700" dirty="0">
                <a:latin typeface="Calibri" panose="020F0502020204030204" pitchFamily="34" charset="0"/>
                <a:cs typeface="Calibri" panose="020F0502020204030204" pitchFamily="34" charset="0"/>
              </a:rPr>
              <a:t>es tracta d'assumptes que requereixen informe del Secretari o de l'Interventor, de no poder emetre'l a l'acte, hauran de sol·licitar al president que ajorni el seu estudi quedant sobre la taula fins la propera sessió. </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r>
              <a:rPr lang="ca-ES" sz="1700" dirty="0">
                <a:solidFill>
                  <a:srgbClr val="0033CC"/>
                </a:solidFill>
                <a:latin typeface="Calibri" panose="020F0502020204030204" pitchFamily="34" charset="0"/>
                <a:cs typeface="Calibri" panose="020F0502020204030204" pitchFamily="34" charset="0"/>
              </a:rPr>
              <a:t>Si aquesta petició no és atesa, el Secretari ho farà constar en l'acta expressament (art.92-2 ROF).  </a:t>
            </a:r>
          </a:p>
        </p:txBody>
      </p:sp>
      <p:sp>
        <p:nvSpPr>
          <p:cNvPr id="351239" name="6 Marcador de pie de página"/>
          <p:cNvSpPr>
            <a:spLocks noGrp="1"/>
          </p:cNvSpPr>
          <p:nvPr>
            <p:ph type="ftr" sz="quarter" idx="11"/>
          </p:nvPr>
        </p:nvSpPr>
        <p:spPr/>
        <p:txBody>
          <a:bodyPr/>
          <a:lstStyle/>
          <a:p>
            <a:pPr>
              <a:defRPr/>
            </a:pPr>
            <a:r>
              <a:rPr lang="pt-BR"/>
              <a:t>Curs de regim juridic </a:t>
            </a:r>
            <a:endParaRPr lang="es-ES"/>
          </a:p>
        </p:txBody>
      </p:sp>
      <p:sp>
        <p:nvSpPr>
          <p:cNvPr id="351238" name="5 Marcador de número de diapositiva"/>
          <p:cNvSpPr>
            <a:spLocks noGrp="1"/>
          </p:cNvSpPr>
          <p:nvPr>
            <p:ph type="sldNum" sz="quarter" idx="12"/>
          </p:nvPr>
        </p:nvSpPr>
        <p:spPr/>
        <p:txBody>
          <a:bodyPr/>
          <a:lstStyle/>
          <a:p>
            <a:pPr>
              <a:defRPr/>
            </a:pPr>
            <a:fld id="{64E7C626-FBBC-4CC7-88A2-C6CACD08D08B}" type="slidenum">
              <a:rPr lang="es-ES"/>
              <a:pPr>
                <a:defRPr/>
              </a:pPr>
              <a:t>222</a:t>
            </a:fld>
            <a:endParaRPr lang="es-ES"/>
          </a:p>
        </p:txBody>
      </p:sp>
      <p:sp>
        <p:nvSpPr>
          <p:cNvPr id="646148" name="Text Box 4"/>
          <p:cNvSpPr txBox="1">
            <a:spLocks noChangeArrowheads="1"/>
          </p:cNvSpPr>
          <p:nvPr/>
        </p:nvSpPr>
        <p:spPr bwMode="auto">
          <a:xfrm>
            <a:off x="1738313" y="1000125"/>
            <a:ext cx="5581823" cy="369332"/>
          </a:xfrm>
          <a:prstGeom prst="rect">
            <a:avLst/>
          </a:prstGeom>
          <a:solidFill>
            <a:srgbClr val="FF3300"/>
          </a:solidFill>
          <a:ln w="38100">
            <a:solidFill>
              <a:schemeClr val="tx1"/>
            </a:solidFill>
            <a:miter lim="800000"/>
            <a:headEnd/>
            <a:tailEnd/>
          </a:ln>
          <a:effectLst/>
        </p:spPr>
        <p:txBody>
          <a:bodyPr wrap="square">
            <a:spAutoFit/>
          </a:bodyPr>
          <a:lstStyle/>
          <a:p>
            <a:pPr eaLnBrk="1" hangingPunct="1">
              <a:spcBef>
                <a:spcPct val="50000"/>
              </a:spcBef>
              <a:defRPr/>
            </a:pPr>
            <a:r>
              <a:rPr lang="ca-ES" b="1" i="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EL TEMPS DE DURADA DE LES INTERVENCIONS</a:t>
            </a:r>
          </a:p>
        </p:txBody>
      </p:sp>
      <p:sp>
        <p:nvSpPr>
          <p:cNvPr id="646149" name="Text Box 5"/>
          <p:cNvSpPr txBox="1">
            <a:spLocks noChangeArrowheads="1"/>
          </p:cNvSpPr>
          <p:nvPr/>
        </p:nvSpPr>
        <p:spPr bwMode="auto">
          <a:xfrm>
            <a:off x="1711409" y="3740547"/>
            <a:ext cx="7920038" cy="369332"/>
          </a:xfrm>
          <a:prstGeom prst="rect">
            <a:avLst/>
          </a:prstGeom>
          <a:solidFill>
            <a:srgbClr val="FF3300"/>
          </a:solidFill>
          <a:ln w="38100">
            <a:solidFill>
              <a:schemeClr val="tx1"/>
            </a:solidFill>
            <a:miter lim="800000"/>
            <a:headEnd/>
            <a:tailEnd/>
          </a:ln>
          <a:effectLst/>
        </p:spPr>
        <p:txBody>
          <a:bodyPr>
            <a:spAutoFit/>
          </a:bodyPr>
          <a:lstStyle/>
          <a:p>
            <a:pPr eaLnBrk="1" hangingPunct="1">
              <a:spcBef>
                <a:spcPct val="50000"/>
              </a:spcBef>
              <a:defRPr/>
            </a:pPr>
            <a:r>
              <a:rPr lang="ca-ES" b="1" dirty="0">
                <a:solidFill>
                  <a:schemeClr val="bg1"/>
                </a:solidFill>
                <a:effectLst>
                  <a:outerShdw blurRad="38100" dist="38100" dir="2700000" algn="tl">
                    <a:srgbClr val="000000"/>
                  </a:outerShdw>
                </a:effectLst>
              </a:rPr>
              <a:t>SI REQUEREIXEN INFORME DEL SECRETARI O DE L'INTERVENTOR</a:t>
            </a:r>
          </a:p>
        </p:txBody>
      </p:sp>
    </p:spTree>
    <p:extLst>
      <p:ext uri="{BB962C8B-B14F-4D97-AF65-F5344CB8AC3E}">
        <p14:creationId xmlns:p14="http://schemas.microsoft.com/office/powerpoint/2010/main" val="2432149263"/>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idx="1"/>
          </p:nvPr>
        </p:nvSpPr>
        <p:spPr>
          <a:xfrm>
            <a:off x="119336" y="1152907"/>
            <a:ext cx="7016669" cy="4104804"/>
          </a:xfrm>
          <a:solidFill>
            <a:schemeClr val="bg1"/>
          </a:solidFill>
          <a:effectLst>
            <a:outerShdw dist="107763" dir="2700000" algn="ctr" rotWithShape="0">
              <a:schemeClr val="bg2">
                <a:alpha val="50000"/>
              </a:schemeClr>
            </a:outerShdw>
          </a:effectLst>
        </p:spPr>
        <p:txBody>
          <a:bodyPr rtlCol="0">
            <a:normAutofit/>
          </a:bodyPr>
          <a:lstStyle/>
          <a:p>
            <a:pPr marL="274320" indent="-274320" algn="just">
              <a:buClr>
                <a:schemeClr val="accent3"/>
              </a:buClr>
              <a:buNone/>
              <a:defRPr/>
            </a:pPr>
            <a:r>
              <a:rPr lang="ca-ES" sz="1700" b="1" dirty="0">
                <a:latin typeface="Calibri" panose="020F0502020204030204" pitchFamily="34" charset="0"/>
                <a:cs typeface="Calibri" panose="020F0502020204030204" pitchFamily="34" charset="0"/>
              </a:rPr>
              <a:t/>
            </a:r>
            <a:br>
              <a:rPr lang="ca-ES" sz="1700" b="1"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L'Alcalde o President com a president de l'òrgan col·legiat de les sessions que presideix (art. 21-1-cy 34-1-c LBRL) els correspon dirigir el debat i mantenir l'ordre en el desenvolupament de la sessió.</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Per això, durant el transcurs de la sessió, pot acordar les interrupcions al seu prudent arbitri per permetre la deliberació dels grups per separat sobre la qüestió debatuda, o per descans dels debats (art. 87 ROF).</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D'altra banda, únicament s'admeten interrupcions pel president, per cridar a l'ordre o a la qüestió debatuda (art. 94-1-f ROF).</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t>
            </a:r>
          </a:p>
        </p:txBody>
      </p:sp>
      <p:sp>
        <p:nvSpPr>
          <p:cNvPr id="352262" name="5 Marcador de pie de página"/>
          <p:cNvSpPr>
            <a:spLocks noGrp="1"/>
          </p:cNvSpPr>
          <p:nvPr>
            <p:ph type="ftr" sz="quarter" idx="11"/>
          </p:nvPr>
        </p:nvSpPr>
        <p:spPr/>
        <p:txBody>
          <a:bodyPr/>
          <a:lstStyle/>
          <a:p>
            <a:pPr>
              <a:defRPr/>
            </a:pPr>
            <a:r>
              <a:rPr lang="pt-BR"/>
              <a:t>Curs de regim juridic </a:t>
            </a:r>
            <a:endParaRPr lang="es-ES"/>
          </a:p>
        </p:txBody>
      </p:sp>
      <p:sp>
        <p:nvSpPr>
          <p:cNvPr id="352261" name="4 Marcador de número de diapositiva"/>
          <p:cNvSpPr>
            <a:spLocks noGrp="1"/>
          </p:cNvSpPr>
          <p:nvPr>
            <p:ph type="sldNum" sz="quarter" idx="12"/>
          </p:nvPr>
        </p:nvSpPr>
        <p:spPr/>
        <p:txBody>
          <a:bodyPr/>
          <a:lstStyle/>
          <a:p>
            <a:pPr>
              <a:defRPr/>
            </a:pPr>
            <a:fld id="{C5126B44-85FD-40B1-9F9C-9ACF7E6DC795}" type="slidenum">
              <a:rPr lang="es-ES"/>
              <a:pPr>
                <a:defRPr/>
              </a:pPr>
              <a:t>223</a:t>
            </a:fld>
            <a:endParaRPr lang="es-ES"/>
          </a:p>
        </p:txBody>
      </p:sp>
      <p:sp>
        <p:nvSpPr>
          <p:cNvPr id="647171" name="Text Box 3"/>
          <p:cNvSpPr txBox="1">
            <a:spLocks noChangeArrowheads="1"/>
          </p:cNvSpPr>
          <p:nvPr/>
        </p:nvSpPr>
        <p:spPr bwMode="auto">
          <a:xfrm>
            <a:off x="2738439" y="714376"/>
            <a:ext cx="6192837" cy="396875"/>
          </a:xfrm>
          <a:prstGeom prst="rect">
            <a:avLst/>
          </a:prstGeom>
          <a:solidFill>
            <a:srgbClr val="FF3300"/>
          </a:solidFill>
          <a:ln w="9525">
            <a:noFill/>
            <a:miter lim="800000"/>
            <a:headEnd/>
            <a:tailEnd/>
          </a:ln>
          <a:effectLst/>
        </p:spPr>
        <p:txBody>
          <a:bodyPr>
            <a:spAutoFit/>
          </a:bodyPr>
          <a:lstStyle/>
          <a:p>
            <a:pPr algn="ctr" eaLnBrk="1" hangingPunct="1">
              <a:spcBef>
                <a:spcPct val="50000"/>
              </a:spcBef>
              <a:defRPr/>
            </a:pPr>
            <a:r>
              <a:rPr lang="ca-ES" sz="2000" b="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INTERRUPCIONS</a:t>
            </a:r>
          </a:p>
        </p:txBody>
      </p:sp>
      <p:sp>
        <p:nvSpPr>
          <p:cNvPr id="647172" name="Text Box 4"/>
          <p:cNvSpPr txBox="1">
            <a:spLocks noChangeArrowheads="1"/>
          </p:cNvSpPr>
          <p:nvPr/>
        </p:nvSpPr>
        <p:spPr bwMode="auto">
          <a:xfrm>
            <a:off x="207081" y="4797152"/>
            <a:ext cx="6912768" cy="1200329"/>
          </a:xfrm>
          <a:prstGeom prst="rect">
            <a:avLst/>
          </a:prstGeom>
          <a:solidFill>
            <a:srgbClr val="FFCCFF"/>
          </a:solidFill>
          <a:ln w="9525">
            <a:noFill/>
            <a:miter lim="800000"/>
            <a:headEnd/>
            <a:tailEnd/>
          </a:ln>
          <a:effectLst>
            <a:outerShdw dist="107763" dir="8100000" algn="ctr" rotWithShape="0">
              <a:schemeClr val="bg2">
                <a:alpha val="50000"/>
              </a:schemeClr>
            </a:outerShdw>
          </a:effectLst>
        </p:spPr>
        <p:txBody>
          <a:bodyPr wrap="square">
            <a:spAutoFit/>
          </a:bodyPr>
          <a:lstStyle/>
          <a:p>
            <a:pPr algn="just" eaLnBrk="1" hangingPunct="1">
              <a:lnSpc>
                <a:spcPct val="90000"/>
              </a:lnSpc>
              <a:spcBef>
                <a:spcPct val="20000"/>
              </a:spcBef>
              <a:buClr>
                <a:schemeClr val="accent1"/>
              </a:buClr>
              <a:buFont typeface="Wingdings" pitchFamily="2" charset="2"/>
              <a:buNone/>
              <a:defRPr/>
            </a:pPr>
            <a:r>
              <a:rPr lang="ca-ES" sz="1600" dirty="0">
                <a:latin typeface="Comic Sans MS" pitchFamily="66" charset="0"/>
              </a:rPr>
              <a:t>En suma, només l'Alcalde o President pot interrompre en l'ús de la paraula, en ser ell qui la concedeix, interrupcions que solen ser degut a cridar l'atenció sobre l'assumpte objecte de debat evitant deliberacions excessives mancades d'interès en relació amb el mateix, així com per posar ordre.</a:t>
            </a:r>
            <a:endParaRPr lang="ca-ES" sz="1600" b="1" u="sng" dirty="0">
              <a:latin typeface="Comic Sans MS" pitchFamily="66" charset="0"/>
            </a:endParaRPr>
          </a:p>
        </p:txBody>
      </p:sp>
      <p:sp>
        <p:nvSpPr>
          <p:cNvPr id="7" name="Rectangle 2"/>
          <p:cNvSpPr txBox="1">
            <a:spLocks noChangeArrowheads="1"/>
          </p:cNvSpPr>
          <p:nvPr/>
        </p:nvSpPr>
        <p:spPr>
          <a:xfrm>
            <a:off x="7363405" y="24268"/>
            <a:ext cx="4536504" cy="5421432"/>
          </a:xfrm>
          <a:prstGeom prst="rect">
            <a:avLst/>
          </a:prstGeom>
          <a:solidFill>
            <a:schemeClr val="bg1"/>
          </a:solidFill>
          <a:effectLst>
            <a:outerShdw dist="107763" dir="8100000" algn="ctr" rotWithShape="0">
              <a:schemeClr val="bg2">
                <a:alpha val="50000"/>
              </a:schemeClr>
            </a:outerShdw>
          </a:effectLst>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90000"/>
              </a:lnSpc>
              <a:buClr>
                <a:schemeClr val="accent3"/>
              </a:buClr>
              <a:buFont typeface="Wingdings 3" charset="2"/>
              <a:buNone/>
              <a:defRPr/>
            </a:pPr>
            <a:r>
              <a:rPr lang="ca-ES" sz="1700" b="1" dirty="0" smtClean="0">
                <a:latin typeface="Calibri" panose="020F0502020204030204" pitchFamily="34" charset="0"/>
                <a:cs typeface="Calibri" panose="020F0502020204030204" pitchFamily="34" charset="0"/>
              </a:rPr>
              <a:t/>
            </a:r>
            <a:br>
              <a:rPr lang="ca-ES" sz="1700" b="1" dirty="0" smtClean="0">
                <a:latin typeface="Calibri" panose="020F0502020204030204" pitchFamily="34" charset="0"/>
                <a:cs typeface="Calibri" panose="020F0502020204030204" pitchFamily="34" charset="0"/>
              </a:rPr>
            </a:br>
            <a:r>
              <a:rPr lang="ca-ES" sz="1700" dirty="0" smtClean="0">
                <a:latin typeface="Calibri" panose="020F0502020204030204" pitchFamily="34" charset="0"/>
                <a:cs typeface="Calibri" panose="020F0502020204030204" pitchFamily="34" charset="0"/>
              </a:rPr>
              <a:t>	En efecte, l'art. 95-1 ROF estableix alguns dels casos en què es pot cridar l’ordre </a:t>
            </a:r>
            <a:r>
              <a:rPr lang="ca-ES" sz="1700" b="1" dirty="0" smtClean="0">
                <a:latin typeface="Calibri" panose="020F0502020204030204" pitchFamily="34" charset="0"/>
                <a:cs typeface="Calibri" panose="020F0502020204030204" pitchFamily="34" charset="0"/>
              </a:rPr>
              <a:t>a qualsevol membre de la Corporació</a:t>
            </a:r>
            <a:r>
              <a:rPr lang="ca-ES" sz="1700" dirty="0" smtClean="0">
                <a:latin typeface="Calibri" panose="020F0502020204030204" pitchFamily="34" charset="0"/>
                <a:cs typeface="Calibri" panose="020F0502020204030204" pitchFamily="34" charset="0"/>
              </a:rPr>
              <a:t>:</a:t>
            </a:r>
          </a:p>
          <a:p>
            <a:pPr marL="274320" indent="-274320" algn="just">
              <a:lnSpc>
                <a:spcPct val="9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 Profanar paraules o aboqui conceptes ofensius al decòrum de la Corporació o dels seus membres, de les Institucions Públiques o de qualsevol altra persona o entitat. Produeixi interrupcions o, de qualsevol altra forma, alteri l'ordre de les sessions. </a:t>
            </a:r>
          </a:p>
          <a:p>
            <a:pPr marL="274320" indent="-274320" algn="just">
              <a:lnSpc>
                <a:spcPct val="9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b) Pretengui fer ús de la paraula sense que li hagi estat concedida o una vegada que l'hagi estat retirada. </a:t>
            </a:r>
          </a:p>
          <a:p>
            <a:pPr marL="274320" indent="-274320" algn="just">
              <a:lnSpc>
                <a:spcPct val="11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t>
            </a:r>
            <a:endParaRPr lang="ca-ES" sz="1700" dirty="0">
              <a:latin typeface="Calibri" panose="020F0502020204030204" pitchFamily="34" charset="0"/>
              <a:cs typeface="Calibri" panose="020F0502020204030204" pitchFamily="34" charset="0"/>
            </a:endParaRPr>
          </a:p>
        </p:txBody>
      </p:sp>
      <p:sp>
        <p:nvSpPr>
          <p:cNvPr id="8" name="5 CuadroTexto"/>
          <p:cNvSpPr txBox="1"/>
          <p:nvPr/>
        </p:nvSpPr>
        <p:spPr>
          <a:xfrm>
            <a:off x="7392142" y="3838091"/>
            <a:ext cx="4653021" cy="2839239"/>
          </a:xfrm>
          <a:prstGeom prst="rect">
            <a:avLst/>
          </a:prstGeom>
          <a:solidFill>
            <a:schemeClr val="accent2">
              <a:lumMod val="20000"/>
              <a:lumOff val="80000"/>
            </a:schemeClr>
          </a:solidFill>
        </p:spPr>
        <p:txBody>
          <a:bodyPr wrap="square">
            <a:spAutoFit/>
          </a:bodyPr>
          <a:lstStyle/>
          <a:p>
            <a:pPr>
              <a:lnSpc>
                <a:spcPct val="150000"/>
              </a:lnSpc>
              <a:defRPr/>
            </a:pPr>
            <a:r>
              <a:rPr lang="ca-ES" sz="1700" dirty="0">
                <a:latin typeface="Calibri" panose="020F0502020204030204" pitchFamily="34" charset="0"/>
                <a:cs typeface="Calibri" panose="020F0502020204030204" pitchFamily="34" charset="0"/>
              </a:rPr>
              <a:t>c) Després </a:t>
            </a:r>
            <a:r>
              <a:rPr lang="ca-ES" sz="1700" b="1" dirty="0">
                <a:latin typeface="Calibri" panose="020F0502020204030204" pitchFamily="34" charset="0"/>
                <a:cs typeface="Calibri" panose="020F0502020204030204" pitchFamily="34" charset="0"/>
              </a:rPr>
              <a:t>DE TRES CRIDADES </a:t>
            </a:r>
            <a:r>
              <a:rPr lang="ca-ES" sz="1700" dirty="0">
                <a:latin typeface="Calibri" panose="020F0502020204030204" pitchFamily="34" charset="0"/>
                <a:cs typeface="Calibri" panose="020F0502020204030204" pitchFamily="34" charset="0"/>
              </a:rPr>
              <a:t>a l'ordre en la mateixa sessió, </a:t>
            </a:r>
            <a:r>
              <a:rPr lang="ca-ES" sz="1700" b="1" dirty="0">
                <a:latin typeface="Calibri" panose="020F0502020204030204" pitchFamily="34" charset="0"/>
                <a:cs typeface="Calibri" panose="020F0502020204030204" pitchFamily="34" charset="0"/>
              </a:rPr>
              <a:t>amb advertència en la segona de les conseqüències d'una tercera</a:t>
            </a:r>
            <a:r>
              <a:rPr lang="ca-ES" sz="1700" dirty="0">
                <a:latin typeface="Calibri" panose="020F0502020204030204" pitchFamily="34" charset="0"/>
                <a:cs typeface="Calibri" panose="020F0502020204030204" pitchFamily="34" charset="0"/>
              </a:rPr>
              <a:t>, el President </a:t>
            </a:r>
            <a:r>
              <a:rPr lang="ca-ES" sz="1700" b="1" dirty="0">
                <a:latin typeface="Calibri" panose="020F0502020204030204" pitchFamily="34" charset="0"/>
                <a:cs typeface="Calibri" panose="020F0502020204030204" pitchFamily="34" charset="0"/>
              </a:rPr>
              <a:t>podrà ordenar que abandoni</a:t>
            </a:r>
            <a:r>
              <a:rPr lang="ca-ES" sz="1700" dirty="0">
                <a:latin typeface="Calibri" panose="020F0502020204030204" pitchFamily="34" charset="0"/>
                <a:cs typeface="Calibri" panose="020F0502020204030204" pitchFamily="34" charset="0"/>
              </a:rPr>
              <a:t> el local on s'estigui celebrant la reunió, adoptant les mesures que consideri oportunes per fer efectiva l'expulsió (art.95-2 ROF).</a:t>
            </a:r>
            <a:endParaRPr lang="es-E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8262313"/>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1745673" y="0"/>
            <a:ext cx="8485765" cy="1462088"/>
          </a:xfrm>
        </p:spPr>
        <p:txBody>
          <a:bodyPr rtlCol="0">
            <a:normAutofit/>
          </a:bodyPr>
          <a:lstStyle/>
          <a:p>
            <a:pPr algn="ctr">
              <a:defRPr/>
            </a:pPr>
            <a:r>
              <a:rPr lang="ca-ES" sz="4000" b="1" dirty="0">
                <a:solidFill>
                  <a:srgbClr val="0070C0"/>
                </a:solidFill>
                <a:latin typeface="Calibri" panose="020F0502020204030204" pitchFamily="34" charset="0"/>
                <a:cs typeface="Calibri" panose="020F0502020204030204" pitchFamily="34" charset="0"/>
              </a:rPr>
              <a:t>TANCAMENT DE LA SESSIÓ I INTERVENCIÓ DEL PÚBLIC ASSISTENT</a:t>
            </a:r>
          </a:p>
        </p:txBody>
      </p:sp>
      <p:sp>
        <p:nvSpPr>
          <p:cNvPr id="667651" name="Rectangle 3"/>
          <p:cNvSpPr>
            <a:spLocks noGrp="1" noChangeArrowheads="1"/>
          </p:cNvSpPr>
          <p:nvPr>
            <p:ph idx="1"/>
          </p:nvPr>
        </p:nvSpPr>
        <p:spPr>
          <a:xfrm>
            <a:off x="2423592" y="1761331"/>
            <a:ext cx="8569572" cy="4176713"/>
          </a:xfrm>
          <a:solidFill>
            <a:schemeClr val="bg1"/>
          </a:solidFill>
          <a:effectLst>
            <a:outerShdw dist="107763" dir="18900000" algn="ctr" rotWithShape="0">
              <a:schemeClr val="bg2">
                <a:alpha val="50000"/>
              </a:schemeClr>
            </a:outerShdw>
          </a:effectLst>
        </p:spPr>
        <p:txBody>
          <a:bodyPr rtlCol="0" anchor="ctr">
            <a:normAutofit/>
          </a:bodyPr>
          <a:lstStyle/>
          <a:p>
            <a:pPr marL="274320" indent="-274320" algn="just">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Acabada la sessió correspon a l'Alcalde aixecar la sessió.</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Un cop aixecada la sessió, la Corporació pot establir un torn de consultes pel públic assistent sobre temes concrets d'interès municipal (art. 88-3 in </a:t>
            </a:r>
            <a:r>
              <a:rPr lang="ca-ES" sz="1700" dirty="0" err="1">
                <a:latin typeface="Calibri" panose="020F0502020204030204" pitchFamily="34" charset="0"/>
                <a:cs typeface="Calibri" panose="020F0502020204030204" pitchFamily="34" charset="0"/>
              </a:rPr>
              <a:t>fine</a:t>
            </a:r>
            <a:r>
              <a:rPr lang="ca-ES" sz="1700" dirty="0">
                <a:latin typeface="Calibri" panose="020F0502020204030204" pitchFamily="34" charset="0"/>
                <a:cs typeface="Calibri" panose="020F0502020204030204" pitchFamily="34" charset="0"/>
              </a:rPr>
              <a:t> ROF).</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En aquests casos, encara que hagi finalitzat la sessió, correspondrà a l'Alcalde dirigir les intervencions, i en conseqüència donar la paraula i mantenir l'ordre.</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Aquestes intervencions </a:t>
            </a:r>
            <a:r>
              <a:rPr lang="ca-ES" sz="1700" b="1" dirty="0">
                <a:solidFill>
                  <a:schemeClr val="tx2"/>
                </a:solidFill>
                <a:latin typeface="Calibri" panose="020F0502020204030204" pitchFamily="34" charset="0"/>
                <a:cs typeface="Calibri" panose="020F0502020204030204" pitchFamily="34" charset="0"/>
              </a:rPr>
              <a:t>no figuraran en l'acta</a:t>
            </a:r>
            <a:r>
              <a:rPr lang="ca-ES" sz="1700" dirty="0">
                <a:solidFill>
                  <a:schemeClr val="tx2"/>
                </a:solidFill>
                <a:latin typeface="Calibri" panose="020F0502020204030204" pitchFamily="34" charset="0"/>
                <a:cs typeface="Calibri" panose="020F0502020204030204" pitchFamily="34" charset="0"/>
              </a:rPr>
              <a:t> de la sessió plenària, si bé pot aixecar un annex o aixecar una acta separada de la sessió plenària al respecte, encara que </a:t>
            </a:r>
            <a:r>
              <a:rPr lang="ca-ES" sz="1700" b="1" dirty="0">
                <a:solidFill>
                  <a:schemeClr val="tx2"/>
                </a:solidFill>
                <a:latin typeface="Calibri" panose="020F0502020204030204" pitchFamily="34" charset="0"/>
                <a:cs typeface="Calibri" panose="020F0502020204030204" pitchFamily="34" charset="0"/>
              </a:rPr>
              <a:t>no constés en el Llibre d'actes del Ple. </a:t>
            </a:r>
          </a:p>
        </p:txBody>
      </p:sp>
      <p:sp>
        <p:nvSpPr>
          <p:cNvPr id="380934" name="5 Marcador de pie de página"/>
          <p:cNvSpPr>
            <a:spLocks noGrp="1"/>
          </p:cNvSpPr>
          <p:nvPr>
            <p:ph type="ftr" sz="quarter" idx="11"/>
          </p:nvPr>
        </p:nvSpPr>
        <p:spPr/>
        <p:txBody>
          <a:bodyPr/>
          <a:lstStyle/>
          <a:p>
            <a:pPr>
              <a:defRPr/>
            </a:pPr>
            <a:r>
              <a:rPr lang="pt-BR"/>
              <a:t>Curs de regim juridic </a:t>
            </a:r>
            <a:endParaRPr lang="es-ES"/>
          </a:p>
        </p:txBody>
      </p:sp>
      <p:sp>
        <p:nvSpPr>
          <p:cNvPr id="380933" name="4 Marcador de número de diapositiva"/>
          <p:cNvSpPr>
            <a:spLocks noGrp="1"/>
          </p:cNvSpPr>
          <p:nvPr>
            <p:ph type="sldNum" sz="quarter" idx="12"/>
          </p:nvPr>
        </p:nvSpPr>
        <p:spPr/>
        <p:txBody>
          <a:bodyPr/>
          <a:lstStyle/>
          <a:p>
            <a:pPr>
              <a:defRPr/>
            </a:pPr>
            <a:fld id="{FC8E043C-9B72-4964-92DC-C652068952CF}" type="slidenum">
              <a:rPr lang="es-ES"/>
              <a:pPr>
                <a:defRPr/>
              </a:pPr>
              <a:t>224</a:t>
            </a:fld>
            <a:endParaRPr lang="es-ES"/>
          </a:p>
        </p:txBody>
      </p:sp>
      <p:sp>
        <p:nvSpPr>
          <p:cNvPr id="667652" name="Text Box 4"/>
          <p:cNvSpPr txBox="1">
            <a:spLocks noChangeArrowheads="1"/>
          </p:cNvSpPr>
          <p:nvPr/>
        </p:nvSpPr>
        <p:spPr bwMode="auto">
          <a:xfrm>
            <a:off x="3755736" y="1394618"/>
            <a:ext cx="4465638" cy="366713"/>
          </a:xfrm>
          <a:prstGeom prst="rect">
            <a:avLst/>
          </a:prstGeom>
          <a:solidFill>
            <a:srgbClr val="FF3300"/>
          </a:solidFill>
          <a:ln w="9525">
            <a:noFill/>
            <a:miter lim="800000"/>
            <a:headEnd/>
            <a:tailEnd/>
          </a:ln>
          <a:effectLst>
            <a:outerShdw dist="107763" dir="18900000" algn="ctr" rotWithShape="0">
              <a:schemeClr val="bg2">
                <a:alpha val="50000"/>
              </a:schemeClr>
            </a:outerShdw>
          </a:effectLst>
        </p:spPr>
        <p:txBody>
          <a:bodyPr>
            <a:spAutoFit/>
          </a:bodyPr>
          <a:lstStyle/>
          <a:p>
            <a:pPr algn="ctr" eaLnBrk="1" hangingPunct="1">
              <a:spcBef>
                <a:spcPct val="50000"/>
              </a:spcBef>
              <a:defRPr/>
            </a:pPr>
            <a:r>
              <a:rPr lang="ca-ES" b="1">
                <a:solidFill>
                  <a:srgbClr val="0070C0"/>
                </a:solidFill>
                <a:effectLst>
                  <a:outerShdw blurRad="38100" dist="38100" dir="2700000" algn="tl">
                    <a:srgbClr val="FFFFFF"/>
                  </a:outerShdw>
                </a:effectLst>
                <a:latin typeface="Calibri" panose="020F0502020204030204" pitchFamily="34" charset="0"/>
                <a:cs typeface="Calibri" panose="020F0502020204030204" pitchFamily="34" charset="0"/>
              </a:rPr>
              <a:t>UN COP AIXECADA LA</a:t>
            </a:r>
            <a:r>
              <a:rPr lang="ca-ES">
                <a:solidFill>
                  <a:srgbClr val="0070C0"/>
                </a:solidFill>
                <a:latin typeface="Calibri" panose="020F0502020204030204" pitchFamily="34" charset="0"/>
                <a:cs typeface="Calibri" panose="020F0502020204030204" pitchFamily="34" charset="0"/>
              </a:rPr>
              <a:t> </a:t>
            </a:r>
            <a:r>
              <a:rPr lang="ca-ES" b="1">
                <a:solidFill>
                  <a:srgbClr val="0070C0"/>
                </a:solidFill>
                <a:effectLst>
                  <a:outerShdw blurRad="38100" dist="38100" dir="2700000" algn="tl">
                    <a:srgbClr val="FFFFFF"/>
                  </a:outerShdw>
                </a:effectLst>
                <a:latin typeface="Calibri" panose="020F0502020204030204" pitchFamily="34" charset="0"/>
                <a:cs typeface="Calibri" panose="020F0502020204030204" pitchFamily="34" charset="0"/>
              </a:rPr>
              <a:t>SESSIÓ</a:t>
            </a:r>
          </a:p>
        </p:txBody>
      </p:sp>
    </p:spTree>
    <p:extLst>
      <p:ext uri="{BB962C8B-B14F-4D97-AF65-F5344CB8AC3E}">
        <p14:creationId xmlns:p14="http://schemas.microsoft.com/office/powerpoint/2010/main" val="346423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67652"/>
                                        </p:tgtEl>
                                        <p:attrNameLst>
                                          <p:attrName>style.visibility</p:attrName>
                                        </p:attrNameLst>
                                      </p:cBhvr>
                                      <p:to>
                                        <p:strVal val="visible"/>
                                      </p:to>
                                    </p:set>
                                    <p:anim calcmode="lin" valueType="num">
                                      <p:cBhvr>
                                        <p:cTn id="7" dur="2000" fill="hold"/>
                                        <p:tgtEl>
                                          <p:spTgt spid="667652"/>
                                        </p:tgtEl>
                                        <p:attrNameLst>
                                          <p:attrName>ppt_w</p:attrName>
                                        </p:attrNameLst>
                                      </p:cBhvr>
                                      <p:tavLst>
                                        <p:tav tm="0">
                                          <p:val>
                                            <p:fltVal val="0"/>
                                          </p:val>
                                        </p:tav>
                                        <p:tav tm="100000">
                                          <p:val>
                                            <p:strVal val="#ppt_w"/>
                                          </p:val>
                                        </p:tav>
                                      </p:tavLst>
                                    </p:anim>
                                    <p:anim calcmode="lin" valueType="num">
                                      <p:cBhvr>
                                        <p:cTn id="8" dur="2000" fill="hold"/>
                                        <p:tgtEl>
                                          <p:spTgt spid="667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2"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1 Título"/>
          <p:cNvSpPr>
            <a:spLocks noGrp="1"/>
          </p:cNvSpPr>
          <p:nvPr>
            <p:ph type="title"/>
          </p:nvPr>
        </p:nvSpPr>
        <p:spPr>
          <a:xfrm>
            <a:off x="2260335" y="287719"/>
            <a:ext cx="7793037" cy="1000125"/>
          </a:xfrm>
        </p:spPr>
        <p:txBody>
          <a:bodyPr rtlCol="0">
            <a:normAutofit/>
          </a:bodyPr>
          <a:lstStyle/>
          <a:p>
            <a:pPr>
              <a:defRPr/>
            </a:pPr>
            <a:r>
              <a:rPr lang="ca-ES" sz="4000" b="1">
                <a:solidFill>
                  <a:srgbClr val="0070C0"/>
                </a:solidFill>
                <a:latin typeface="Calibri" panose="020F0502020204030204" pitchFamily="34" charset="0"/>
                <a:cs typeface="Calibri" panose="020F0502020204030204" pitchFamily="34" charset="0"/>
              </a:rPr>
              <a:t>NOMENCLATURA</a:t>
            </a:r>
            <a:endParaRPr lang="es-ES" sz="4000">
              <a:solidFill>
                <a:srgbClr val="0070C0"/>
              </a:solidFill>
              <a:latin typeface="Calibri" panose="020F0502020204030204" pitchFamily="34" charset="0"/>
              <a:cs typeface="Calibri" panose="020F0502020204030204" pitchFamily="34" charset="0"/>
            </a:endParaRPr>
          </a:p>
        </p:txBody>
      </p:sp>
      <p:graphicFrame>
        <p:nvGraphicFramePr>
          <p:cNvPr id="6" name="5 Marcador de contenido"/>
          <p:cNvGraphicFramePr>
            <a:graphicFrameLocks noGrp="1"/>
          </p:cNvGraphicFramePr>
          <p:nvPr>
            <p:ph idx="1"/>
          </p:nvPr>
        </p:nvGraphicFramePr>
        <p:xfrm>
          <a:off x="2238376" y="1500175"/>
          <a:ext cx="8240713" cy="463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4308" name="3 Marcador de pie de página"/>
          <p:cNvSpPr>
            <a:spLocks noGrp="1"/>
          </p:cNvSpPr>
          <p:nvPr>
            <p:ph type="ftr" sz="quarter" idx="11"/>
          </p:nvPr>
        </p:nvSpPr>
        <p:spPr/>
        <p:txBody>
          <a:bodyPr/>
          <a:lstStyle/>
          <a:p>
            <a:pPr>
              <a:defRPr/>
            </a:pPr>
            <a:r>
              <a:rPr lang="pt-BR"/>
              <a:t>Curs de regim juridic </a:t>
            </a:r>
            <a:endParaRPr lang="es-ES"/>
          </a:p>
        </p:txBody>
      </p:sp>
      <p:sp>
        <p:nvSpPr>
          <p:cNvPr id="354309" name="4 Marcador de número de diapositiva"/>
          <p:cNvSpPr>
            <a:spLocks noGrp="1"/>
          </p:cNvSpPr>
          <p:nvPr>
            <p:ph type="sldNum" sz="quarter" idx="12"/>
          </p:nvPr>
        </p:nvSpPr>
        <p:spPr/>
        <p:txBody>
          <a:bodyPr/>
          <a:lstStyle/>
          <a:p>
            <a:pPr>
              <a:defRPr/>
            </a:pPr>
            <a:fld id="{594FD35B-4F4E-439E-BDB9-239593E43419}" type="slidenum">
              <a:rPr lang="es-ES"/>
              <a:pPr>
                <a:defRPr/>
              </a:pPr>
              <a:t>225</a:t>
            </a:fld>
            <a:endParaRPr lang="es-ES"/>
          </a:p>
        </p:txBody>
      </p:sp>
    </p:spTree>
    <p:extLst>
      <p:ext uri="{BB962C8B-B14F-4D97-AF65-F5344CB8AC3E}">
        <p14:creationId xmlns:p14="http://schemas.microsoft.com/office/powerpoint/2010/main" val="240018263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63" name="Rectangle 3"/>
          <p:cNvSpPr>
            <a:spLocks noGrp="1" noChangeArrowheads="1"/>
          </p:cNvSpPr>
          <p:nvPr>
            <p:ph idx="1"/>
          </p:nvPr>
        </p:nvSpPr>
        <p:spPr>
          <a:xfrm>
            <a:off x="2078731" y="970344"/>
            <a:ext cx="8640960" cy="4680520"/>
          </a:xfrm>
          <a:solidFill>
            <a:schemeClr val="bg1"/>
          </a:solidFill>
          <a:effectLst>
            <a:outerShdw dist="107763" dir="8100000" algn="ctr" rotWithShape="0">
              <a:schemeClr val="bg2">
                <a:alpha val="50000"/>
              </a:schemeClr>
            </a:outerShdw>
          </a:effectLst>
        </p:spPr>
        <p:txBody>
          <a:bodyPr rtlCol="0">
            <a:normAutofit/>
          </a:bodyPr>
          <a:lstStyle/>
          <a:p>
            <a:pPr marL="274320" indent="-274320" algn="just">
              <a:buClr>
                <a:schemeClr val="accent3"/>
              </a:buClr>
              <a:buFont typeface="Arial" pitchFamily="34" charset="0"/>
              <a:buChar char="•"/>
              <a:defRPr/>
            </a:pPr>
            <a:r>
              <a:rPr lang="ca-ES" sz="1700" b="1" dirty="0">
                <a:latin typeface="Calibri" panose="020F0502020204030204" pitchFamily="34" charset="0"/>
                <a:cs typeface="Calibri" panose="020F0502020204030204" pitchFamily="34" charset="0"/>
              </a:rPr>
              <a:t>Als efectes del desenvolupament de les sessions i per definir el caràcter de les intervencions dels membres de la Corporació, s'utilitzarà la següent terminologia:</a:t>
            </a:r>
            <a:r>
              <a:rPr lang="ca-ES" sz="1700" dirty="0">
                <a:latin typeface="Calibri" panose="020F0502020204030204" pitchFamily="34" charset="0"/>
                <a:cs typeface="Calibri" panose="020F0502020204030204" pitchFamily="34" charset="0"/>
              </a:rPr>
              <a:t> </a:t>
            </a:r>
          </a:p>
          <a:p>
            <a:pPr marL="274320" indent="-274320" algn="just">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r>
              <a:rPr lang="ca-ES" sz="2000" b="1" u="sng" dirty="0" smtClean="0">
                <a:solidFill>
                  <a:srgbClr val="0070C0"/>
                </a:solidFill>
                <a:latin typeface="Calibri" panose="020F0502020204030204" pitchFamily="34" charset="0"/>
                <a:cs typeface="Calibri" panose="020F0502020204030204" pitchFamily="34" charset="0"/>
              </a:rPr>
              <a:t>1.DICTAMEN</a:t>
            </a:r>
            <a:r>
              <a:rPr lang="ca-ES" sz="1700" dirty="0">
                <a:latin typeface="Calibri" panose="020F0502020204030204" pitchFamily="34" charset="0"/>
                <a:cs typeface="Calibri" panose="020F0502020204030204" pitchFamily="34" charset="0"/>
              </a:rPr>
              <a:t>, és la proposta sotmesa al ple </a:t>
            </a:r>
            <a:r>
              <a:rPr lang="ca-ES" sz="1700" dirty="0">
                <a:solidFill>
                  <a:srgbClr val="FF3300"/>
                </a:solidFill>
                <a:latin typeface="Calibri" panose="020F0502020204030204" pitchFamily="34" charset="0"/>
                <a:cs typeface="Calibri" panose="020F0502020204030204" pitchFamily="34" charset="0"/>
              </a:rPr>
              <a:t>després de l'estudi</a:t>
            </a:r>
            <a:r>
              <a:rPr lang="ca-ES" sz="1700" dirty="0">
                <a:latin typeface="Calibri" panose="020F0502020204030204" pitchFamily="34" charset="0"/>
                <a:cs typeface="Calibri" panose="020F0502020204030204" pitchFamily="34" charset="0"/>
              </a:rPr>
              <a:t> de l'expedient per la Comissió Informativa. Conté una part expositiva i un acord a adoptar</a:t>
            </a:r>
            <a:r>
              <a:rPr lang="ca-ES" sz="1700" dirty="0" smtClean="0">
                <a:latin typeface="Calibri" panose="020F0502020204030204" pitchFamily="34" charset="0"/>
                <a:cs typeface="Calibri" panose="020F0502020204030204" pitchFamily="34" charset="0"/>
              </a:rPr>
              <a:t>.</a:t>
            </a:r>
            <a:endParaRPr lang="ca-ES" sz="1700" dirty="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La part expositiva, en la qual s'exposaran els antecedents i fonaments en què es basa la proposta, i una part resolutiva, integrada per un o varis acords a adoptar.</a:t>
            </a:r>
          </a:p>
        </p:txBody>
      </p:sp>
      <p:sp>
        <p:nvSpPr>
          <p:cNvPr id="355335" name="6 Marcador de pie de página"/>
          <p:cNvSpPr>
            <a:spLocks noGrp="1"/>
          </p:cNvSpPr>
          <p:nvPr>
            <p:ph type="ftr" sz="quarter" idx="11"/>
          </p:nvPr>
        </p:nvSpPr>
        <p:spPr/>
        <p:txBody>
          <a:bodyPr/>
          <a:lstStyle/>
          <a:p>
            <a:pPr>
              <a:defRPr/>
            </a:pPr>
            <a:r>
              <a:rPr lang="pt-BR"/>
              <a:t>Curs de regim juridic </a:t>
            </a:r>
            <a:endParaRPr lang="es-ES"/>
          </a:p>
        </p:txBody>
      </p:sp>
      <p:sp>
        <p:nvSpPr>
          <p:cNvPr id="355334" name="5 Marcador de número de diapositiva"/>
          <p:cNvSpPr>
            <a:spLocks noGrp="1"/>
          </p:cNvSpPr>
          <p:nvPr>
            <p:ph type="sldNum" sz="quarter" idx="12"/>
          </p:nvPr>
        </p:nvSpPr>
        <p:spPr/>
        <p:txBody>
          <a:bodyPr/>
          <a:lstStyle/>
          <a:p>
            <a:pPr>
              <a:defRPr/>
            </a:pPr>
            <a:fld id="{F7EA3E0E-5A6C-4420-B53C-39437AE93648}" type="slidenum">
              <a:rPr lang="es-ES"/>
              <a:pPr>
                <a:defRPr/>
              </a:pPr>
              <a:t>226</a:t>
            </a:fld>
            <a:endParaRPr lang="es-ES"/>
          </a:p>
        </p:txBody>
      </p:sp>
      <p:sp>
        <p:nvSpPr>
          <p:cNvPr id="2498564" name="Text Box 4"/>
          <p:cNvSpPr txBox="1">
            <a:spLocks noChangeArrowheads="1"/>
          </p:cNvSpPr>
          <p:nvPr/>
        </p:nvSpPr>
        <p:spPr bwMode="auto">
          <a:xfrm>
            <a:off x="7690749" y="1762125"/>
            <a:ext cx="2497928" cy="353943"/>
          </a:xfrm>
          <a:prstGeom prst="rect">
            <a:avLst/>
          </a:prstGeom>
          <a:solidFill>
            <a:srgbClr val="0000FF"/>
          </a:solidFill>
          <a:ln w="9525">
            <a:noFill/>
            <a:miter lim="800000"/>
            <a:headEnd/>
            <a:tailEnd/>
          </a:ln>
          <a:effectLst>
            <a:outerShdw dist="107763" dir="2700000" algn="ctr" rotWithShape="0">
              <a:schemeClr val="bg2">
                <a:alpha val="50000"/>
              </a:schemeClr>
            </a:outerShdw>
          </a:effectLst>
        </p:spPr>
        <p:txBody>
          <a:bodyPr wrap="square">
            <a:spAutoFit/>
          </a:bodyPr>
          <a:lstStyle/>
          <a:p>
            <a:pPr algn="ctr" eaLnBrk="1" hangingPunct="1">
              <a:spcBef>
                <a:spcPct val="50000"/>
              </a:spcBef>
              <a:defRPr/>
            </a:pPr>
            <a:r>
              <a:rPr lang="ca-ES" sz="17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COMISSIÓ INFORMATIVA</a:t>
            </a:r>
          </a:p>
        </p:txBody>
      </p:sp>
      <p:sp>
        <p:nvSpPr>
          <p:cNvPr id="359431" name="Line 5"/>
          <p:cNvSpPr>
            <a:spLocks noChangeShapeType="1"/>
          </p:cNvSpPr>
          <p:nvPr/>
        </p:nvSpPr>
        <p:spPr bwMode="auto">
          <a:xfrm flipH="1">
            <a:off x="6031435" y="2114929"/>
            <a:ext cx="1659314" cy="356145"/>
          </a:xfrm>
          <a:prstGeom prst="line">
            <a:avLst/>
          </a:prstGeom>
          <a:noFill/>
          <a:ln w="5715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s-ES_tradnl"/>
          </a:p>
        </p:txBody>
      </p:sp>
    </p:spTree>
    <p:extLst>
      <p:ext uri="{BB962C8B-B14F-4D97-AF65-F5344CB8AC3E}">
        <p14:creationId xmlns:p14="http://schemas.microsoft.com/office/powerpoint/2010/main" val="1474747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2498564"/>
                                        </p:tgtEl>
                                        <p:attrNameLst>
                                          <p:attrName>style.visibility</p:attrName>
                                        </p:attrNameLst>
                                      </p:cBhvr>
                                      <p:to>
                                        <p:strVal val="visible"/>
                                      </p:to>
                                    </p:set>
                                    <p:anim calcmode="lin" valueType="num">
                                      <p:cBhvr>
                                        <p:cTn id="7" dur="2000" fill="hold"/>
                                        <p:tgtEl>
                                          <p:spTgt spid="2498564"/>
                                        </p:tgtEl>
                                        <p:attrNameLst>
                                          <p:attrName>ppt_x</p:attrName>
                                        </p:attrNameLst>
                                      </p:cBhvr>
                                      <p:tavLst>
                                        <p:tav tm="0">
                                          <p:val>
                                            <p:strVal val="#ppt_x-#ppt_w/2"/>
                                          </p:val>
                                        </p:tav>
                                        <p:tav tm="100000">
                                          <p:val>
                                            <p:strVal val="#ppt_x"/>
                                          </p:val>
                                        </p:tav>
                                      </p:tavLst>
                                    </p:anim>
                                    <p:anim calcmode="lin" valueType="num">
                                      <p:cBhvr>
                                        <p:cTn id="8" dur="2000" fill="hold"/>
                                        <p:tgtEl>
                                          <p:spTgt spid="2498564"/>
                                        </p:tgtEl>
                                        <p:attrNameLst>
                                          <p:attrName>ppt_y</p:attrName>
                                        </p:attrNameLst>
                                      </p:cBhvr>
                                      <p:tavLst>
                                        <p:tav tm="0">
                                          <p:val>
                                            <p:strVal val="#ppt_y"/>
                                          </p:val>
                                        </p:tav>
                                        <p:tav tm="100000">
                                          <p:val>
                                            <p:strVal val="#ppt_y"/>
                                          </p:val>
                                        </p:tav>
                                      </p:tavLst>
                                    </p:anim>
                                    <p:anim calcmode="lin" valueType="num">
                                      <p:cBhvr>
                                        <p:cTn id="9" dur="2000" fill="hold"/>
                                        <p:tgtEl>
                                          <p:spTgt spid="2498564"/>
                                        </p:tgtEl>
                                        <p:attrNameLst>
                                          <p:attrName>ppt_w</p:attrName>
                                        </p:attrNameLst>
                                      </p:cBhvr>
                                      <p:tavLst>
                                        <p:tav tm="0">
                                          <p:val>
                                            <p:fltVal val="0"/>
                                          </p:val>
                                        </p:tav>
                                        <p:tav tm="100000">
                                          <p:val>
                                            <p:strVal val="#ppt_w"/>
                                          </p:val>
                                        </p:tav>
                                      </p:tavLst>
                                    </p:anim>
                                    <p:anim calcmode="lin" valueType="num">
                                      <p:cBhvr>
                                        <p:cTn id="10" dur="2000" fill="hold"/>
                                        <p:tgtEl>
                                          <p:spTgt spid="24985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64"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3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356354" name="2 Marcador de número de diapositiva"/>
          <p:cNvSpPr>
            <a:spLocks noGrp="1"/>
          </p:cNvSpPr>
          <p:nvPr>
            <p:ph type="sldNum" sz="quarter" idx="12"/>
          </p:nvPr>
        </p:nvSpPr>
        <p:spPr/>
        <p:txBody>
          <a:bodyPr/>
          <a:lstStyle/>
          <a:p>
            <a:pPr>
              <a:defRPr/>
            </a:pPr>
            <a:fld id="{3ABD9530-28D9-4BD3-B321-E57AABF1F3CF}" type="slidenum">
              <a:rPr lang="es-ES"/>
              <a:pPr>
                <a:defRPr/>
              </a:pPr>
              <a:t>227</a:t>
            </a:fld>
            <a:endParaRPr lang="es-ES"/>
          </a:p>
        </p:txBody>
      </p:sp>
      <p:sp>
        <p:nvSpPr>
          <p:cNvPr id="5" name="4 CuadroTexto"/>
          <p:cNvSpPr txBox="1"/>
          <p:nvPr/>
        </p:nvSpPr>
        <p:spPr>
          <a:xfrm>
            <a:off x="2381224" y="1214422"/>
            <a:ext cx="7143800" cy="707886"/>
          </a:xfrm>
          <a:prstGeom prst="rect">
            <a:avLst/>
          </a:prstGeom>
          <a:solidFill>
            <a:srgbClr val="FFC000"/>
          </a:solidFill>
          <a:scene3d>
            <a:camera prst="orthographicFront"/>
            <a:lightRig rig="threePt" dir="t"/>
          </a:scene3d>
          <a:sp3d>
            <a:bevelT w="165100" prst="coolSlant"/>
          </a:sp3d>
        </p:spPr>
        <p:txBody>
          <a:bodyPr>
            <a:spAutoFit/>
          </a:bodyPr>
          <a:lstStyle/>
          <a:p>
            <a:pPr algn="ctr">
              <a:defRPr/>
            </a:pPr>
            <a:r>
              <a:rPr lang="es-ES" sz="4000" b="1" dirty="0">
                <a:latin typeface="Calibri" panose="020F0502020204030204" pitchFamily="34" charset="0"/>
                <a:cs typeface="Calibri" panose="020F0502020204030204" pitchFamily="34" charset="0"/>
              </a:rPr>
              <a:t>PROPOSTA  O MOCIÓ</a:t>
            </a:r>
          </a:p>
        </p:txBody>
      </p:sp>
      <p:sp>
        <p:nvSpPr>
          <p:cNvPr id="6" name="5 Rectángulo"/>
          <p:cNvSpPr/>
          <p:nvPr/>
        </p:nvSpPr>
        <p:spPr bwMode="auto">
          <a:xfrm>
            <a:off x="2381224" y="3071810"/>
            <a:ext cx="2857520" cy="714380"/>
          </a:xfrm>
          <a:prstGeom prst="rect">
            <a:avLst/>
          </a:prstGeom>
          <a:solidFill>
            <a:srgbClr val="C00000"/>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a:lstStyle/>
          <a:p>
            <a:pPr algn="ctr">
              <a:defRPr/>
            </a:pPr>
            <a:r>
              <a:rPr lang="es-ES" b="1" dirty="0">
                <a:solidFill>
                  <a:schemeClr val="bg1"/>
                </a:solidFill>
                <a:latin typeface="Calibri" panose="020F0502020204030204" pitchFamily="34" charset="0"/>
                <a:cs typeface="Calibri" panose="020F0502020204030204" pitchFamily="34" charset="0"/>
              </a:rPr>
              <a:t>ABANS DE LA CONVOCATÒRIA</a:t>
            </a:r>
          </a:p>
        </p:txBody>
      </p:sp>
      <p:sp>
        <p:nvSpPr>
          <p:cNvPr id="7" name="6 Elipse"/>
          <p:cNvSpPr/>
          <p:nvPr/>
        </p:nvSpPr>
        <p:spPr bwMode="auto">
          <a:xfrm>
            <a:off x="6667504" y="3071810"/>
            <a:ext cx="2714644" cy="928694"/>
          </a:xfrm>
          <a:prstGeom prst="ellipse">
            <a:avLst/>
          </a:prstGeom>
          <a:solidFill>
            <a:schemeClr val="accent1"/>
          </a:solidFill>
          <a:ln w="9525" cap="flat" cmpd="sng" algn="ctr">
            <a:solidFill>
              <a:schemeClr val="accent2">
                <a:lumMod val="50000"/>
              </a:schemeClr>
            </a:solidFill>
            <a:prstDash val="solid"/>
            <a:round/>
            <a:headEnd type="none" w="med" len="med"/>
            <a:tailEnd type="none" w="med" len="med"/>
          </a:ln>
          <a:effectLst/>
          <a:scene3d>
            <a:camera prst="isometricOffAxis2Left"/>
            <a:lightRig rig="threePt" dir="t"/>
          </a:scene3d>
          <a:sp3d>
            <a:bevelT prst="relaxedInset"/>
          </a:sp3d>
        </p:spPr>
        <p:txBody>
          <a:bodyPr/>
          <a:lstStyle/>
          <a:p>
            <a:pPr>
              <a:defRPr/>
            </a:pPr>
            <a:r>
              <a:rPr lang="es-ES" sz="2400" b="1" u="sng" dirty="0">
                <a:latin typeface="Calibri" panose="020F0502020204030204" pitchFamily="34" charset="0"/>
                <a:cs typeface="Calibri" panose="020F0502020204030204" pitchFamily="34" charset="0"/>
              </a:rPr>
              <a:t>PROPOSTA</a:t>
            </a:r>
          </a:p>
        </p:txBody>
      </p:sp>
      <p:sp>
        <p:nvSpPr>
          <p:cNvPr id="8" name="7 Rectángulo"/>
          <p:cNvSpPr/>
          <p:nvPr/>
        </p:nvSpPr>
        <p:spPr bwMode="auto">
          <a:xfrm>
            <a:off x="2309786" y="4714884"/>
            <a:ext cx="3081358" cy="642942"/>
          </a:xfrm>
          <a:prstGeom prst="rect">
            <a:avLst/>
          </a:prstGeom>
          <a:solidFill>
            <a:srgbClr val="C000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a:lstStyle/>
          <a:p>
            <a:pPr algn="ctr">
              <a:defRPr/>
            </a:pPr>
            <a:r>
              <a:rPr lang="es-ES" b="1" dirty="0">
                <a:solidFill>
                  <a:schemeClr val="bg1"/>
                </a:solidFill>
                <a:latin typeface="Calibri" panose="020F0502020204030204" pitchFamily="34" charset="0"/>
                <a:cs typeface="Calibri" panose="020F0502020204030204" pitchFamily="34" charset="0"/>
              </a:rPr>
              <a:t>DESPRÉS DE LA CONVOCATÒRIA</a:t>
            </a:r>
          </a:p>
        </p:txBody>
      </p:sp>
      <p:sp>
        <p:nvSpPr>
          <p:cNvPr id="10" name="9 Elipse"/>
          <p:cNvSpPr/>
          <p:nvPr/>
        </p:nvSpPr>
        <p:spPr bwMode="auto">
          <a:xfrm>
            <a:off x="6738942" y="4572008"/>
            <a:ext cx="2500330" cy="928694"/>
          </a:xfrm>
          <a:prstGeom prst="ellipse">
            <a:avLst/>
          </a:prstGeom>
          <a:solidFill>
            <a:schemeClr val="accent1"/>
          </a:solidFill>
          <a:ln w="9525" cap="flat" cmpd="sng" algn="ctr">
            <a:solidFill>
              <a:schemeClr val="accent2">
                <a:lumMod val="50000"/>
              </a:schemeClr>
            </a:solidFill>
            <a:prstDash val="solid"/>
            <a:round/>
            <a:headEnd type="none" w="med" len="med"/>
            <a:tailEnd type="none" w="med" len="med"/>
          </a:ln>
          <a:effectLst/>
          <a:scene3d>
            <a:camera prst="isometricOffAxis2Left"/>
            <a:lightRig rig="threePt" dir="t"/>
          </a:scene3d>
          <a:sp3d>
            <a:bevelT prst="relaxedInset"/>
          </a:sp3d>
        </p:spPr>
        <p:txBody>
          <a:bodyPr/>
          <a:lstStyle/>
          <a:p>
            <a:pPr algn="ctr">
              <a:defRPr/>
            </a:pPr>
            <a:r>
              <a:rPr lang="es-ES" sz="2400" b="1" u="sng" dirty="0">
                <a:latin typeface="Calibri" panose="020F0502020204030204" pitchFamily="34" charset="0"/>
                <a:cs typeface="Calibri" panose="020F0502020204030204" pitchFamily="34" charset="0"/>
              </a:rPr>
              <a:t>MOCIÓ</a:t>
            </a:r>
          </a:p>
        </p:txBody>
      </p:sp>
      <p:sp>
        <p:nvSpPr>
          <p:cNvPr id="360463" name="11 Flecha a la derecha con muesca"/>
          <p:cNvSpPr>
            <a:spLocks noChangeArrowheads="1"/>
          </p:cNvSpPr>
          <p:nvPr/>
        </p:nvSpPr>
        <p:spPr bwMode="auto">
          <a:xfrm>
            <a:off x="5310189" y="3143250"/>
            <a:ext cx="1285875" cy="571500"/>
          </a:xfrm>
          <a:prstGeom prst="notchedRightArrow">
            <a:avLst>
              <a:gd name="adj1" fmla="val 50000"/>
              <a:gd name="adj2" fmla="val 50000"/>
            </a:avLst>
          </a:prstGeom>
          <a:solidFill>
            <a:srgbClr val="C00000"/>
          </a:solidFill>
          <a:ln w="9525" algn="ctr">
            <a:solidFill>
              <a:schemeClr val="tx1"/>
            </a:solidFill>
            <a:round/>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
        <p:nvSpPr>
          <p:cNvPr id="360464" name="12 Flecha a la derecha con muesca"/>
          <p:cNvSpPr>
            <a:spLocks noChangeArrowheads="1"/>
          </p:cNvSpPr>
          <p:nvPr/>
        </p:nvSpPr>
        <p:spPr bwMode="auto">
          <a:xfrm>
            <a:off x="5453063" y="4714875"/>
            <a:ext cx="1357312" cy="642938"/>
          </a:xfrm>
          <a:prstGeom prst="notchedRightArrow">
            <a:avLst>
              <a:gd name="adj1" fmla="val 50000"/>
              <a:gd name="adj2" fmla="val 50002"/>
            </a:avLst>
          </a:prstGeom>
          <a:solidFill>
            <a:srgbClr val="C00000"/>
          </a:solidFill>
          <a:ln w="9525" algn="ctr">
            <a:solidFill>
              <a:schemeClr val="tx1"/>
            </a:solidFill>
            <a:round/>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
        <p:nvSpPr>
          <p:cNvPr id="11" name="Text Box 5"/>
          <p:cNvSpPr txBox="1">
            <a:spLocks noChangeArrowheads="1"/>
          </p:cNvSpPr>
          <p:nvPr/>
        </p:nvSpPr>
        <p:spPr bwMode="auto">
          <a:xfrm>
            <a:off x="8688288" y="2336132"/>
            <a:ext cx="3359696" cy="830997"/>
          </a:xfrm>
          <a:prstGeom prst="rect">
            <a:avLst/>
          </a:prstGeom>
          <a:solidFill>
            <a:srgbClr val="0000FF"/>
          </a:solidFill>
          <a:ln w="9525">
            <a:solidFill>
              <a:schemeClr val="tx1"/>
            </a:solidFill>
            <a:miter lim="800000"/>
            <a:headEnd/>
            <a:tailEnd/>
          </a:ln>
          <a:effectLst/>
        </p:spPr>
        <p:txBody>
          <a:bodyPr wrap="square">
            <a:spAutoFit/>
          </a:bodyPr>
          <a:lstStyle/>
          <a:p>
            <a:pPr eaLnBrk="1" hangingPunct="1">
              <a:spcBef>
                <a:spcPct val="50000"/>
              </a:spcBef>
              <a:defRPr/>
            </a:pPr>
            <a:r>
              <a:rPr lang="ca-ES" sz="1600"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Si la proposta es presenti abans  de la convocatòria del Ple, estarem davant </a:t>
            </a:r>
            <a:r>
              <a:rPr lang="ca-ES" sz="1600" b="1" i="1" u="sng"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propostes</a:t>
            </a:r>
            <a:r>
              <a:rPr lang="ca-ES" sz="1600" b="1" i="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de resolució</a:t>
            </a:r>
          </a:p>
        </p:txBody>
      </p:sp>
    </p:spTree>
    <p:extLst>
      <p:ext uri="{BB962C8B-B14F-4D97-AF65-F5344CB8AC3E}">
        <p14:creationId xmlns:p14="http://schemas.microsoft.com/office/powerpoint/2010/main" val="4112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9587" name="Rectangle 3"/>
          <p:cNvSpPr>
            <a:spLocks noGrp="1" noChangeArrowheads="1"/>
          </p:cNvSpPr>
          <p:nvPr>
            <p:ph idx="1"/>
          </p:nvPr>
        </p:nvSpPr>
        <p:spPr>
          <a:xfrm>
            <a:off x="1416130" y="1360821"/>
            <a:ext cx="10584526" cy="4357688"/>
          </a:xfrm>
          <a:solidFill>
            <a:schemeClr val="bg1"/>
          </a:solidFill>
          <a:effectLst>
            <a:outerShdw dist="107763" dir="2700000" algn="ctr" rotWithShape="0">
              <a:schemeClr val="bg2">
                <a:alpha val="50000"/>
              </a:schemeClr>
            </a:outerShdw>
          </a:effectLst>
        </p:spPr>
        <p:txBody>
          <a:bodyPr rtlCol="0" anchor="ctr">
            <a:normAutofit/>
          </a:bodyPr>
          <a:lstStyle/>
          <a:p>
            <a:pPr marL="274320" indent="-274320" algn="just">
              <a:lnSpc>
                <a:spcPct val="110000"/>
              </a:lnSpc>
              <a:buClr>
                <a:schemeClr val="accent3"/>
              </a:buClr>
              <a:buFont typeface="Arial" pitchFamily="34" charset="0"/>
              <a:buChar char="•"/>
              <a:defRPr/>
            </a:pPr>
            <a:r>
              <a:rPr lang="ca-ES" sz="2000" b="1" u="sng" dirty="0">
                <a:solidFill>
                  <a:srgbClr val="0070C0"/>
                </a:solidFill>
                <a:latin typeface="Calibri" panose="020F0502020204030204" pitchFamily="34" charset="0"/>
                <a:cs typeface="Calibri" panose="020F0502020204030204" pitchFamily="34" charset="0"/>
              </a:rPr>
              <a:t>2. PROPOSICIÓ</a:t>
            </a:r>
            <a:r>
              <a:rPr lang="ca-ES" sz="2000" dirty="0">
                <a:solidFill>
                  <a:srgbClr val="0070C0"/>
                </a:solidFill>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se sotmet al Ple relativa a un assumpte </a:t>
            </a:r>
            <a:r>
              <a:rPr lang="ca-ES" sz="1700" b="1" dirty="0">
                <a:latin typeface="Calibri" panose="020F0502020204030204" pitchFamily="34" charset="0"/>
                <a:cs typeface="Calibri" panose="020F0502020204030204" pitchFamily="34" charset="0"/>
              </a:rPr>
              <a:t>inclòs en l'ordre del dia, </a:t>
            </a:r>
            <a:r>
              <a:rPr lang="ca-ES" sz="1700" dirty="0">
                <a:latin typeface="Calibri" panose="020F0502020204030204" pitchFamily="34" charset="0"/>
                <a:cs typeface="Calibri" panose="020F0502020204030204" pitchFamily="34" charset="0"/>
              </a:rPr>
              <a:t>que acompanya a la convocatòria, en virtut del que disposa l'article 82.3 </a:t>
            </a:r>
            <a:r>
              <a:rPr lang="ca-ES" sz="1700" dirty="0" err="1">
                <a:latin typeface="Calibri" panose="020F0502020204030204" pitchFamily="34" charset="0"/>
                <a:cs typeface="Calibri" panose="020F0502020204030204" pitchFamily="34" charset="0"/>
              </a:rPr>
              <a:t>ROF</a:t>
            </a:r>
            <a:r>
              <a:rPr lang="ca-ES" sz="1700" dirty="0">
                <a:latin typeface="Calibri" panose="020F0502020204030204" pitchFamily="34" charset="0"/>
                <a:cs typeface="Calibri" panose="020F0502020204030204" pitchFamily="34" charset="0"/>
              </a:rPr>
              <a:t>. Contindrà una part expositiva o justificació i un acord, així mateix, cal adoptar. No procedirà entrar a debatre ni votar una proposició </a:t>
            </a:r>
            <a:r>
              <a:rPr lang="ca-ES" sz="1700" b="1" dirty="0">
                <a:solidFill>
                  <a:srgbClr val="FF3300"/>
                </a:solidFill>
                <a:latin typeface="Calibri" panose="020F0502020204030204" pitchFamily="34" charset="0"/>
                <a:cs typeface="Calibri" panose="020F0502020204030204" pitchFamily="34" charset="0"/>
              </a:rPr>
              <a:t>sense que prèviament s'hagi ratificat</a:t>
            </a:r>
            <a:r>
              <a:rPr lang="ca-ES" sz="1700" dirty="0">
                <a:latin typeface="Calibri" panose="020F0502020204030204" pitchFamily="34" charset="0"/>
                <a:cs typeface="Calibri" panose="020F0502020204030204" pitchFamily="34" charset="0"/>
              </a:rPr>
              <a:t>, d'acord amb el que disposa el referit article 82.3, la inclusió de l'assumpte en l'ordre del dia. (És una proposició formulada per escrit, a través del Registre General, pel nombre mínim de Regidors que, si escau, es pugui establir en el ROM, o per un Grup Polític Municipal), que té per objecte proposar al Ple l'adopció d'un o diversos acords en relació amb un assumpte determinat de la competència municipal, quan per la seva naturalesa </a:t>
            </a:r>
            <a:r>
              <a:rPr lang="ca-ES" sz="1700" b="1" dirty="0">
                <a:latin typeface="Calibri" panose="020F0502020204030204" pitchFamily="34" charset="0"/>
                <a:cs typeface="Calibri" panose="020F0502020204030204" pitchFamily="34" charset="0"/>
              </a:rPr>
              <a:t>no tingui el caràcter d'acte de control,</a:t>
            </a:r>
            <a:r>
              <a:rPr lang="ca-ES" sz="1700" dirty="0">
                <a:latin typeface="Calibri" panose="020F0502020204030204" pitchFamily="34" charset="0"/>
                <a:cs typeface="Calibri" panose="020F0502020204030204" pitchFamily="34" charset="0"/>
              </a:rPr>
              <a:t> ni, en conseqüència, hagi de formar part del capítol de control de l'ordre del dia, que prèviament ha de ser dictaminat per la Comissió Informativa corresponent. </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
        <p:nvSpPr>
          <p:cNvPr id="357384" name="7 Marcador de pie de página"/>
          <p:cNvSpPr>
            <a:spLocks noGrp="1"/>
          </p:cNvSpPr>
          <p:nvPr>
            <p:ph type="ftr" sz="quarter" idx="11"/>
          </p:nvPr>
        </p:nvSpPr>
        <p:spPr/>
        <p:txBody>
          <a:bodyPr/>
          <a:lstStyle/>
          <a:p>
            <a:pPr>
              <a:defRPr/>
            </a:pPr>
            <a:r>
              <a:rPr lang="pt-BR"/>
              <a:t>Curs de regim juridic </a:t>
            </a:r>
            <a:endParaRPr lang="es-ES"/>
          </a:p>
        </p:txBody>
      </p:sp>
      <p:sp>
        <p:nvSpPr>
          <p:cNvPr id="357383" name="6 Marcador de número de diapositiva"/>
          <p:cNvSpPr>
            <a:spLocks noGrp="1"/>
          </p:cNvSpPr>
          <p:nvPr>
            <p:ph type="sldNum" sz="quarter" idx="12"/>
          </p:nvPr>
        </p:nvSpPr>
        <p:spPr/>
        <p:txBody>
          <a:bodyPr/>
          <a:lstStyle/>
          <a:p>
            <a:pPr>
              <a:defRPr/>
            </a:pPr>
            <a:fld id="{FD2A9892-1A45-485F-9E83-1E0FA528967E}" type="slidenum">
              <a:rPr lang="es-ES"/>
              <a:pPr>
                <a:defRPr/>
              </a:pPr>
              <a:t>228</a:t>
            </a:fld>
            <a:endParaRPr lang="es-ES"/>
          </a:p>
        </p:txBody>
      </p:sp>
      <p:sp>
        <p:nvSpPr>
          <p:cNvPr id="2499588" name="Text Box 4"/>
          <p:cNvSpPr txBox="1">
            <a:spLocks noChangeArrowheads="1"/>
          </p:cNvSpPr>
          <p:nvPr/>
        </p:nvSpPr>
        <p:spPr bwMode="auto">
          <a:xfrm>
            <a:off x="4538660" y="201563"/>
            <a:ext cx="7606011" cy="1138773"/>
          </a:xfrm>
          <a:prstGeom prst="rect">
            <a:avLst/>
          </a:prstGeom>
          <a:solidFill>
            <a:srgbClr val="FFFFCC"/>
          </a:solidFill>
          <a:ln w="9525">
            <a:solidFill>
              <a:schemeClr val="tx1"/>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ca-ES" altLang="es-ES_tradnl" sz="1700" dirty="0">
                <a:latin typeface="Calibri" panose="020F0502020204030204" pitchFamily="34" charset="0"/>
                <a:cs typeface="Calibri" panose="020F0502020204030204" pitchFamily="34" charset="0"/>
              </a:rPr>
              <a:t>S'han d'incloure en l'ordre del dia les propostes presentades </a:t>
            </a:r>
            <a:r>
              <a:rPr lang="ca-ES" altLang="es-ES_tradnl" sz="1700" b="1" dirty="0">
                <a:solidFill>
                  <a:srgbClr val="0070C0"/>
                </a:solidFill>
                <a:latin typeface="Calibri" panose="020F0502020204030204" pitchFamily="34" charset="0"/>
                <a:cs typeface="Calibri" panose="020F0502020204030204" pitchFamily="34" charset="0"/>
              </a:rPr>
              <a:t>abans de la convocatòria del ple. </a:t>
            </a:r>
            <a:r>
              <a:rPr lang="ca-ES" altLang="es-ES_tradnl" sz="1700" dirty="0">
                <a:latin typeface="Calibri" panose="020F0502020204030204" pitchFamily="34" charset="0"/>
                <a:cs typeface="Calibri" panose="020F0502020204030204" pitchFamily="34" charset="0"/>
              </a:rPr>
              <a:t>Si la proposta es presenta després, només es pot procedir al debat i la votació mitjançant acord previ del ple que n'apreciï la urgència, adoptat per majoria absoluta, i estarem </a:t>
            </a:r>
            <a:r>
              <a:rPr lang="ca-ES" altLang="es-ES_tradnl" sz="1700" b="1" dirty="0">
                <a:latin typeface="Calibri" panose="020F0502020204030204" pitchFamily="34" charset="0"/>
                <a:cs typeface="Calibri" panose="020F0502020204030204" pitchFamily="34" charset="0"/>
              </a:rPr>
              <a:t>davant MOCIÓ</a:t>
            </a:r>
            <a:r>
              <a:rPr lang="ca-ES" altLang="es-ES_tradnl" sz="1700" dirty="0">
                <a:latin typeface="Calibri" panose="020F0502020204030204" pitchFamily="34" charset="0"/>
                <a:cs typeface="Calibri" panose="020F0502020204030204" pitchFamily="34" charset="0"/>
              </a:rPr>
              <a:t>.</a:t>
            </a:r>
          </a:p>
        </p:txBody>
      </p:sp>
      <p:sp>
        <p:nvSpPr>
          <p:cNvPr id="2499589" name="Text Box 5"/>
          <p:cNvSpPr txBox="1">
            <a:spLocks noChangeArrowheads="1"/>
          </p:cNvSpPr>
          <p:nvPr/>
        </p:nvSpPr>
        <p:spPr bwMode="auto">
          <a:xfrm>
            <a:off x="1416130" y="62537"/>
            <a:ext cx="2987675" cy="1200329"/>
          </a:xfrm>
          <a:prstGeom prst="rect">
            <a:avLst/>
          </a:prstGeom>
          <a:solidFill>
            <a:srgbClr val="0000FF"/>
          </a:solidFill>
          <a:ln w="9525">
            <a:solidFill>
              <a:schemeClr val="tx1"/>
            </a:solidFill>
            <a:miter lim="800000"/>
            <a:headEnd/>
            <a:tailEnd/>
          </a:ln>
          <a:effectLst/>
        </p:spPr>
        <p:txBody>
          <a:bodyPr>
            <a:spAutoFit/>
          </a:bodyPr>
          <a:lstStyle/>
          <a:p>
            <a:pPr eaLnBrk="1" hangingPunct="1">
              <a:spcBef>
                <a:spcPct val="50000"/>
              </a:spcBef>
              <a:defRPr/>
            </a:pPr>
            <a:r>
              <a:rPr lang="ca-ES"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Si la proposta es presenti abans  de la convocatòria del Ple, estarem davant </a:t>
            </a:r>
            <a:r>
              <a:rPr lang="ca-ES" b="1" u="sng"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propostes</a:t>
            </a:r>
            <a:r>
              <a:rPr lang="ca-ES"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de resolució</a:t>
            </a:r>
          </a:p>
        </p:txBody>
      </p:sp>
      <p:sp>
        <p:nvSpPr>
          <p:cNvPr id="361479" name="Text Box 6"/>
          <p:cNvSpPr txBox="1">
            <a:spLocks noChangeArrowheads="1"/>
          </p:cNvSpPr>
          <p:nvPr/>
        </p:nvSpPr>
        <p:spPr bwMode="auto">
          <a:xfrm>
            <a:off x="1703512" y="4725144"/>
            <a:ext cx="9937104" cy="1349375"/>
          </a:xfrm>
          <a:prstGeom prst="rect">
            <a:avLst/>
          </a:prstGeom>
          <a:solidFill>
            <a:srgbClr val="FFCCFF"/>
          </a:solidFill>
          <a:ln w="38100">
            <a:solidFill>
              <a:srgbClr val="CC33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ca-ES" altLang="es-ES_tradnl" sz="2000">
                <a:latin typeface="Comic Sans MS" pitchFamily="66" charset="0"/>
              </a:rPr>
              <a:t>DL 2/2003. L’art.106.1 </a:t>
            </a:r>
            <a:r>
              <a:rPr lang="ca-ES" altLang="es-ES_tradnl" sz="2000" b="1">
                <a:latin typeface="Comic Sans MS" pitchFamily="66" charset="0"/>
              </a:rPr>
              <a:t>Els grups o un mínim de tres membres de la corporació poden presentar al ple propostes de resolució</a:t>
            </a:r>
            <a:r>
              <a:rPr lang="ca-ES" altLang="es-ES_tradnl" sz="2000">
                <a:latin typeface="Comic Sans MS" pitchFamily="66" charset="0"/>
              </a:rPr>
              <a:t> per a debat i votació. En el cas que no s'hagin constituït grups, aquest dret correspon a tots els regidors, individualment. </a:t>
            </a:r>
          </a:p>
        </p:txBody>
      </p:sp>
    </p:spTree>
    <p:extLst>
      <p:ext uri="{BB962C8B-B14F-4D97-AF65-F5344CB8AC3E}">
        <p14:creationId xmlns:p14="http://schemas.microsoft.com/office/powerpoint/2010/main" val="4092944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499588"/>
                                        </p:tgtEl>
                                        <p:attrNameLst>
                                          <p:attrName>style.visibility</p:attrName>
                                        </p:attrNameLst>
                                      </p:cBhvr>
                                      <p:to>
                                        <p:strVal val="visible"/>
                                      </p:to>
                                    </p:set>
                                    <p:animEffect transition="in" filter="diamond(out)">
                                      <p:cBhvr>
                                        <p:cTn id="7" dur="2000"/>
                                        <p:tgtEl>
                                          <p:spTgt spid="2499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9588"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3"/>
          <p:cNvSpPr>
            <a:spLocks noGrp="1" noChangeArrowheads="1"/>
          </p:cNvSpPr>
          <p:nvPr>
            <p:ph idx="1"/>
          </p:nvPr>
        </p:nvSpPr>
        <p:spPr>
          <a:xfrm>
            <a:off x="1847529" y="642939"/>
            <a:ext cx="9289031" cy="5761037"/>
          </a:xfrm>
          <a:solidFill>
            <a:schemeClr val="bg1"/>
          </a:solidFill>
        </p:spPr>
        <p:txBody>
          <a:bodyPr rtlCol="0" anchor="ctr">
            <a:normAutofit/>
          </a:bodyPr>
          <a:lstStyle/>
          <a:p>
            <a:pPr marL="274320" indent="-274320" algn="just">
              <a:lnSpc>
                <a:spcPct val="80000"/>
              </a:lnSpc>
              <a:buClr>
                <a:schemeClr val="accent3"/>
              </a:buClr>
              <a:buFont typeface="Wingdings 2"/>
              <a:buChar char=""/>
              <a:defRPr/>
            </a:pPr>
            <a:r>
              <a:rPr lang="ca-ES" sz="2000" b="1" u="sng" dirty="0">
                <a:solidFill>
                  <a:srgbClr val="0070C0"/>
                </a:solidFill>
                <a:latin typeface="Calibri" panose="020F0502020204030204" pitchFamily="34" charset="0"/>
                <a:cs typeface="Calibri" panose="020F0502020204030204" pitchFamily="34" charset="0"/>
              </a:rPr>
              <a:t>3. MOCIÓ.</a:t>
            </a:r>
            <a:r>
              <a:rPr lang="ca-ES" sz="2000" dirty="0">
                <a:solidFill>
                  <a:srgbClr val="0070C0"/>
                </a:solidFill>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és la proposta que se sotmet </a:t>
            </a:r>
            <a:r>
              <a:rPr lang="ca-ES" sz="1700" b="1" u="sng" dirty="0">
                <a:latin typeface="Calibri" panose="020F0502020204030204" pitchFamily="34" charset="0"/>
                <a:cs typeface="Calibri" panose="020F0502020204030204" pitchFamily="34" charset="0"/>
              </a:rPr>
              <a:t>directament</a:t>
            </a:r>
            <a:r>
              <a:rPr lang="ca-ES" sz="1700" dirty="0">
                <a:latin typeface="Calibri" panose="020F0502020204030204" pitchFamily="34" charset="0"/>
                <a:cs typeface="Calibri" panose="020F0502020204030204" pitchFamily="34" charset="0"/>
              </a:rPr>
              <a:t> a coneixement del Ple a l'empara del previngut en l'article 91.4 </a:t>
            </a:r>
            <a:r>
              <a:rPr lang="ca-ES" sz="1700" dirty="0" err="1">
                <a:latin typeface="Calibri" panose="020F0502020204030204" pitchFamily="34" charset="0"/>
                <a:cs typeface="Calibri" panose="020F0502020204030204" pitchFamily="34" charset="0"/>
              </a:rPr>
              <a:t>ROF</a:t>
            </a:r>
            <a:r>
              <a:rPr lang="ca-ES" sz="1700" dirty="0">
                <a:latin typeface="Calibri" panose="020F0502020204030204" pitchFamily="34" charset="0"/>
                <a:cs typeface="Calibri" panose="020F0502020204030204" pitchFamily="34" charset="0"/>
              </a:rPr>
              <a:t>. Podrà </a:t>
            </a:r>
            <a:r>
              <a:rPr lang="ca-ES" sz="1700" dirty="0" err="1">
                <a:latin typeface="Calibri" panose="020F0502020204030204" pitchFamily="34" charset="0"/>
                <a:cs typeface="Calibri" panose="020F0502020204030204" pitchFamily="34" charset="0"/>
              </a:rPr>
              <a:t>formular-se</a:t>
            </a:r>
            <a:r>
              <a:rPr lang="ca-ES" sz="1700" dirty="0">
                <a:latin typeface="Calibri" panose="020F0502020204030204" pitchFamily="34" charset="0"/>
                <a:cs typeface="Calibri" panose="020F0502020204030204" pitchFamily="34" charset="0"/>
              </a:rPr>
              <a:t> per escrit o oralment. (A diferència dels precs i preguntes, les mocions constitueixen </a:t>
            </a:r>
            <a:r>
              <a:rPr lang="ca-ES" sz="1700" dirty="0">
                <a:solidFill>
                  <a:srgbClr val="FF0000"/>
                </a:solidFill>
                <a:latin typeface="Calibri" panose="020F0502020204030204" pitchFamily="34" charset="0"/>
                <a:cs typeface="Calibri" panose="020F0502020204030204" pitchFamily="34" charset="0"/>
              </a:rPr>
              <a:t>autèntiques proposicions d'acord </a:t>
            </a:r>
            <a:r>
              <a:rPr lang="ca-ES" sz="1700" dirty="0">
                <a:latin typeface="Calibri" panose="020F0502020204030204" pitchFamily="34" charset="0"/>
                <a:cs typeface="Calibri" panose="020F0502020204030204" pitchFamily="34" charset="0"/>
              </a:rPr>
              <a:t>que han de ser objecte de debat i votació i en concret ha d'haver una part expositiva en la que es motivi el seu fonament i una part dispositiva en la qual es concreti els acords a adoptar .</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Es tracta, en tot cas, de propostes d'adopció d'acords que se sotmeten directament a la consideració del Ple, </a:t>
            </a:r>
            <a:r>
              <a:rPr lang="ca-ES" sz="1700" dirty="0">
                <a:solidFill>
                  <a:srgbClr val="0000FF"/>
                </a:solidFill>
                <a:latin typeface="Calibri" panose="020F0502020204030204" pitchFamily="34" charset="0"/>
                <a:cs typeface="Calibri" panose="020F0502020204030204" pitchFamily="34" charset="0"/>
              </a:rPr>
              <a:t>sense el previ dictamen de les Comissions Informatives</a:t>
            </a:r>
            <a:r>
              <a:rPr lang="ca-ES" sz="1700" dirty="0">
                <a:latin typeface="Calibri" panose="020F0502020204030204" pitchFamily="34" charset="0"/>
                <a:cs typeface="Calibri" panose="020F0502020204030204" pitchFamily="34" charset="0"/>
              </a:rPr>
              <a:t> corresponents i, en opinió d'alguns autors, sense necessitat d'incloure nominativament en l'ordre del dia, cosa </a:t>
            </a:r>
            <a:r>
              <a:rPr lang="ca-ES" sz="1700" dirty="0">
                <a:solidFill>
                  <a:srgbClr val="FF0000"/>
                </a:solidFill>
                <a:latin typeface="Calibri" panose="020F0502020204030204" pitchFamily="34" charset="0"/>
                <a:cs typeface="Calibri" panose="020F0502020204030204" pitchFamily="34" charset="0"/>
              </a:rPr>
              <a:t>que exigirà per a la seva votació i discussió </a:t>
            </a:r>
            <a:r>
              <a:rPr lang="ca-ES" sz="1700" b="1" u="sng" dirty="0">
                <a:solidFill>
                  <a:srgbClr val="FF0000"/>
                </a:solidFill>
                <a:latin typeface="Calibri" panose="020F0502020204030204" pitchFamily="34" charset="0"/>
                <a:cs typeface="Calibri" panose="020F0502020204030204" pitchFamily="34" charset="0"/>
              </a:rPr>
              <a:t>seva prèvia declaració d'urgència. </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 En relació a la possibilitat de presentar mocions en sentit contrari a acords adoptats pel Ple de la Corporació que puguin suposar revocats il·legals d'aquests. Ha de ser resolta en el sentit que quan la moció impliqui l'adopció d'acords idèntics als ja adoptats, però en sentit contrari, aquesta moció únicament hauria de ser factible si proposés al Ple l'acord d'iniciar el corresponent expedient per revisar d'ofici els esmentats actes</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[La seva estructura es conforma, igual que els dictàmens en una part expositiva i una part resolutiva, amb idèntic contingut que aquests)</a:t>
            </a:r>
          </a:p>
        </p:txBody>
      </p:sp>
      <p:sp>
        <p:nvSpPr>
          <p:cNvPr id="358407" name="6 Marcador de pie de página"/>
          <p:cNvSpPr>
            <a:spLocks noGrp="1"/>
          </p:cNvSpPr>
          <p:nvPr>
            <p:ph type="ftr" sz="quarter" idx="11"/>
          </p:nvPr>
        </p:nvSpPr>
        <p:spPr/>
        <p:txBody>
          <a:bodyPr/>
          <a:lstStyle/>
          <a:p>
            <a:pPr>
              <a:defRPr/>
            </a:pPr>
            <a:r>
              <a:rPr lang="pt-BR"/>
              <a:t>Curs de regim juridic </a:t>
            </a:r>
            <a:endParaRPr lang="es-ES"/>
          </a:p>
        </p:txBody>
      </p:sp>
      <p:sp>
        <p:nvSpPr>
          <p:cNvPr id="358406" name="5 Marcador de número de diapositiva"/>
          <p:cNvSpPr>
            <a:spLocks noGrp="1"/>
          </p:cNvSpPr>
          <p:nvPr>
            <p:ph type="sldNum" sz="quarter" idx="12"/>
          </p:nvPr>
        </p:nvSpPr>
        <p:spPr/>
        <p:txBody>
          <a:bodyPr/>
          <a:lstStyle/>
          <a:p>
            <a:pPr>
              <a:defRPr/>
            </a:pPr>
            <a:fld id="{861588AA-DC35-4096-9AE5-20B721D960E0}" type="slidenum">
              <a:rPr lang="es-ES"/>
              <a:pPr>
                <a:defRPr/>
              </a:pPr>
              <a:t>229</a:t>
            </a:fld>
            <a:endParaRPr lang="es-ES"/>
          </a:p>
        </p:txBody>
      </p:sp>
      <p:sp>
        <p:nvSpPr>
          <p:cNvPr id="362501" name="Text Box 4"/>
          <p:cNvSpPr txBox="1">
            <a:spLocks noChangeArrowheads="1"/>
          </p:cNvSpPr>
          <p:nvPr/>
        </p:nvSpPr>
        <p:spPr bwMode="auto">
          <a:xfrm>
            <a:off x="6383338" y="333376"/>
            <a:ext cx="316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ca-ES" altLang="es-ES_tradnl" b="1" u="sng">
              <a:latin typeface="Comic Sans MS" pitchFamily="66" charset="0"/>
            </a:endParaRPr>
          </a:p>
        </p:txBody>
      </p:sp>
      <p:sp>
        <p:nvSpPr>
          <p:cNvPr id="362502" name="Text Box 5"/>
          <p:cNvSpPr txBox="1">
            <a:spLocks noChangeArrowheads="1"/>
          </p:cNvSpPr>
          <p:nvPr/>
        </p:nvSpPr>
        <p:spPr bwMode="auto">
          <a:xfrm>
            <a:off x="6312024" y="147400"/>
            <a:ext cx="4032250" cy="369332"/>
          </a:xfrm>
          <a:prstGeom prst="rect">
            <a:avLst/>
          </a:prstGeom>
          <a:solidFill>
            <a:srgbClr val="FFCCFF"/>
          </a:solidFill>
          <a:ln w="38100">
            <a:solidFill>
              <a:srgbClr val="CC33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b="1" u="sng">
                <a:latin typeface="Comic Sans MS" pitchFamily="66" charset="0"/>
              </a:rPr>
              <a:t>directament</a:t>
            </a:r>
            <a:r>
              <a:rPr lang="ca-ES" altLang="es-ES_tradnl">
                <a:latin typeface="Comic Sans MS" pitchFamily="66" charset="0"/>
              </a:rPr>
              <a:t> a coneixement del Ple</a:t>
            </a:r>
          </a:p>
        </p:txBody>
      </p:sp>
    </p:spTree>
    <p:extLst>
      <p:ext uri="{BB962C8B-B14F-4D97-AF65-F5344CB8AC3E}">
        <p14:creationId xmlns:p14="http://schemas.microsoft.com/office/powerpoint/2010/main" val="1192744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1487488" y="0"/>
            <a:ext cx="10704512" cy="1417638"/>
          </a:xfrm>
        </p:spPr>
        <p:txBody>
          <a:bodyPr rtlCol="0">
            <a:normAutofit/>
          </a:bodyPr>
          <a:lstStyle/>
          <a:p>
            <a:pPr>
              <a:defRPr/>
            </a:pPr>
            <a:r>
              <a:rPr lang="ca-ES" sz="4000" b="1" dirty="0" smtClean="0">
                <a:solidFill>
                  <a:srgbClr val="0070C0"/>
                </a:solidFill>
              </a:rPr>
              <a:t>OPERACIÓ DE LIQUIDACIÓ DE LA CORPORACIÓ.</a:t>
            </a:r>
            <a:endParaRPr lang="ca-ES" sz="4000" b="1" dirty="0">
              <a:solidFill>
                <a:srgbClr val="0070C0"/>
              </a:solidFill>
            </a:endParaRPr>
          </a:p>
        </p:txBody>
      </p:sp>
      <p:sp>
        <p:nvSpPr>
          <p:cNvPr id="65539" name="Rectangle 3"/>
          <p:cNvSpPr>
            <a:spLocks noGrp="1" noChangeArrowheads="1"/>
          </p:cNvSpPr>
          <p:nvPr>
            <p:ph idx="1"/>
          </p:nvPr>
        </p:nvSpPr>
        <p:spPr>
          <a:xfrm>
            <a:off x="1199456" y="2204864"/>
            <a:ext cx="10513168" cy="4043536"/>
          </a:xfrm>
        </p:spPr>
        <p:txBody>
          <a:bodyPr>
            <a:normAutofit/>
          </a:bodyPr>
          <a:lstStyle/>
          <a:p>
            <a:pPr algn="just" eaLnBrk="1" hangingPunct="1">
              <a:buFont typeface="Wingdings" pitchFamily="2" charset="2"/>
              <a:buChar char="§"/>
            </a:pPr>
            <a:r>
              <a:rPr lang="ca-ES" altLang="ca-ES" dirty="0">
                <a:latin typeface="Calibri" panose="020F0502020204030204" pitchFamily="34" charset="0"/>
                <a:cs typeface="Calibri" panose="020F0502020204030204" pitchFamily="34" charset="0"/>
              </a:rPr>
              <a:t>D’acord amb l’art.36 ROF: el tercer dia anterior a l'assenyalat per la legislació electoral per a la sessió constitutiva del nou Ajuntament és a dir </a:t>
            </a:r>
            <a:r>
              <a:rPr lang="ca-ES" altLang="ca-ES" b="1" dirty="0">
                <a:latin typeface="Calibri" panose="020F0502020204030204" pitchFamily="34" charset="0"/>
                <a:cs typeface="Calibri" panose="020F0502020204030204" pitchFamily="34" charset="0"/>
              </a:rPr>
              <a:t>17 dies</a:t>
            </a:r>
            <a:r>
              <a:rPr lang="ca-ES" altLang="ca-ES" dirty="0">
                <a:latin typeface="Calibri" panose="020F0502020204030204" pitchFamily="34" charset="0"/>
                <a:cs typeface="Calibri" panose="020F0502020204030204" pitchFamily="34" charset="0"/>
              </a:rPr>
              <a:t> </a:t>
            </a:r>
            <a:r>
              <a:rPr lang="ca-ES" altLang="ca-ES" b="1" dirty="0">
                <a:solidFill>
                  <a:srgbClr val="FF0000"/>
                </a:solidFill>
                <a:latin typeface="Calibri" panose="020F0502020204030204" pitchFamily="34" charset="0"/>
                <a:cs typeface="Calibri" panose="020F0502020204030204" pitchFamily="34" charset="0"/>
              </a:rPr>
              <a:t>després de celebrar-se les eleccions </a:t>
            </a:r>
            <a:r>
              <a:rPr lang="ca-ES" altLang="ca-ES" dirty="0">
                <a:latin typeface="Calibri" panose="020F0502020204030204" pitchFamily="34" charset="0"/>
                <a:cs typeface="Calibri" panose="020F0502020204030204" pitchFamily="34" charset="0"/>
              </a:rPr>
              <a:t>els Regidors cessants, tant del Ple, com dels Ajuntaments, on existeixi la Junta de Govern, </a:t>
            </a:r>
            <a:r>
              <a:rPr lang="ca-ES" altLang="ca-ES" b="1" dirty="0">
                <a:solidFill>
                  <a:srgbClr val="0000FF"/>
                </a:solidFill>
                <a:latin typeface="Calibri" panose="020F0502020204030204" pitchFamily="34" charset="0"/>
                <a:cs typeface="Calibri" panose="020F0502020204030204" pitchFamily="34" charset="0"/>
              </a:rPr>
              <a:t>s'han de reunir en sessió convocada a l'únic efecte d'aprovar l'acta de l'última sessió que va tenir lloc.</a:t>
            </a:r>
          </a:p>
          <a:p>
            <a:pPr algn="just" eaLnBrk="1" hangingPunct="1">
              <a:buFont typeface="Wingdings" pitchFamily="2" charset="2"/>
              <a:buNone/>
            </a:pPr>
            <a:endParaRPr lang="es-ES" altLang="ca-ES" b="1" dirty="0">
              <a:solidFill>
                <a:srgbClr val="0000FF"/>
              </a:solidFill>
              <a:latin typeface="Calibri" panose="020F0502020204030204" pitchFamily="34" charset="0"/>
              <a:cs typeface="Calibri" panose="020F0502020204030204" pitchFamily="34" charset="0"/>
            </a:endParaRPr>
          </a:p>
          <a:p>
            <a:pPr algn="just" eaLnBrk="1" hangingPunct="1">
              <a:buFont typeface="Wingdings" pitchFamily="2" charset="2"/>
              <a:buChar char="§"/>
            </a:pPr>
            <a:r>
              <a:rPr lang="ca-ES" altLang="ca-ES" dirty="0">
                <a:latin typeface="Calibri" panose="020F0502020204030204" pitchFamily="34" charset="0"/>
                <a:cs typeface="Calibri" panose="020F0502020204030204" pitchFamily="34" charset="0"/>
              </a:rPr>
              <a:t>El ROF no precisa el caràcter d’aquestes sessions, és a dir, </a:t>
            </a:r>
            <a:r>
              <a:rPr lang="ca-ES" altLang="ca-ES" b="1" dirty="0">
                <a:latin typeface="Calibri" panose="020F0502020204030204" pitchFamily="34" charset="0"/>
                <a:cs typeface="Calibri" panose="020F0502020204030204" pitchFamily="34" charset="0"/>
              </a:rPr>
              <a:t>si són ordinàries o extraordinàries</a:t>
            </a:r>
            <a:r>
              <a:rPr lang="ca-ES" altLang="ca-ES" dirty="0">
                <a:latin typeface="Calibri" panose="020F0502020204030204" pitchFamily="34" charset="0"/>
                <a:cs typeface="Calibri" panose="020F0502020204030204" pitchFamily="34" charset="0"/>
              </a:rPr>
              <a:t>, tot i que sembla evident que han de tenir aquest últim caràcter, ja que ni són les derivades del règim de sessions acordat per la Corporació, ni admeten la incorporació en la seva ordre del dia d'altres assumptes diferents dels quals constitueixen la seva finalitat. </a:t>
            </a:r>
          </a:p>
          <a:p>
            <a:pPr eaLnBrk="1" hangingPunct="1">
              <a:buFont typeface="Wingdings" pitchFamily="2" charset="2"/>
              <a:buNone/>
            </a:pPr>
            <a:endParaRPr lang="es-ES" altLang="ca-ES" dirty="0">
              <a:latin typeface="Calibri" panose="020F0502020204030204" pitchFamily="34" charset="0"/>
              <a:cs typeface="Calibri" panose="020F0502020204030204" pitchFamily="34" charset="0"/>
            </a:endParaRPr>
          </a:p>
        </p:txBody>
      </p:sp>
      <p:sp>
        <p:nvSpPr>
          <p:cNvPr id="46082" name="4 Marcador de pie de página"/>
          <p:cNvSpPr>
            <a:spLocks noGrp="1"/>
          </p:cNvSpPr>
          <p:nvPr>
            <p:ph type="ftr" sz="quarter" idx="11"/>
          </p:nvPr>
        </p:nvSpPr>
        <p:spPr/>
        <p:txBody>
          <a:bodyPr/>
          <a:lstStyle/>
          <a:p>
            <a:pPr>
              <a:defRPr/>
            </a:pPr>
            <a:r>
              <a:rPr lang="pt-BR"/>
              <a:t>Curs de regim juridic </a:t>
            </a:r>
            <a:endParaRPr lang="es-ES"/>
          </a:p>
        </p:txBody>
      </p:sp>
      <p:sp>
        <p:nvSpPr>
          <p:cNvPr id="46083" name="5 Marcador de número de diapositiva"/>
          <p:cNvSpPr>
            <a:spLocks noGrp="1"/>
          </p:cNvSpPr>
          <p:nvPr>
            <p:ph type="sldNum" sz="quarter" idx="12"/>
          </p:nvPr>
        </p:nvSpPr>
        <p:spPr/>
        <p:txBody>
          <a:bodyPr/>
          <a:lstStyle/>
          <a:p>
            <a:pPr>
              <a:defRPr/>
            </a:pPr>
            <a:fld id="{30ADF00F-E570-4986-8885-30E5DC83D36E}" type="slidenum">
              <a:rPr lang="es-ES"/>
              <a:pPr>
                <a:defRPr/>
              </a:pPr>
              <a:t>23</a:t>
            </a:fld>
            <a:endParaRPr lang="es-ES"/>
          </a:p>
        </p:txBody>
      </p:sp>
      <p:sp>
        <p:nvSpPr>
          <p:cNvPr id="65542" name="Rectangle 4"/>
          <p:cNvSpPr>
            <a:spLocks noChangeArrowheads="1"/>
          </p:cNvSpPr>
          <p:nvPr/>
        </p:nvSpPr>
        <p:spPr bwMode="auto">
          <a:xfrm>
            <a:off x="7968208" y="1052735"/>
            <a:ext cx="3096343" cy="722883"/>
          </a:xfrm>
          <a:prstGeom prst="rect">
            <a:avLst/>
          </a:prstGeom>
          <a:solidFill>
            <a:srgbClr val="FDDDF8"/>
          </a:solidFill>
          <a:ln w="57150">
            <a:solidFill>
              <a:srgbClr val="009870"/>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a-ES" altLang="ca-ES" sz="1800" b="1" dirty="0">
                <a:solidFill>
                  <a:srgbClr val="FF3300"/>
                </a:solidFill>
                <a:latin typeface="Comic Sans MS" pitchFamily="66" charset="0"/>
              </a:rPr>
              <a:t>17 DIES després de </a:t>
            </a:r>
          </a:p>
          <a:p>
            <a:pPr algn="ctr" eaLnBrk="1" hangingPunct="1">
              <a:spcBef>
                <a:spcPct val="0"/>
              </a:spcBef>
              <a:buFontTx/>
              <a:buNone/>
            </a:pPr>
            <a:r>
              <a:rPr lang="ca-ES" altLang="ca-ES" sz="1800" b="1" dirty="0">
                <a:solidFill>
                  <a:srgbClr val="FF3300"/>
                </a:solidFill>
                <a:latin typeface="Comic Sans MS" pitchFamily="66" charset="0"/>
              </a:rPr>
              <a:t>les eleccions</a:t>
            </a:r>
          </a:p>
        </p:txBody>
      </p:sp>
    </p:spTree>
    <p:extLst>
      <p:ext uri="{BB962C8B-B14F-4D97-AF65-F5344CB8AC3E}">
        <p14:creationId xmlns:p14="http://schemas.microsoft.com/office/powerpoint/2010/main" val="272546794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2659" name="Rectangle 3"/>
          <p:cNvSpPr>
            <a:spLocks noGrp="1" noChangeArrowheads="1"/>
          </p:cNvSpPr>
          <p:nvPr>
            <p:ph idx="1"/>
          </p:nvPr>
        </p:nvSpPr>
        <p:spPr>
          <a:xfrm>
            <a:off x="1919536" y="404664"/>
            <a:ext cx="9649072" cy="6024711"/>
          </a:xfrm>
          <a:solidFill>
            <a:schemeClr val="bg1"/>
          </a:solidFill>
          <a:effectLst>
            <a:outerShdw dist="107763" dir="18900000" algn="ctr" rotWithShape="0">
              <a:schemeClr val="bg2">
                <a:alpha val="50000"/>
              </a:schemeClr>
            </a:outerShdw>
          </a:effectLst>
        </p:spPr>
        <p:txBody>
          <a:bodyPr rtlCol="0">
            <a:noAutofit/>
          </a:bodyPr>
          <a:lstStyle/>
          <a:p>
            <a:pPr marL="274320" indent="-274320" algn="just">
              <a:buClr>
                <a:schemeClr val="accent3"/>
              </a:buClr>
              <a:buFont typeface="Arial" pitchFamily="34" charset="0"/>
              <a:buChar char="•"/>
              <a:defRPr/>
            </a:pPr>
            <a:endParaRPr lang="ca-ES" sz="1700" u="sng" dirty="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endParaRPr lang="ca-ES" sz="1700" b="1" u="sng" dirty="0">
              <a:solidFill>
                <a:schemeClr val="accent1">
                  <a:lumMod val="75000"/>
                </a:schemeClr>
              </a:solidFill>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endParaRPr lang="ca-ES" sz="1700" b="1" u="sng" dirty="0">
              <a:solidFill>
                <a:schemeClr val="accent1">
                  <a:lumMod val="75000"/>
                </a:schemeClr>
              </a:solidFill>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endParaRPr lang="ca-ES" sz="2000" b="1" u="sng" dirty="0">
              <a:solidFill>
                <a:srgbClr val="0070C0"/>
              </a:solidFill>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r>
              <a:rPr lang="ca-ES" sz="2000" b="1" u="sng" dirty="0">
                <a:solidFill>
                  <a:srgbClr val="0070C0"/>
                </a:solidFill>
                <a:latin typeface="Calibri" panose="020F0502020204030204" pitchFamily="34" charset="0"/>
                <a:cs typeface="Calibri" panose="020F0502020204030204" pitchFamily="34" charset="0"/>
              </a:rPr>
              <a:t>4. VOT PARTICULAR</a:t>
            </a:r>
            <a:r>
              <a:rPr lang="ca-ES" sz="2000" b="1" dirty="0">
                <a:solidFill>
                  <a:srgbClr val="0070C0"/>
                </a:solidFill>
                <a:latin typeface="Calibri" panose="020F0502020204030204" pitchFamily="34" charset="0"/>
                <a:cs typeface="Calibri" panose="020F0502020204030204" pitchFamily="34" charset="0"/>
              </a:rPr>
              <a:t>,</a:t>
            </a:r>
            <a:r>
              <a:rPr lang="ca-ES" sz="2000" dirty="0">
                <a:solidFill>
                  <a:srgbClr val="0070C0"/>
                </a:solidFill>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és la proposta de modificació d'un dictamen formulada per un membre </a:t>
            </a:r>
            <a:r>
              <a:rPr lang="ca-ES" sz="1700" b="1" dirty="0">
                <a:latin typeface="Calibri" panose="020F0502020204030204" pitchFamily="34" charset="0"/>
                <a:cs typeface="Calibri" panose="020F0502020204030204" pitchFamily="34" charset="0"/>
              </a:rPr>
              <a:t>que forma part de la Comissió Informativa</a:t>
            </a:r>
            <a:r>
              <a:rPr lang="ca-ES" sz="1700" dirty="0">
                <a:latin typeface="Calibri" panose="020F0502020204030204" pitchFamily="34" charset="0"/>
                <a:cs typeface="Calibri" panose="020F0502020204030204" pitchFamily="34" charset="0"/>
              </a:rPr>
              <a:t>. Haurà d'acompanyar al dictamen des del dia següent a la seva aprovació per la Comissió.</a:t>
            </a:r>
          </a:p>
          <a:p>
            <a:pPr marL="274320" indent="-274320" algn="just">
              <a:buClr>
                <a:schemeClr val="accent3"/>
              </a:buClr>
              <a:buFont typeface="Arial" pitchFamily="34" charset="0"/>
              <a:buChar char="•"/>
              <a:defRPr/>
            </a:pPr>
            <a:endParaRPr lang="ca-ES" sz="1700" b="1" u="sng" dirty="0">
              <a:solidFill>
                <a:srgbClr val="0000FF"/>
              </a:solidFill>
              <a:latin typeface="Calibri" panose="020F0502020204030204" pitchFamily="34" charset="0"/>
              <a:cs typeface="Calibri" panose="020F0502020204030204" pitchFamily="34" charset="0"/>
            </a:endParaRPr>
          </a:p>
          <a:p>
            <a:pPr marL="274320" indent="-274320" algn="just">
              <a:buClr>
                <a:schemeClr val="accent3"/>
              </a:buClr>
              <a:buNone/>
              <a:defRPr/>
            </a:pPr>
            <a:endParaRPr lang="ca-ES" sz="1700" b="1" u="sng" dirty="0">
              <a:solidFill>
                <a:srgbClr val="0000FF"/>
              </a:solidFill>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r>
              <a:rPr lang="ca-ES" b="1" u="sng" dirty="0">
                <a:solidFill>
                  <a:srgbClr val="0070C0"/>
                </a:solidFill>
                <a:latin typeface="Calibri" panose="020F0502020204030204" pitchFamily="34" charset="0"/>
                <a:cs typeface="Calibri" panose="020F0502020204030204" pitchFamily="34" charset="0"/>
              </a:rPr>
              <a:t>5. ESMENA</a:t>
            </a:r>
            <a:r>
              <a:rPr lang="ca-ES" sz="1700" dirty="0">
                <a:latin typeface="Calibri" panose="020F0502020204030204" pitchFamily="34" charset="0"/>
                <a:cs typeface="Calibri" panose="020F0502020204030204" pitchFamily="34" charset="0"/>
              </a:rPr>
              <a:t>, és la proposta de modificació d'un dictamen o proposició presentada </a:t>
            </a:r>
            <a:r>
              <a:rPr lang="ca-ES" sz="1700" u="sng" dirty="0">
                <a:latin typeface="Calibri" panose="020F0502020204030204" pitchFamily="34" charset="0"/>
                <a:cs typeface="Calibri" panose="020F0502020204030204" pitchFamily="34" charset="0"/>
              </a:rPr>
              <a:t>per </a:t>
            </a:r>
            <a:r>
              <a:rPr lang="ca-ES" sz="1700" b="1" u="sng" dirty="0">
                <a:latin typeface="Calibri" panose="020F0502020204030204" pitchFamily="34" charset="0"/>
                <a:cs typeface="Calibri" panose="020F0502020204030204" pitchFamily="34" charset="0"/>
              </a:rPr>
              <a:t>qualsevol regidor</a:t>
            </a:r>
            <a:r>
              <a:rPr lang="ca-ES" sz="1700" u="sng" dirty="0">
                <a:latin typeface="Calibri" panose="020F0502020204030204" pitchFamily="34" charset="0"/>
                <a:cs typeface="Calibri" panose="020F0502020204030204" pitchFamily="34" charset="0"/>
              </a:rPr>
              <a:t>, </a:t>
            </a:r>
            <a:r>
              <a:rPr lang="ca-ES" sz="1700" dirty="0">
                <a:latin typeface="Calibri" panose="020F0502020204030204" pitchFamily="34" charset="0"/>
                <a:cs typeface="Calibri" panose="020F0502020204030204" pitchFamily="34" charset="0"/>
              </a:rPr>
              <a:t>mitjançant escrit presentat al president abans d'iniciar-se la deliberació de l'assumpte (art.97-5 ROF). </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Aquestes esmenes podran ser a la totalitat o parcials, o en aquest últim cas de modificació, addició, supressió o de caràcter alternatiu, en funció que proposin alteracions del text, addicions o supressions d'aquest, o un text alternatiu.</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També es pot establir en el ROM la possibilitat que les esmenes, quan siguin parcials, es puguin presentar directament en sessió, quan es debati la moció, tant de forma escrita com verbalment. </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
        <p:nvSpPr>
          <p:cNvPr id="359433" name="8 Marcador de pie de página"/>
          <p:cNvSpPr>
            <a:spLocks noGrp="1"/>
          </p:cNvSpPr>
          <p:nvPr>
            <p:ph type="ftr" sz="quarter" idx="11"/>
          </p:nvPr>
        </p:nvSpPr>
        <p:spPr/>
        <p:txBody>
          <a:bodyPr/>
          <a:lstStyle/>
          <a:p>
            <a:pPr>
              <a:defRPr/>
            </a:pPr>
            <a:r>
              <a:rPr lang="pt-BR"/>
              <a:t>Curs de regim juridic </a:t>
            </a:r>
            <a:endParaRPr lang="es-ES"/>
          </a:p>
        </p:txBody>
      </p:sp>
      <p:sp>
        <p:nvSpPr>
          <p:cNvPr id="359432" name="7 Marcador de número de diapositiva"/>
          <p:cNvSpPr>
            <a:spLocks noGrp="1"/>
          </p:cNvSpPr>
          <p:nvPr>
            <p:ph type="sldNum" sz="quarter" idx="12"/>
          </p:nvPr>
        </p:nvSpPr>
        <p:spPr/>
        <p:txBody>
          <a:bodyPr/>
          <a:lstStyle/>
          <a:p>
            <a:pPr>
              <a:defRPr/>
            </a:pPr>
            <a:fld id="{DD57EF4A-B2E4-4DD1-BDB2-9FA645994166}" type="slidenum">
              <a:rPr lang="es-ES"/>
              <a:pPr>
                <a:defRPr/>
              </a:pPr>
              <a:t>230</a:t>
            </a:fld>
            <a:endParaRPr lang="es-ES"/>
          </a:p>
        </p:txBody>
      </p:sp>
      <p:sp>
        <p:nvSpPr>
          <p:cNvPr id="2502660" name="Text Box 4"/>
          <p:cNvSpPr txBox="1">
            <a:spLocks noChangeArrowheads="1"/>
          </p:cNvSpPr>
          <p:nvPr/>
        </p:nvSpPr>
        <p:spPr bwMode="auto">
          <a:xfrm>
            <a:off x="7176120" y="861110"/>
            <a:ext cx="4140200" cy="646331"/>
          </a:xfrm>
          <a:prstGeom prst="rect">
            <a:avLst/>
          </a:prstGeom>
          <a:solidFill>
            <a:srgbClr val="FFFC56"/>
          </a:solidFill>
          <a:ln w="38100">
            <a:solidFill>
              <a:schemeClr val="accent2"/>
            </a:solidFill>
            <a:miter lim="800000"/>
            <a:headEnd/>
            <a:tailEnd/>
          </a:ln>
          <a:effectLst>
            <a:outerShdw dist="107763" dir="13500000" algn="ctr" rotWithShape="0">
              <a:schemeClr val="bg2">
                <a:alpha val="50000"/>
              </a:schemeClr>
            </a:outerShdw>
          </a:effectLst>
        </p:spPr>
        <p:txBody>
          <a:bodyPr>
            <a:spAutoFit/>
          </a:bodyPr>
          <a:lstStyle/>
          <a:p>
            <a:pPr eaLnBrk="1" hangingPunct="1">
              <a:spcBef>
                <a:spcPct val="50000"/>
              </a:spcBef>
              <a:defRPr/>
            </a:pPr>
            <a:r>
              <a:rPr lang="ca-ES" b="1">
                <a:latin typeface="Comic Sans MS" pitchFamily="66" charset="0"/>
              </a:rPr>
              <a:t>Pel que forma part de la Comissió Informativa</a:t>
            </a:r>
          </a:p>
        </p:txBody>
      </p:sp>
      <p:sp>
        <p:nvSpPr>
          <p:cNvPr id="363526" name="Line 5"/>
          <p:cNvSpPr>
            <a:spLocks noChangeShapeType="1"/>
          </p:cNvSpPr>
          <p:nvPr/>
        </p:nvSpPr>
        <p:spPr bwMode="auto">
          <a:xfrm flipH="1">
            <a:off x="4439816" y="1398255"/>
            <a:ext cx="2663825" cy="504825"/>
          </a:xfrm>
          <a:prstGeom prst="line">
            <a:avLst/>
          </a:prstGeom>
          <a:noFill/>
          <a:ln w="57150">
            <a:solidFill>
              <a:srgbClr val="60ED49"/>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a:p>
        </p:txBody>
      </p:sp>
      <p:sp>
        <p:nvSpPr>
          <p:cNvPr id="2502662" name="Text Box 6"/>
          <p:cNvSpPr txBox="1">
            <a:spLocks noChangeArrowheads="1"/>
          </p:cNvSpPr>
          <p:nvPr/>
        </p:nvSpPr>
        <p:spPr bwMode="auto">
          <a:xfrm>
            <a:off x="7752184" y="3021182"/>
            <a:ext cx="3384550" cy="369887"/>
          </a:xfrm>
          <a:prstGeom prst="rect">
            <a:avLst/>
          </a:prstGeom>
          <a:solidFill>
            <a:srgbClr val="FFFC56"/>
          </a:solidFill>
          <a:ln w="9525">
            <a:noFill/>
            <a:miter lim="800000"/>
            <a:headEnd/>
            <a:tailEnd/>
          </a:ln>
          <a:effectLst>
            <a:outerShdw dist="107763" dir="13500000" algn="ctr" rotWithShape="0">
              <a:schemeClr val="bg2">
                <a:alpha val="50000"/>
              </a:schemeClr>
            </a:outerShdw>
          </a:effectLst>
        </p:spPr>
        <p:txBody>
          <a:bodyPr>
            <a:spAutoFit/>
          </a:bodyPr>
          <a:lstStyle/>
          <a:p>
            <a:pPr eaLnBrk="1" hangingPunct="1">
              <a:spcBef>
                <a:spcPct val="50000"/>
              </a:spcBef>
              <a:defRPr/>
            </a:pPr>
            <a:r>
              <a:rPr lang="ca-ES" b="1" dirty="0"/>
              <a:t>Per qualsevol regidor</a:t>
            </a:r>
          </a:p>
        </p:txBody>
      </p:sp>
      <p:sp>
        <p:nvSpPr>
          <p:cNvPr id="363528" name="Line 7"/>
          <p:cNvSpPr>
            <a:spLocks noChangeShapeType="1"/>
          </p:cNvSpPr>
          <p:nvPr/>
        </p:nvSpPr>
        <p:spPr bwMode="auto">
          <a:xfrm flipH="1">
            <a:off x="5589000" y="3159831"/>
            <a:ext cx="2141124" cy="462476"/>
          </a:xfrm>
          <a:prstGeom prst="line">
            <a:avLst/>
          </a:prstGeom>
          <a:noFill/>
          <a:ln w="57150">
            <a:solidFill>
              <a:srgbClr val="60ED49"/>
            </a:solidFill>
            <a:round/>
            <a:headEnd/>
            <a:tailEnd type="triangle" w="med" len="med"/>
          </a:ln>
          <a:extLst>
            <a:ext uri="{909E8E84-426E-40DD-AFC4-6F175D3DCCD1}">
              <a14:hiddenFill xmlns:a14="http://schemas.microsoft.com/office/drawing/2010/main">
                <a:noFill/>
              </a14:hiddenFill>
            </a:ext>
          </a:extLst>
        </p:spPr>
        <p:txBody>
          <a:bodyPr/>
          <a:lstStyle/>
          <a:p>
            <a:endParaRPr lang="es-ES_tradnl"/>
          </a:p>
        </p:txBody>
      </p:sp>
    </p:spTree>
    <p:extLst>
      <p:ext uri="{BB962C8B-B14F-4D97-AF65-F5344CB8AC3E}">
        <p14:creationId xmlns:p14="http://schemas.microsoft.com/office/powerpoint/2010/main" val="129572144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1881189" y="260648"/>
            <a:ext cx="9623423" cy="1644352"/>
          </a:xfrm>
        </p:spPr>
        <p:txBody>
          <a:bodyPr rtlCol="0">
            <a:noAutofit/>
          </a:bodyPr>
          <a:lstStyle/>
          <a:p>
            <a:pPr>
              <a:defRPr/>
            </a:pPr>
            <a:r>
              <a:rPr lang="ca-ES" sz="4000" b="1" dirty="0" smtClean="0">
                <a:solidFill>
                  <a:srgbClr val="0070C0"/>
                </a:solidFill>
                <a:latin typeface="Calibri" panose="020F0502020204030204" pitchFamily="34" charset="0"/>
                <a:cs typeface="Calibri" panose="020F0502020204030204" pitchFamily="34" charset="0"/>
              </a:rPr>
              <a:t>NOMENCLATURA</a:t>
            </a:r>
            <a:br>
              <a:rPr lang="ca-ES" sz="4000" b="1" dirty="0" smtClean="0">
                <a:solidFill>
                  <a:srgbClr val="0070C0"/>
                </a:solidFill>
                <a:latin typeface="Calibri" panose="020F0502020204030204" pitchFamily="34" charset="0"/>
                <a:cs typeface="Calibri" panose="020F0502020204030204" pitchFamily="34" charset="0"/>
              </a:rPr>
            </a:br>
            <a:endParaRPr lang="ca-ES" sz="4000" b="1" dirty="0" smtClean="0">
              <a:solidFill>
                <a:srgbClr val="0070C0"/>
              </a:solidFill>
              <a:latin typeface="Calibri" panose="020F0502020204030204" pitchFamily="34" charset="0"/>
              <a:cs typeface="Calibri" panose="020F0502020204030204" pitchFamily="34" charset="0"/>
            </a:endParaRPr>
          </a:p>
        </p:txBody>
      </p:sp>
      <p:sp>
        <p:nvSpPr>
          <p:cNvPr id="2503683" name="Rectangle 3"/>
          <p:cNvSpPr>
            <a:spLocks noGrp="1" noChangeArrowheads="1"/>
          </p:cNvSpPr>
          <p:nvPr>
            <p:ph idx="1"/>
          </p:nvPr>
        </p:nvSpPr>
        <p:spPr>
          <a:xfrm>
            <a:off x="407369" y="1955086"/>
            <a:ext cx="6120678" cy="3371439"/>
          </a:xfrm>
          <a:solidFill>
            <a:schemeClr val="bg1"/>
          </a:solidFill>
          <a:effectLst>
            <a:outerShdw dist="107763" dir="13500000" algn="ctr" rotWithShape="0">
              <a:schemeClr val="bg2">
                <a:alpha val="50000"/>
              </a:schemeClr>
            </a:outerShdw>
          </a:effectLst>
        </p:spPr>
        <p:txBody>
          <a:bodyPr rtlCol="0" anchor="ctr">
            <a:normAutofit/>
          </a:bodyPr>
          <a:lstStyle/>
          <a:p>
            <a:pPr marL="274320" indent="-274320" algn="just">
              <a:buClr>
                <a:schemeClr val="accent3"/>
              </a:buClr>
              <a:buNone/>
              <a:defRPr/>
            </a:pPr>
            <a:r>
              <a:rPr lang="ca-ES" sz="2000" b="1" u="sng" dirty="0">
                <a:solidFill>
                  <a:srgbClr val="0070C0"/>
                </a:solidFill>
                <a:latin typeface="Calibri" panose="020F0502020204030204" pitchFamily="34" charset="0"/>
                <a:cs typeface="Calibri" panose="020F0502020204030204" pitchFamily="34" charset="0"/>
              </a:rPr>
              <a:t>	6. PREC</a:t>
            </a:r>
            <a:r>
              <a:rPr lang="ca-ES" sz="1700" dirty="0">
                <a:latin typeface="Calibri" panose="020F0502020204030204" pitchFamily="34" charset="0"/>
                <a:cs typeface="Calibri" panose="020F0502020204030204" pitchFamily="34" charset="0"/>
              </a:rPr>
              <a:t>, és la formulació </a:t>
            </a:r>
            <a:r>
              <a:rPr lang="ca-ES" sz="1700" b="1" dirty="0">
                <a:solidFill>
                  <a:srgbClr val="0000FF"/>
                </a:solidFill>
                <a:latin typeface="Calibri" panose="020F0502020204030204" pitchFamily="34" charset="0"/>
                <a:cs typeface="Calibri" panose="020F0502020204030204" pitchFamily="34" charset="0"/>
              </a:rPr>
              <a:t>d'una proposta d'actuació</a:t>
            </a:r>
            <a:r>
              <a:rPr lang="ca-ES" sz="1700" dirty="0">
                <a:latin typeface="Calibri" panose="020F0502020204030204" pitchFamily="34" charset="0"/>
                <a:cs typeface="Calibri" panose="020F0502020204030204" pitchFamily="34" charset="0"/>
              </a:rPr>
              <a:t> dirigida a alguns dels òrgans de govern municipal. Els precs formulats en el si del Ple podran ser debatuts, </a:t>
            </a:r>
            <a:r>
              <a:rPr lang="ca-ES" sz="1700" b="1" dirty="0">
                <a:latin typeface="Calibri" panose="020F0502020204030204" pitchFamily="34" charset="0"/>
                <a:cs typeface="Calibri" panose="020F0502020204030204" pitchFamily="34" charset="0"/>
              </a:rPr>
              <a:t>però en cap cas sotmesos a votació.</a:t>
            </a:r>
            <a:r>
              <a:rPr lang="ca-ES" sz="1700" dirty="0">
                <a:latin typeface="Calibri" panose="020F0502020204030204" pitchFamily="34" charset="0"/>
                <a:cs typeface="Calibri" panose="020F0502020204030204" pitchFamily="34" charset="0"/>
              </a:rPr>
              <a:t> </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Poden plantejar precs tots els membres de la Corporació, o els grups municipals a través dels seus portaveus.</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Els precs podran ser efectuats oralment o per escrit i seran debatuts generalment en la sessió següent, sens perjudici que ho puguin ser en la mateixa sessió que es formulin si l'alcalde o president ho creu convenient.</a:t>
            </a:r>
          </a:p>
        </p:txBody>
      </p:sp>
      <p:sp>
        <p:nvSpPr>
          <p:cNvPr id="360455" name="6 Marcador de pie de página"/>
          <p:cNvSpPr>
            <a:spLocks noGrp="1"/>
          </p:cNvSpPr>
          <p:nvPr>
            <p:ph type="ftr" sz="quarter" idx="11"/>
          </p:nvPr>
        </p:nvSpPr>
        <p:spPr/>
        <p:txBody>
          <a:bodyPr/>
          <a:lstStyle/>
          <a:p>
            <a:pPr>
              <a:defRPr/>
            </a:pPr>
            <a:r>
              <a:rPr lang="pt-BR"/>
              <a:t>Curs de regim juridic </a:t>
            </a:r>
            <a:endParaRPr lang="es-ES"/>
          </a:p>
        </p:txBody>
      </p:sp>
      <p:sp>
        <p:nvSpPr>
          <p:cNvPr id="360454" name="5 Marcador de número de diapositiva"/>
          <p:cNvSpPr>
            <a:spLocks noGrp="1"/>
          </p:cNvSpPr>
          <p:nvPr>
            <p:ph type="sldNum" sz="quarter" idx="12"/>
          </p:nvPr>
        </p:nvSpPr>
        <p:spPr/>
        <p:txBody>
          <a:bodyPr/>
          <a:lstStyle/>
          <a:p>
            <a:pPr>
              <a:defRPr/>
            </a:pPr>
            <a:fld id="{597AEF42-6971-45E3-9F13-9B923779A8B4}" type="slidenum">
              <a:rPr lang="es-ES"/>
              <a:pPr>
                <a:defRPr/>
              </a:pPr>
              <a:t>231</a:t>
            </a:fld>
            <a:endParaRPr lang="es-ES"/>
          </a:p>
        </p:txBody>
      </p:sp>
      <p:sp>
        <p:nvSpPr>
          <p:cNvPr id="2503684" name="Text Box 4"/>
          <p:cNvSpPr txBox="1">
            <a:spLocks noChangeArrowheads="1"/>
          </p:cNvSpPr>
          <p:nvPr/>
        </p:nvSpPr>
        <p:spPr bwMode="auto">
          <a:xfrm>
            <a:off x="381289" y="5338581"/>
            <a:ext cx="6553200" cy="406400"/>
          </a:xfrm>
          <a:prstGeom prst="rect">
            <a:avLst/>
          </a:prstGeom>
          <a:solidFill>
            <a:srgbClr val="FFCC66"/>
          </a:solidFill>
          <a:ln w="9525">
            <a:solidFill>
              <a:srgbClr val="CC3300"/>
            </a:solidFill>
            <a:miter lim="800000"/>
            <a:headEnd/>
            <a:tailEnd/>
          </a:ln>
          <a:effectLst>
            <a:outerShdw sy="50000" kx="-2453608" rotWithShape="0">
              <a:schemeClr val="bg2">
                <a:alpha val="50000"/>
              </a:schemeClr>
            </a:outerShdw>
          </a:effectLst>
        </p:spPr>
        <p:txBody>
          <a:bodyPr>
            <a:spAutoFit/>
          </a:bodyPr>
          <a:lstStyle/>
          <a:p>
            <a:pPr algn="ctr" eaLnBrk="1" hangingPunct="1">
              <a:spcBef>
                <a:spcPct val="50000"/>
              </a:spcBef>
              <a:defRPr/>
            </a:pPr>
            <a:r>
              <a:rPr lang="ca-ES" sz="2000" b="1">
                <a:solidFill>
                  <a:schemeClr val="tx2"/>
                </a:solidFill>
                <a:latin typeface="Comic Sans MS" pitchFamily="66" charset="0"/>
              </a:rPr>
              <a:t>Els precs NO donen lloc a l'adopció d'acords.</a:t>
            </a:r>
          </a:p>
        </p:txBody>
      </p:sp>
      <p:sp>
        <p:nvSpPr>
          <p:cNvPr id="2503685" name="Text Box 5"/>
          <p:cNvSpPr txBox="1">
            <a:spLocks noChangeArrowheads="1"/>
          </p:cNvSpPr>
          <p:nvPr/>
        </p:nvSpPr>
        <p:spPr bwMode="auto">
          <a:xfrm>
            <a:off x="407368" y="1308755"/>
            <a:ext cx="6120679" cy="646331"/>
          </a:xfrm>
          <a:prstGeom prst="rect">
            <a:avLst/>
          </a:prstGeom>
          <a:solidFill>
            <a:srgbClr val="FFFC56"/>
          </a:solidFill>
          <a:ln w="38100">
            <a:solidFill>
              <a:srgbClr val="60ED49"/>
            </a:solidFill>
            <a:miter lim="800000"/>
            <a:headEnd/>
            <a:tailEnd/>
          </a:ln>
          <a:effectLst>
            <a:outerShdw dist="107763" dir="18900000" algn="ctr" rotWithShape="0">
              <a:schemeClr val="bg2">
                <a:alpha val="50000"/>
              </a:schemeClr>
            </a:outerShdw>
          </a:effectLst>
        </p:spPr>
        <p:txBody>
          <a:bodyPr wrap="square">
            <a:spAutoFit/>
          </a:bodyPr>
          <a:lstStyle/>
          <a:p>
            <a:pPr algn="ctr" eaLnBrk="1" hangingPunct="1">
              <a:spcBef>
                <a:spcPct val="50000"/>
              </a:spcBef>
              <a:defRPr/>
            </a:pPr>
            <a:r>
              <a:rPr lang="ca-ES" b="1" dirty="0">
                <a:latin typeface="Comic Sans MS" pitchFamily="66" charset="0"/>
              </a:rPr>
              <a:t>Proposta d'actuació dirigida a alguns dels òrgans de govern municipal.</a:t>
            </a:r>
          </a:p>
        </p:txBody>
      </p:sp>
      <p:sp>
        <p:nvSpPr>
          <p:cNvPr id="8" name="Rectangle 3"/>
          <p:cNvSpPr txBox="1">
            <a:spLocks noChangeArrowheads="1"/>
          </p:cNvSpPr>
          <p:nvPr/>
        </p:nvSpPr>
        <p:spPr>
          <a:xfrm>
            <a:off x="6611257" y="658142"/>
            <a:ext cx="5186133" cy="4441170"/>
          </a:xfrm>
          <a:prstGeom prst="rect">
            <a:avLst/>
          </a:prstGeom>
          <a:solidFill>
            <a:schemeClr val="bg1"/>
          </a:solidFill>
          <a:effectLst>
            <a:outerShdw dist="107763" dir="18900000" algn="ctr" rotWithShape="0">
              <a:schemeClr val="bg2">
                <a:alpha val="50000"/>
              </a:schemeClr>
            </a:outerShdw>
          </a:effectLst>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110000"/>
              </a:lnSpc>
              <a:buClr>
                <a:schemeClr val="accent3"/>
              </a:buClr>
              <a:buFont typeface="Wingdings 3" charset="2"/>
              <a:buNone/>
              <a:defRPr/>
            </a:pPr>
            <a:r>
              <a:rPr lang="ca-ES" sz="1700" b="1" u="sng" dirty="0" smtClean="0">
                <a:solidFill>
                  <a:srgbClr val="0070C0"/>
                </a:solidFill>
                <a:latin typeface="Calibri" panose="020F0502020204030204" pitchFamily="34" charset="0"/>
                <a:cs typeface="Calibri" panose="020F0502020204030204" pitchFamily="34" charset="0"/>
              </a:rPr>
              <a:t>	7. PREGUNTA</a:t>
            </a:r>
            <a:r>
              <a:rPr lang="ca-ES" sz="1700" dirty="0" smtClean="0">
                <a:solidFill>
                  <a:srgbClr val="0070C0"/>
                </a:solidFill>
                <a:latin typeface="Calibri" panose="020F0502020204030204" pitchFamily="34" charset="0"/>
                <a:cs typeface="Calibri" panose="020F0502020204030204" pitchFamily="34" charset="0"/>
              </a:rPr>
              <a:t>, </a:t>
            </a:r>
            <a:r>
              <a:rPr lang="ca-ES" sz="1700" i="1" dirty="0" smtClean="0">
                <a:latin typeface="Calibri" panose="020F0502020204030204" pitchFamily="34" charset="0"/>
                <a:cs typeface="Calibri" panose="020F0502020204030204" pitchFamily="34" charset="0"/>
              </a:rPr>
              <a:t>és qualsevol qüestió plantejada</a:t>
            </a:r>
            <a:r>
              <a:rPr lang="ca-ES" sz="1700" dirty="0" smtClean="0">
                <a:latin typeface="Calibri" panose="020F0502020204030204" pitchFamily="34" charset="0"/>
                <a:cs typeface="Calibri" panose="020F0502020204030204" pitchFamily="34" charset="0"/>
              </a:rPr>
              <a:t> als òrgans de govern en el si del Ple. Poden plantejar preguntes tots els membres de la Corporació, o els grups municipals a través dels seus portaveus. </a:t>
            </a:r>
          </a:p>
          <a:p>
            <a:pPr marL="274320" indent="-274320" algn="just">
              <a:lnSpc>
                <a:spcPct val="11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Les preguntes plantejades oralment en el transcurs d'una sessió seran generalment contestades pel seu destinatari en la sessió següent, sense perjudici que el preguntat vulgui donar-li resposta immediata. </a:t>
            </a:r>
          </a:p>
          <a:p>
            <a:pPr marL="274320" indent="-274320" algn="just">
              <a:lnSpc>
                <a:spcPct val="11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Les preguntes formulades per escrit seran contestades pel seu destinatari en la sessió següent, sense perjudici que el preguntat vulgui donar-li resposta immediata.</a:t>
            </a:r>
          </a:p>
          <a:p>
            <a:pPr marL="274320" indent="-274320" algn="just">
              <a:lnSpc>
                <a:spcPct val="11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t>
            </a:r>
            <a:br>
              <a:rPr lang="ca-ES" sz="1700" dirty="0" smtClean="0">
                <a:latin typeface="Calibri" panose="020F0502020204030204" pitchFamily="34" charset="0"/>
                <a:cs typeface="Calibri" panose="020F0502020204030204" pitchFamily="34" charset="0"/>
              </a:rPr>
            </a:br>
            <a:endParaRPr lang="ca-ES" sz="1700" b="1" dirty="0">
              <a:latin typeface="Calibri" panose="020F0502020204030204" pitchFamily="34" charset="0"/>
              <a:cs typeface="Calibri" panose="020F0502020204030204" pitchFamily="34" charset="0"/>
            </a:endParaRPr>
          </a:p>
        </p:txBody>
      </p:sp>
      <p:sp>
        <p:nvSpPr>
          <p:cNvPr id="9" name="Text Box 4"/>
          <p:cNvSpPr txBox="1">
            <a:spLocks noChangeArrowheads="1"/>
          </p:cNvSpPr>
          <p:nvPr/>
        </p:nvSpPr>
        <p:spPr bwMode="auto">
          <a:xfrm>
            <a:off x="6820825" y="4493845"/>
            <a:ext cx="5257511" cy="1446550"/>
          </a:xfrm>
          <a:prstGeom prst="rect">
            <a:avLst/>
          </a:prstGeom>
          <a:solidFill>
            <a:srgbClr val="66FF33"/>
          </a:solidFill>
          <a:ln w="9525">
            <a:noFill/>
            <a:miter lim="800000"/>
            <a:headEnd/>
            <a:tailEnd/>
          </a:ln>
          <a:effectLst>
            <a:outerShdw dist="107763" dir="13500000" algn="ctr" rotWithShape="0">
              <a:schemeClr val="bg2">
                <a:alpha val="50000"/>
              </a:schemeClr>
            </a:outerShdw>
          </a:effectLst>
        </p:spPr>
        <p:txBody>
          <a:bodyPr wrap="square">
            <a:spAutoFit/>
          </a:bodyPr>
          <a:lstStyle/>
          <a:p>
            <a:pPr algn="just" eaLnBrk="1" hangingPunct="1">
              <a:spcBef>
                <a:spcPct val="20000"/>
              </a:spcBef>
              <a:buClr>
                <a:schemeClr val="accent1"/>
              </a:buClr>
              <a:buFont typeface="Wingdings" pitchFamily="2" charset="2"/>
              <a:buNone/>
              <a:defRPr/>
            </a:pPr>
            <a:r>
              <a:rPr lang="ca-ES" sz="1600">
                <a:latin typeface="Comic Sans MS" pitchFamily="66" charset="0"/>
              </a:rPr>
              <a:t>Les preguntes formulades </a:t>
            </a:r>
            <a:r>
              <a:rPr lang="ca-ES" sz="1600" b="1">
                <a:latin typeface="Comic Sans MS" pitchFamily="66" charset="0"/>
              </a:rPr>
              <a:t>per escrit amb vint-i-quatre hores d'antelació, seran contestades ordinàriament en la sessió o, per causes degudament motivades, en la següent.</a:t>
            </a:r>
          </a:p>
          <a:p>
            <a:pPr algn="ctr" eaLnBrk="1" hangingPunct="1">
              <a:spcBef>
                <a:spcPct val="50000"/>
              </a:spcBef>
              <a:defRPr/>
            </a:pPr>
            <a:endParaRPr lang="ca-ES" sz="1600" b="1" u="sng" dirty="0">
              <a:latin typeface="Comic Sans MS" pitchFamily="66" charset="0"/>
            </a:endParaRPr>
          </a:p>
        </p:txBody>
      </p:sp>
      <p:sp>
        <p:nvSpPr>
          <p:cNvPr id="10" name="Text Box 8"/>
          <p:cNvSpPr txBox="1">
            <a:spLocks noChangeArrowheads="1"/>
          </p:cNvSpPr>
          <p:nvPr/>
        </p:nvSpPr>
        <p:spPr bwMode="auto">
          <a:xfrm>
            <a:off x="6820825" y="5984250"/>
            <a:ext cx="5257511" cy="877163"/>
          </a:xfrm>
          <a:prstGeom prst="rect">
            <a:avLst/>
          </a:prstGeom>
          <a:gradFill rotWithShape="1">
            <a:gsLst>
              <a:gs pos="0">
                <a:srgbClr val="99CCFF"/>
              </a:gs>
              <a:gs pos="50000">
                <a:srgbClr val="FFFFFF"/>
              </a:gs>
              <a:gs pos="100000">
                <a:srgbClr val="99CCFF"/>
              </a:gs>
            </a:gsLst>
            <a:lin ang="0" scaled="1"/>
          </a:gradFill>
          <a:ln w="38100">
            <a:solidFill>
              <a:schemeClr val="tx2"/>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sz="1700" b="1">
                <a:latin typeface="Calibri" panose="020F0502020204030204" pitchFamily="34" charset="0"/>
                <a:cs typeface="Calibri" panose="020F0502020204030204" pitchFamily="34" charset="0"/>
              </a:rPr>
              <a:t>Es poden formular preguntes a respondre per escrit. En aquest cas, han d'ésser contestades en el termini màxim d'un mes.</a:t>
            </a:r>
          </a:p>
        </p:txBody>
      </p:sp>
    </p:spTree>
    <p:extLst>
      <p:ext uri="{BB962C8B-B14F-4D97-AF65-F5344CB8AC3E}">
        <p14:creationId xmlns:p14="http://schemas.microsoft.com/office/powerpoint/2010/main" val="2325000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503684"/>
                                        </p:tgtEl>
                                        <p:attrNameLst>
                                          <p:attrName>style.visibility</p:attrName>
                                        </p:attrNameLst>
                                      </p:cBhvr>
                                      <p:to>
                                        <p:strVal val="visible"/>
                                      </p:to>
                                    </p:set>
                                    <p:anim calcmode="lin" valueType="num">
                                      <p:cBhvr>
                                        <p:cTn id="7" dur="2000" fill="hold"/>
                                        <p:tgtEl>
                                          <p:spTgt spid="2503684"/>
                                        </p:tgtEl>
                                        <p:attrNameLst>
                                          <p:attrName>ppt_w</p:attrName>
                                        </p:attrNameLst>
                                      </p:cBhvr>
                                      <p:tavLst>
                                        <p:tav tm="0">
                                          <p:val>
                                            <p:fltVal val="0"/>
                                          </p:val>
                                        </p:tav>
                                        <p:tav tm="100000">
                                          <p:val>
                                            <p:strVal val="#ppt_w"/>
                                          </p:val>
                                        </p:tav>
                                      </p:tavLst>
                                    </p:anim>
                                    <p:anim calcmode="lin" valueType="num">
                                      <p:cBhvr>
                                        <p:cTn id="8" dur="2000" fill="hold"/>
                                        <p:tgtEl>
                                          <p:spTgt spid="2503684"/>
                                        </p:tgtEl>
                                        <p:attrNameLst>
                                          <p:attrName>ppt_h</p:attrName>
                                        </p:attrNameLst>
                                      </p:cBhvr>
                                      <p:tavLst>
                                        <p:tav tm="0">
                                          <p:val>
                                            <p:fltVal val="0"/>
                                          </p:val>
                                        </p:tav>
                                        <p:tav tm="100000">
                                          <p:val>
                                            <p:strVal val="#ppt_h"/>
                                          </p:val>
                                        </p:tav>
                                      </p:tavLst>
                                    </p:anim>
                                  </p:childTnLst>
                                </p:cTn>
                              </p:par>
                              <p:par>
                                <p:cTn id="9" presetID="21"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4)">
                                      <p:cBhvr>
                                        <p:cTn id="1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3684" grpId="0" animBg="1"/>
      <p:bldP spid="10"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a:xfrm>
            <a:off x="1524000" y="-46181"/>
            <a:ext cx="5256214" cy="785813"/>
          </a:xfrm>
        </p:spPr>
        <p:txBody>
          <a:bodyPr rtlCol="0">
            <a:noAutofit/>
          </a:bodyPr>
          <a:lstStyle/>
          <a:p>
            <a:pPr>
              <a:defRPr/>
            </a:pPr>
            <a:r>
              <a:rPr lang="ca-ES" sz="4000" b="1" dirty="0">
                <a:solidFill>
                  <a:srgbClr val="0070C0"/>
                </a:solidFill>
                <a:latin typeface="Calibri" panose="020F0502020204030204" pitchFamily="34" charset="0"/>
                <a:cs typeface="Calibri" panose="020F0502020204030204" pitchFamily="34" charset="0"/>
              </a:rPr>
              <a:t>ADOPCIÓ D'ACORDS</a:t>
            </a:r>
          </a:p>
        </p:txBody>
      </p:sp>
      <p:sp>
        <p:nvSpPr>
          <p:cNvPr id="650243" name="Rectangle 3"/>
          <p:cNvSpPr>
            <a:spLocks noGrp="1" noChangeArrowheads="1"/>
          </p:cNvSpPr>
          <p:nvPr>
            <p:ph idx="1"/>
          </p:nvPr>
        </p:nvSpPr>
        <p:spPr>
          <a:xfrm>
            <a:off x="1881189" y="1000125"/>
            <a:ext cx="9903443" cy="5429250"/>
          </a:xfrm>
          <a:solidFill>
            <a:schemeClr val="bg1"/>
          </a:solidFill>
          <a:effectLst>
            <a:outerShdw dist="107763" dir="18900000" algn="ctr" rotWithShape="0">
              <a:schemeClr val="bg2">
                <a:alpha val="50000"/>
              </a:schemeClr>
            </a:outerShdw>
          </a:effectLst>
        </p:spPr>
        <p:txBody>
          <a:bodyPr rtlCol="0">
            <a:noAutofit/>
          </a:bodyPr>
          <a:lstStyle/>
          <a:p>
            <a:pPr marL="609600" indent="-60960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Després de la lectura de l'assumpte -si ningú demana la paraula -(art. 93 ROF), o finalitzat el debat - si escau -(art. 98-1 ROF), es procedeix a la votació. </a:t>
            </a:r>
          </a:p>
          <a:p>
            <a:pPr marL="609600" indent="-60960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Donada la importància d'aquest moment, en el qual forma la voluntat dels òrgans col·legiats, s'estableix que l'Alcalde o President de plantejar de forma clara i concisa els termes de la mateixa i la forma d'emetre el vot (art. 98-2 ROF).</a:t>
            </a:r>
          </a:p>
          <a:p>
            <a:pPr marL="609600" indent="-60960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 </a:t>
            </a:r>
            <a:r>
              <a:rPr lang="ca-ES" sz="1700" dirty="0">
                <a:solidFill>
                  <a:srgbClr val="C00000"/>
                </a:solidFill>
                <a:latin typeface="Calibri" panose="020F0502020204030204" pitchFamily="34" charset="0"/>
                <a:cs typeface="Calibri" panose="020F0502020204030204" pitchFamily="34" charset="0"/>
              </a:rPr>
              <a:t>Un cop iniciada la votació no pot interrompre per cap motiu. Durant el desenvolupament de la votació el President no concedirà la paraula i cap membre corporatiu podrà entrar en el saló de sessions o abandonar </a:t>
            </a:r>
            <a:r>
              <a:rPr lang="ca-ES" sz="1700" dirty="0">
                <a:latin typeface="Calibri" panose="020F0502020204030204" pitchFamily="34" charset="0"/>
                <a:cs typeface="Calibri" panose="020F0502020204030204" pitchFamily="34" charset="0"/>
              </a:rPr>
              <a:t>(art. 98-3 ROF).</a:t>
            </a:r>
          </a:p>
          <a:p>
            <a:pPr marL="609600" indent="-60960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a:p>
            <a:pPr marL="609600" indent="-60960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1- Assistint a la sessió, es trobin presents en el moment d'iniciar la votació.</a:t>
            </a:r>
          </a:p>
          <a:p>
            <a:pPr marL="609600" indent="-60960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2- I no es trobin incursos en alguna causa d'abstenció legal. </a:t>
            </a:r>
          </a:p>
          <a:p>
            <a:pPr marL="609600" indent="-609600" algn="just">
              <a:lnSpc>
                <a:spcPct val="160000"/>
              </a:lnSpc>
              <a:buClr>
                <a:schemeClr val="accent3"/>
              </a:buClr>
              <a:buNone/>
              <a:defRPr/>
            </a:pPr>
            <a:r>
              <a:rPr lang="ca-ES" sz="1700" dirty="0" smtClean="0">
                <a:latin typeface="Calibri" panose="020F0502020204030204" pitchFamily="34" charset="0"/>
                <a:cs typeface="Calibri" panose="020F0502020204030204" pitchFamily="34" charset="0"/>
              </a:rPr>
              <a:t>	En </a:t>
            </a:r>
            <a:r>
              <a:rPr lang="ca-ES" sz="1700" dirty="0">
                <a:latin typeface="Calibri" panose="020F0502020204030204" pitchFamily="34" charset="0"/>
                <a:cs typeface="Calibri" panose="020F0502020204030204" pitchFamily="34" charset="0"/>
              </a:rPr>
              <a:t>efecte, els acords s'adoptaran pels membres «presents» (art. 47 LBRL i 99-5 ROF), </a:t>
            </a:r>
            <a:r>
              <a:rPr lang="ca-ES" sz="1700" b="1" u="sng" dirty="0">
                <a:latin typeface="Calibri" panose="020F0502020204030204" pitchFamily="34" charset="0"/>
                <a:cs typeface="Calibri" panose="020F0502020204030204" pitchFamily="34" charset="0"/>
              </a:rPr>
              <a:t>essent el vot personal i indelegable</a:t>
            </a:r>
            <a:r>
              <a:rPr lang="ca-ES" sz="1700" dirty="0">
                <a:latin typeface="Calibri" panose="020F0502020204030204" pitchFamily="34" charset="0"/>
                <a:cs typeface="Calibri" panose="020F0502020204030204" pitchFamily="34" charset="0"/>
              </a:rPr>
              <a:t>.</a:t>
            </a:r>
          </a:p>
          <a:p>
            <a:pPr marL="609600" indent="-609600" algn="just">
              <a:lnSpc>
                <a:spcPct val="16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
        <p:nvSpPr>
          <p:cNvPr id="364551" name="6 Marcador de pie de página"/>
          <p:cNvSpPr>
            <a:spLocks noGrp="1"/>
          </p:cNvSpPr>
          <p:nvPr>
            <p:ph type="ftr" sz="quarter" idx="11"/>
          </p:nvPr>
        </p:nvSpPr>
        <p:spPr/>
        <p:txBody>
          <a:bodyPr/>
          <a:lstStyle/>
          <a:p>
            <a:pPr>
              <a:defRPr/>
            </a:pPr>
            <a:r>
              <a:rPr lang="pt-BR"/>
              <a:t>Curs de regim juridic </a:t>
            </a:r>
            <a:endParaRPr lang="es-ES"/>
          </a:p>
        </p:txBody>
      </p:sp>
      <p:sp>
        <p:nvSpPr>
          <p:cNvPr id="364550" name="5 Marcador de número de diapositiva"/>
          <p:cNvSpPr>
            <a:spLocks noGrp="1"/>
          </p:cNvSpPr>
          <p:nvPr>
            <p:ph type="sldNum" sz="quarter" idx="12"/>
          </p:nvPr>
        </p:nvSpPr>
        <p:spPr/>
        <p:txBody>
          <a:bodyPr/>
          <a:lstStyle/>
          <a:p>
            <a:pPr>
              <a:defRPr/>
            </a:pPr>
            <a:fld id="{AAD769EC-8658-49FB-B4C4-0E301F2F004A}" type="slidenum">
              <a:rPr lang="es-ES"/>
              <a:pPr>
                <a:defRPr/>
              </a:pPr>
              <a:t>232</a:t>
            </a:fld>
            <a:endParaRPr lang="es-ES"/>
          </a:p>
        </p:txBody>
      </p:sp>
      <p:sp>
        <p:nvSpPr>
          <p:cNvPr id="650244" name="Text Box 4"/>
          <p:cNvSpPr txBox="1">
            <a:spLocks noChangeArrowheads="1"/>
          </p:cNvSpPr>
          <p:nvPr/>
        </p:nvSpPr>
        <p:spPr bwMode="auto">
          <a:xfrm>
            <a:off x="1909621" y="3559175"/>
            <a:ext cx="5708650" cy="311150"/>
          </a:xfrm>
          <a:prstGeom prst="rect">
            <a:avLst/>
          </a:prstGeom>
          <a:solidFill>
            <a:srgbClr val="FF3300"/>
          </a:solidFill>
          <a:ln w="9525">
            <a:noFill/>
            <a:miter lim="800000"/>
            <a:headEnd/>
            <a:tailEnd/>
          </a:ln>
          <a:effectLst>
            <a:outerShdw dist="107763" dir="2700000" algn="ctr" rotWithShape="0">
              <a:schemeClr val="bg2">
                <a:alpha val="50000"/>
              </a:schemeClr>
            </a:outerShdw>
          </a:effectLst>
        </p:spPr>
        <p:txBody>
          <a:bodyPr>
            <a:spAutoFit/>
          </a:bodyPr>
          <a:lstStyle/>
          <a:p>
            <a:pPr algn="ctr" eaLnBrk="1" hangingPunct="1">
              <a:lnSpc>
                <a:spcPct val="80000"/>
              </a:lnSpc>
              <a:spcBef>
                <a:spcPct val="20000"/>
              </a:spcBef>
              <a:buClr>
                <a:schemeClr val="accent1"/>
              </a:buClr>
              <a:buFont typeface="Wingdings" pitchFamily="2" charset="2"/>
              <a:buNone/>
              <a:defRPr/>
            </a:pPr>
            <a:r>
              <a:rPr lang="ca-ES" b="1">
                <a:solidFill>
                  <a:schemeClr val="bg1">
                    <a:lumMod val="95000"/>
                  </a:schemeClr>
                </a:solidFill>
              </a:rPr>
              <a:t>Participen en la votació dels membres que:</a:t>
            </a:r>
          </a:p>
        </p:txBody>
      </p:sp>
      <p:sp>
        <p:nvSpPr>
          <p:cNvPr id="650245" name="Text Box 5"/>
          <p:cNvSpPr txBox="1">
            <a:spLocks noChangeArrowheads="1"/>
          </p:cNvSpPr>
          <p:nvPr/>
        </p:nvSpPr>
        <p:spPr bwMode="auto">
          <a:xfrm>
            <a:off x="7618271" y="129258"/>
            <a:ext cx="3887787" cy="831850"/>
          </a:xfrm>
          <a:prstGeom prst="rect">
            <a:avLst/>
          </a:prstGeom>
          <a:solidFill>
            <a:srgbClr val="66FF33"/>
          </a:solidFill>
          <a:ln w="9525">
            <a:solidFill>
              <a:schemeClr val="tx2"/>
            </a:solidFill>
            <a:miter lim="800000"/>
            <a:headEnd/>
            <a:tailEnd/>
          </a:ln>
          <a:effectLst>
            <a:outerShdw sy="50000" kx="-2453608" rotWithShape="0">
              <a:schemeClr val="bg2">
                <a:alpha val="50000"/>
              </a:schemeClr>
            </a:outerShdw>
          </a:effectLst>
        </p:spPr>
        <p:txBody>
          <a:bodyPr>
            <a:spAutoFit/>
          </a:bodyPr>
          <a:lstStyle/>
          <a:p>
            <a:pPr algn="ctr" eaLnBrk="1" hangingPunct="1">
              <a:spcBef>
                <a:spcPct val="50000"/>
              </a:spcBef>
              <a:defRPr/>
            </a:pPr>
            <a:r>
              <a:rPr lang="ca-ES" sz="2400" b="1" u="sng" dirty="0">
                <a:solidFill>
                  <a:srgbClr val="3333CC"/>
                </a:solidFill>
                <a:latin typeface="Comic Sans MS" pitchFamily="66" charset="0"/>
              </a:rPr>
              <a:t>vot personal i indelegable</a:t>
            </a:r>
          </a:p>
        </p:txBody>
      </p:sp>
    </p:spTree>
    <p:extLst>
      <p:ext uri="{BB962C8B-B14F-4D97-AF65-F5344CB8AC3E}">
        <p14:creationId xmlns:p14="http://schemas.microsoft.com/office/powerpoint/2010/main" val="36180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50245"/>
                                        </p:tgtEl>
                                        <p:attrNameLst>
                                          <p:attrName>style.visibility</p:attrName>
                                        </p:attrNameLst>
                                      </p:cBhvr>
                                      <p:to>
                                        <p:strVal val="visible"/>
                                      </p:to>
                                    </p:set>
                                    <p:anim calcmode="lin" valueType="num">
                                      <p:cBhvr>
                                        <p:cTn id="7" dur="500" fill="hold"/>
                                        <p:tgtEl>
                                          <p:spTgt spid="650245"/>
                                        </p:tgtEl>
                                        <p:attrNameLst>
                                          <p:attrName>ppt_w</p:attrName>
                                        </p:attrNameLst>
                                      </p:cBhvr>
                                      <p:tavLst>
                                        <p:tav tm="0">
                                          <p:val>
                                            <p:fltVal val="0"/>
                                          </p:val>
                                        </p:tav>
                                        <p:tav tm="100000">
                                          <p:val>
                                            <p:strVal val="#ppt_w"/>
                                          </p:val>
                                        </p:tav>
                                      </p:tavLst>
                                    </p:anim>
                                    <p:anim calcmode="lin" valueType="num">
                                      <p:cBhvr>
                                        <p:cTn id="8" dur="500" fill="hold"/>
                                        <p:tgtEl>
                                          <p:spTgt spid="650245"/>
                                        </p:tgtEl>
                                        <p:attrNameLst>
                                          <p:attrName>ppt_h</p:attrName>
                                        </p:attrNameLst>
                                      </p:cBhvr>
                                      <p:tavLst>
                                        <p:tav tm="0">
                                          <p:val>
                                            <p:fltVal val="0"/>
                                          </p:val>
                                        </p:tav>
                                        <p:tav tm="100000">
                                          <p:val>
                                            <p:strVal val="#ppt_h"/>
                                          </p:val>
                                        </p:tav>
                                      </p:tavLst>
                                    </p:anim>
                                    <p:animEffect transition="in" filter="fade">
                                      <p:cBhvr>
                                        <p:cTn id="9" dur="500"/>
                                        <p:tgtEl>
                                          <p:spTgt spid="65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5"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1631504" y="285750"/>
            <a:ext cx="3958084" cy="1143000"/>
          </a:xfrm>
        </p:spPr>
        <p:txBody>
          <a:bodyPr rtlCol="0">
            <a:noAutofit/>
          </a:bodyPr>
          <a:lstStyle/>
          <a:p>
            <a:pPr algn="ctr">
              <a:defRPr/>
            </a:pPr>
            <a:r>
              <a:rPr lang="ca-ES" sz="4000" b="1" dirty="0">
                <a:solidFill>
                  <a:srgbClr val="0070C0"/>
                </a:solidFill>
                <a:latin typeface="Calibri" panose="020F0502020204030204" pitchFamily="34" charset="0"/>
                <a:cs typeface="Calibri" panose="020F0502020204030204" pitchFamily="34" charset="0"/>
              </a:rPr>
              <a:t>ADOPCIÓ D'ACORDS</a:t>
            </a:r>
          </a:p>
        </p:txBody>
      </p:sp>
      <p:sp>
        <p:nvSpPr>
          <p:cNvPr id="651267" name="Rectangle 3"/>
          <p:cNvSpPr>
            <a:spLocks noGrp="1" noChangeArrowheads="1"/>
          </p:cNvSpPr>
          <p:nvPr>
            <p:ph idx="1"/>
          </p:nvPr>
        </p:nvSpPr>
        <p:spPr>
          <a:xfrm>
            <a:off x="1809750" y="1752600"/>
            <a:ext cx="9974882" cy="4724400"/>
          </a:xfrm>
          <a:solidFill>
            <a:schemeClr val="bg1"/>
          </a:solidFill>
          <a:effectLst>
            <a:outerShdw dist="107763" dir="18900000" algn="ctr" rotWithShape="0">
              <a:schemeClr val="bg2">
                <a:alpha val="50000"/>
              </a:schemeClr>
            </a:outerShdw>
          </a:effectLst>
        </p:spPr>
        <p:txBody>
          <a:bodyPr rtlCol="0" anchor="ctr">
            <a:normAutofit/>
          </a:bodyPr>
          <a:lstStyle/>
          <a:p>
            <a:pPr marL="274320" indent="-274320" algn="just">
              <a:lnSpc>
                <a:spcPct val="110000"/>
              </a:lnSpc>
              <a:buClr>
                <a:schemeClr val="accent3"/>
              </a:buClr>
              <a:buNone/>
              <a:defRPr/>
            </a:pPr>
            <a:r>
              <a:rPr lang="ca-ES" sz="1700" dirty="0">
                <a:latin typeface="Calibri" panose="020F0502020204030204" pitchFamily="34" charset="0"/>
                <a:cs typeface="Calibri" panose="020F0502020204030204" pitchFamily="34" charset="0"/>
              </a:rPr>
              <a:t>	D'altra banda, l'art. 76 de la LBRL imposa als membres de la Corporació el deure d'abstenir de participar en la deliberació, votació, decisió i execució dels assumptes, en qui concorri alguna de les causes d'abstenció legal que preveu la </a:t>
            </a:r>
            <a:r>
              <a:rPr lang="ca-ES" sz="1700" dirty="0" err="1">
                <a:latin typeface="Calibri" panose="020F0502020204030204" pitchFamily="34" charset="0"/>
                <a:cs typeface="Calibri" panose="020F0502020204030204" pitchFamily="34" charset="0"/>
              </a:rPr>
              <a:t>LRJ-PAC</a:t>
            </a:r>
            <a:r>
              <a:rPr lang="ca-ES" sz="1700" dirty="0">
                <a:latin typeface="Calibri" panose="020F0502020204030204" pitchFamily="34" charset="0"/>
                <a:cs typeface="Calibri" panose="020F0502020204030204" pitchFamily="34" charset="0"/>
              </a:rPr>
              <a:t>  i legislació de contractes. En aquests casos, conforme estableix l'art. 96 ROF el regidor o diputat afectat haurà d'abandonar la sala mentre es discuteixi i vota l'assumpte, </a:t>
            </a:r>
            <a:r>
              <a:rPr lang="ca-ES" sz="1700" b="1" u="sng" dirty="0">
                <a:solidFill>
                  <a:srgbClr val="0000FF"/>
                </a:solidFill>
                <a:latin typeface="Calibri" panose="020F0502020204030204" pitchFamily="34" charset="0"/>
                <a:cs typeface="Calibri" panose="020F0502020204030204" pitchFamily="34" charset="0"/>
              </a:rPr>
              <a:t>excepte quan es tracti de debatre la seva actuació com a </a:t>
            </a:r>
            <a:r>
              <a:rPr lang="ca-ES" sz="1700" b="1" u="sng" dirty="0">
                <a:solidFill>
                  <a:srgbClr val="FF3300"/>
                </a:solidFill>
                <a:latin typeface="Calibri" panose="020F0502020204030204" pitchFamily="34" charset="0"/>
                <a:cs typeface="Calibri" panose="020F0502020204030204" pitchFamily="34" charset="0"/>
              </a:rPr>
              <a:t>corporatiu</a:t>
            </a:r>
            <a:r>
              <a:rPr lang="ca-ES" sz="1700" b="1" u="sng" dirty="0">
                <a:solidFill>
                  <a:srgbClr val="0000FF"/>
                </a:solidFill>
                <a:latin typeface="Calibri" panose="020F0502020204030204" pitchFamily="34" charset="0"/>
                <a:cs typeface="Calibri" panose="020F0502020204030204" pitchFamily="34" charset="0"/>
              </a:rPr>
              <a:t>, en què tindrà dret a romandre i defensar-se</a:t>
            </a:r>
            <a:r>
              <a:rPr lang="ca-ES" sz="1700" dirty="0">
                <a:latin typeface="Calibri" panose="020F0502020204030204" pitchFamily="34" charset="0"/>
                <a:cs typeface="Calibri" panose="020F0502020204030204" pitchFamily="34" charset="0"/>
              </a:rPr>
              <a:t>.</a:t>
            </a:r>
          </a:p>
          <a:p>
            <a:pPr marL="274320" indent="-274320" algn="just">
              <a:lnSpc>
                <a:spcPct val="9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 - En el cas que no s'abstingui el membre en qui concorri una causa d'abstenció, si el seu vot és determinant del resultat de la votació l'acord serà invàlid segons indica l'art. 76 </a:t>
            </a:r>
            <a:r>
              <a:rPr lang="ca-ES" sz="1700" dirty="0" err="1">
                <a:latin typeface="Calibri" panose="020F0502020204030204" pitchFamily="34" charset="0"/>
                <a:cs typeface="Calibri" panose="020F0502020204030204" pitchFamily="34" charset="0"/>
              </a:rPr>
              <a:t>LBRL</a:t>
            </a:r>
            <a:r>
              <a:rPr lang="ca-ES" sz="1700" dirty="0">
                <a:latin typeface="Calibri" panose="020F0502020204030204" pitchFamily="34" charset="0"/>
                <a:cs typeface="Calibri" panose="020F0502020204030204" pitchFamily="34" charset="0"/>
              </a:rPr>
              <a:t>, havent precisat el TS que és nul de ple dret per infracció de les regles essencials de formació de voluntat dels òrgans col·legiats - art. 62 </a:t>
            </a:r>
            <a:r>
              <a:rPr lang="ca-ES" sz="1700" dirty="0" err="1">
                <a:latin typeface="Calibri" panose="020F0502020204030204" pitchFamily="34" charset="0"/>
                <a:cs typeface="Calibri" panose="020F0502020204030204" pitchFamily="34" charset="0"/>
              </a:rPr>
              <a:t>LRJ-PAC</a:t>
            </a:r>
            <a:r>
              <a:rPr lang="ca-ES" sz="1700" dirty="0">
                <a:latin typeface="Calibri" panose="020F0502020204030204" pitchFamily="34" charset="0"/>
                <a:cs typeface="Calibri" panose="020F0502020204030204" pitchFamily="34" charset="0"/>
              </a:rPr>
              <a:t>- (STS de 27.1.2000). </a:t>
            </a:r>
          </a:p>
        </p:txBody>
      </p:sp>
      <p:sp>
        <p:nvSpPr>
          <p:cNvPr id="365575" name="6 Marcador de pie de página"/>
          <p:cNvSpPr>
            <a:spLocks noGrp="1"/>
          </p:cNvSpPr>
          <p:nvPr>
            <p:ph type="ftr" sz="quarter" idx="11"/>
          </p:nvPr>
        </p:nvSpPr>
        <p:spPr/>
        <p:txBody>
          <a:bodyPr/>
          <a:lstStyle/>
          <a:p>
            <a:pPr>
              <a:defRPr/>
            </a:pPr>
            <a:r>
              <a:rPr lang="pt-BR"/>
              <a:t>Curs de regim juridic </a:t>
            </a:r>
            <a:endParaRPr lang="es-ES"/>
          </a:p>
        </p:txBody>
      </p:sp>
      <p:sp>
        <p:nvSpPr>
          <p:cNvPr id="365574" name="5 Marcador de número de diapositiva"/>
          <p:cNvSpPr>
            <a:spLocks noGrp="1"/>
          </p:cNvSpPr>
          <p:nvPr>
            <p:ph type="sldNum" sz="quarter" idx="12"/>
          </p:nvPr>
        </p:nvSpPr>
        <p:spPr/>
        <p:txBody>
          <a:bodyPr/>
          <a:lstStyle/>
          <a:p>
            <a:pPr>
              <a:defRPr/>
            </a:pPr>
            <a:fld id="{BFDA4E78-B1E5-4F64-A5C0-AD14E82137DF}" type="slidenum">
              <a:rPr lang="es-ES"/>
              <a:pPr>
                <a:defRPr/>
              </a:pPr>
              <a:t>233</a:t>
            </a:fld>
            <a:endParaRPr lang="es-ES"/>
          </a:p>
        </p:txBody>
      </p:sp>
      <p:sp>
        <p:nvSpPr>
          <p:cNvPr id="651268" name="Text Box 4"/>
          <p:cNvSpPr txBox="1">
            <a:spLocks noChangeArrowheads="1"/>
          </p:cNvSpPr>
          <p:nvPr/>
        </p:nvSpPr>
        <p:spPr bwMode="auto">
          <a:xfrm>
            <a:off x="5609720" y="56719"/>
            <a:ext cx="4535488" cy="650875"/>
          </a:xfrm>
          <a:prstGeom prst="rect">
            <a:avLst/>
          </a:prstGeom>
          <a:solidFill>
            <a:srgbClr val="FF3300"/>
          </a:solidFill>
          <a:ln w="9525">
            <a:solidFill>
              <a:schemeClr val="tx2"/>
            </a:solidFill>
            <a:miter lim="800000"/>
            <a:headEnd/>
            <a:tailEnd/>
          </a:ln>
          <a:effectLst/>
        </p:spPr>
        <p:txBody>
          <a:bodyPr wrap="square">
            <a:spAutoFit/>
          </a:bodyPr>
          <a:lstStyle/>
          <a:p>
            <a:pPr eaLnBrk="1" hangingPunct="1">
              <a:spcBef>
                <a:spcPct val="50000"/>
              </a:spcBef>
              <a:defRPr/>
            </a:pPr>
            <a:r>
              <a:rPr lang="ca-ES" b="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Haurà d'abandonar la sala mentre es discuteixi i vota l'assumpte,</a:t>
            </a:r>
          </a:p>
        </p:txBody>
      </p:sp>
      <p:sp>
        <p:nvSpPr>
          <p:cNvPr id="651269" name="Text Box 5"/>
          <p:cNvSpPr txBox="1">
            <a:spLocks noChangeArrowheads="1"/>
          </p:cNvSpPr>
          <p:nvPr/>
        </p:nvSpPr>
        <p:spPr bwMode="auto">
          <a:xfrm>
            <a:off x="5609720" y="708120"/>
            <a:ext cx="4535488" cy="925512"/>
          </a:xfrm>
          <a:prstGeom prst="rect">
            <a:avLst/>
          </a:prstGeom>
          <a:solidFill>
            <a:srgbClr val="FFFF66"/>
          </a:solidFill>
          <a:ln w="9525">
            <a:solidFill>
              <a:srgbClr val="CC330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b="1">
                <a:solidFill>
                  <a:schemeClr val="tx2"/>
                </a:solidFill>
                <a:latin typeface="Calibri" panose="020F0502020204030204" pitchFamily="34" charset="0"/>
                <a:cs typeface="Calibri" panose="020F0502020204030204" pitchFamily="34" charset="0"/>
              </a:rPr>
              <a:t>Excepte quan es tracti de debatre la seva actuació com a corporatiu, en què tindrà dret a romandre i defensar-se</a:t>
            </a:r>
          </a:p>
        </p:txBody>
      </p:sp>
    </p:spTree>
    <p:extLst>
      <p:ext uri="{BB962C8B-B14F-4D97-AF65-F5344CB8AC3E}">
        <p14:creationId xmlns:p14="http://schemas.microsoft.com/office/powerpoint/2010/main" val="19204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withEffect">
                                  <p:stCondLst>
                                    <p:cond delay="0"/>
                                  </p:stCondLst>
                                  <p:childTnLst>
                                    <p:set>
                                      <p:cBhvr>
                                        <p:cTn id="6" dur="1" fill="hold">
                                          <p:stCondLst>
                                            <p:cond delay="0"/>
                                          </p:stCondLst>
                                        </p:cTn>
                                        <p:tgtEl>
                                          <p:spTgt spid="651269"/>
                                        </p:tgtEl>
                                        <p:attrNameLst>
                                          <p:attrName>style.visibility</p:attrName>
                                        </p:attrNameLst>
                                      </p:cBhvr>
                                      <p:to>
                                        <p:strVal val="visible"/>
                                      </p:to>
                                    </p:set>
                                    <p:animEffect transition="in" filter="checkerboard(down)">
                                      <p:cBhvr>
                                        <p:cTn id="7" dur="2000"/>
                                        <p:tgtEl>
                                          <p:spTgt spid="65126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51268"/>
                                        </p:tgtEl>
                                        <p:attrNameLst>
                                          <p:attrName>style.visibility</p:attrName>
                                        </p:attrNameLst>
                                      </p:cBhvr>
                                      <p:to>
                                        <p:strVal val="visible"/>
                                      </p:to>
                                    </p:set>
                                    <p:animEffect transition="in" filter="barn(inVertical)">
                                      <p:cBhvr>
                                        <p:cTn id="10" dur="500"/>
                                        <p:tgtEl>
                                          <p:spTgt spid="65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8" grpId="0" animBg="1"/>
      <p:bldP spid="651269"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191345" y="2"/>
            <a:ext cx="5761782" cy="1357312"/>
          </a:xfrm>
        </p:spPr>
        <p:txBody>
          <a:bodyPr rtlCol="0">
            <a:normAutofit/>
          </a:bodyPr>
          <a:lstStyle/>
          <a:p>
            <a:pPr>
              <a:defRPr/>
            </a:pPr>
            <a:r>
              <a:rPr lang="ca-ES" sz="4000" b="1" dirty="0">
                <a:solidFill>
                  <a:srgbClr val="0070C0"/>
                </a:solidFill>
                <a:latin typeface="Calibri" panose="020F0502020204030204" pitchFamily="34" charset="0"/>
                <a:cs typeface="Calibri" panose="020F0502020204030204" pitchFamily="34" charset="0"/>
              </a:rPr>
              <a:t>ADOPCIÓ D'ACORDS</a:t>
            </a:r>
          </a:p>
        </p:txBody>
      </p:sp>
      <p:sp>
        <p:nvSpPr>
          <p:cNvPr id="369667" name="Rectangle 3"/>
          <p:cNvSpPr>
            <a:spLocks noGrp="1" noChangeArrowheads="1"/>
          </p:cNvSpPr>
          <p:nvPr>
            <p:ph idx="1"/>
          </p:nvPr>
        </p:nvSpPr>
        <p:spPr>
          <a:xfrm>
            <a:off x="210850" y="551061"/>
            <a:ext cx="4896544" cy="4912931"/>
          </a:xfrm>
          <a:solidFill>
            <a:schemeClr val="bg1"/>
          </a:solidFill>
        </p:spPr>
        <p:txBody>
          <a:bodyPr anchor="ctr">
            <a:normAutofit fontScale="92500" lnSpcReduction="20000"/>
          </a:bodyPr>
          <a:lstStyle/>
          <a:p>
            <a:pPr algn="just" eaLnBrk="1" hangingPunct="1">
              <a:lnSpc>
                <a:spcPct val="80000"/>
              </a:lnSpc>
            </a:pPr>
            <a:r>
              <a:rPr lang="ca-ES" altLang="es-ES_tradnl" sz="1700" b="1" u="sng" dirty="0">
                <a:latin typeface="Calibri" panose="020F0502020204030204" pitchFamily="34" charset="0"/>
                <a:cs typeface="Calibri" panose="020F0502020204030204" pitchFamily="34" charset="0"/>
              </a:rPr>
              <a:t>Sentit del vot i vot de qualitat</a:t>
            </a:r>
          </a:p>
          <a:p>
            <a:pPr algn="just" eaLnBrk="1" hangingPunct="1">
              <a:lnSpc>
                <a:spcPct val="80000"/>
              </a:lnSpc>
              <a:buFont typeface="Wingdings" pitchFamily="2" charset="2"/>
              <a:buNone/>
            </a:pPr>
            <a:r>
              <a:rPr lang="ca-ES" altLang="es-ES_tradnl" sz="1700" b="1" u="sng" dirty="0">
                <a:latin typeface="Calibri" panose="020F0502020204030204" pitchFamily="34" charset="0"/>
                <a:cs typeface="Calibri" panose="020F0502020204030204" pitchFamily="34" charset="0"/>
              </a:rPr>
              <a:t/>
            </a:r>
            <a:br>
              <a:rPr lang="ca-ES" altLang="es-ES_tradnl" sz="1700" b="1" u="sng" dirty="0">
                <a:latin typeface="Calibri" panose="020F0502020204030204" pitchFamily="34" charset="0"/>
                <a:cs typeface="Calibri" panose="020F0502020204030204" pitchFamily="34" charset="0"/>
              </a:rPr>
            </a:br>
            <a:r>
              <a:rPr lang="ca-ES" altLang="es-ES_tradnl" sz="1700" dirty="0">
                <a:latin typeface="Calibri" panose="020F0502020204030204" pitchFamily="34" charset="0"/>
                <a:cs typeface="Calibri" panose="020F0502020204030204" pitchFamily="34" charset="0"/>
              </a:rPr>
              <a:t>El vot es pot emetre- segons disposa l'art. 46-2-d LBRL en sentit afirmatiu o negatiu, podent els membres de les Corporacions locals abstenir de votar.</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a:t>
            </a:r>
            <a:r>
              <a:rPr lang="ca-ES" altLang="es-ES_tradnl" sz="1700" b="1" dirty="0">
                <a:solidFill>
                  <a:srgbClr val="FF0000"/>
                </a:solidFill>
                <a:latin typeface="Calibri" panose="020F0502020204030204" pitchFamily="34" charset="0"/>
                <a:cs typeface="Calibri" panose="020F0502020204030204" pitchFamily="34" charset="0"/>
              </a:rPr>
              <a:t>L'absència</a:t>
            </a:r>
            <a:r>
              <a:rPr lang="ca-ES" altLang="es-ES_tradnl" sz="1700" dirty="0">
                <a:latin typeface="Calibri" panose="020F0502020204030204" pitchFamily="34" charset="0"/>
                <a:cs typeface="Calibri" panose="020F0502020204030204" pitchFamily="34" charset="0"/>
              </a:rPr>
              <a:t> d'un o diversos Regidors o Diputats una vegada iniciada la deliberació d'un assumpte, equival, a efectes de la votació corresponent a l'abstenció. </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En termes similars s'estableix en l'art. 100-1 del ROF, afegint que en el supòsit que s'haguessin reintegrat al saló de sessions </a:t>
            </a:r>
            <a:r>
              <a:rPr lang="ca-ES" altLang="es-ES_tradnl" sz="1700" b="1" dirty="0">
                <a:solidFill>
                  <a:srgbClr val="0000FF"/>
                </a:solidFill>
                <a:latin typeface="Calibri" panose="020F0502020204030204" pitchFamily="34" charset="0"/>
                <a:cs typeface="Calibri" panose="020F0502020204030204" pitchFamily="34" charset="0"/>
              </a:rPr>
              <a:t>abans de la votació</a:t>
            </a:r>
            <a:r>
              <a:rPr lang="ca-ES" altLang="es-ES_tradnl" sz="1700" dirty="0">
                <a:latin typeface="Calibri" panose="020F0502020204030204" pitchFamily="34" charset="0"/>
                <a:cs typeface="Calibri" panose="020F0502020204030204" pitchFamily="34" charset="0"/>
              </a:rPr>
              <a:t>, podran, per descomptat, prendre part en la mateixa.</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En cas empat, </a:t>
            </a:r>
            <a:r>
              <a:rPr lang="ca-ES" altLang="es-ES_tradnl" sz="1700" b="1" dirty="0">
                <a:latin typeface="Calibri" panose="020F0502020204030204" pitchFamily="34" charset="0"/>
                <a:cs typeface="Calibri" panose="020F0502020204030204" pitchFamily="34" charset="0"/>
              </a:rPr>
              <a:t>es repeteix la votació</a:t>
            </a:r>
            <a:r>
              <a:rPr lang="ca-ES" altLang="es-ES_tradnl" sz="1700" dirty="0">
                <a:latin typeface="Calibri" panose="020F0502020204030204" pitchFamily="34" charset="0"/>
                <a:cs typeface="Calibri" panose="020F0502020204030204" pitchFamily="34" charset="0"/>
              </a:rPr>
              <a:t> i si persistís l'empat decideix el vot de qualitat del President (art. 46-d in </a:t>
            </a:r>
            <a:r>
              <a:rPr lang="ca-ES" altLang="es-ES_tradnl" sz="1700" dirty="0" err="1">
                <a:latin typeface="Calibri" panose="020F0502020204030204" pitchFamily="34" charset="0"/>
                <a:cs typeface="Calibri" panose="020F0502020204030204" pitchFamily="34" charset="0"/>
              </a:rPr>
              <a:t>fine</a:t>
            </a:r>
            <a:r>
              <a:rPr lang="ca-ES" altLang="es-ES_tradnl" sz="1700" dirty="0">
                <a:latin typeface="Calibri" panose="020F0502020204030204" pitchFamily="34" charset="0"/>
                <a:cs typeface="Calibri" panose="020F0502020204030204" pitchFamily="34" charset="0"/>
              </a:rPr>
              <a:t> LBRL i en el mateix sentit art. 100-2 ROF).</a:t>
            </a: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El vot de qualitat del President </a:t>
            </a:r>
            <a:r>
              <a:rPr lang="ca-ES" altLang="es-ES_tradnl" sz="1700" b="1" dirty="0">
                <a:latin typeface="Calibri" panose="020F0502020204030204" pitchFamily="34" charset="0"/>
                <a:cs typeface="Calibri" panose="020F0502020204030204" pitchFamily="34" charset="0"/>
              </a:rPr>
              <a:t>no vol dir que aquest torni a votar una altra</a:t>
            </a:r>
            <a:r>
              <a:rPr lang="ca-ES" altLang="es-ES_tradnl" sz="1700" dirty="0">
                <a:latin typeface="Calibri" panose="020F0502020204030204" pitchFamily="34" charset="0"/>
                <a:cs typeface="Calibri" panose="020F0502020204030204" pitchFamily="34" charset="0"/>
              </a:rPr>
              <a:t> vegada, sinó que quan en la segona votació es produeix novament empat, es decideix en el sentit que hagués votat el President en aquesta última votació.</a:t>
            </a:r>
            <a:endParaRPr lang="es-ES" altLang="es-ES_tradnl" sz="1700" dirty="0">
              <a:latin typeface="Calibri" panose="020F0502020204030204" pitchFamily="34" charset="0"/>
              <a:cs typeface="Calibri" panose="020F0502020204030204" pitchFamily="34" charset="0"/>
            </a:endParaRPr>
          </a:p>
          <a:p>
            <a:pPr algn="just" eaLnBrk="1" hangingPunct="1">
              <a:lnSpc>
                <a:spcPct val="80000"/>
              </a:lnSpc>
              <a:buFont typeface="Wingdings" pitchFamily="2" charset="2"/>
              <a:buNone/>
            </a:pPr>
            <a:r>
              <a:rPr lang="ca-ES" altLang="es-ES_tradnl" sz="1700" dirty="0">
                <a:latin typeface="Calibri" panose="020F0502020204030204" pitchFamily="34" charset="0"/>
                <a:cs typeface="Calibri" panose="020F0502020204030204" pitchFamily="34" charset="0"/>
              </a:rPr>
              <a:t> </a:t>
            </a:r>
            <a:br>
              <a:rPr lang="ca-ES" altLang="es-ES_tradnl" sz="1700" dirty="0">
                <a:latin typeface="Calibri" panose="020F0502020204030204" pitchFamily="34" charset="0"/>
                <a:cs typeface="Calibri" panose="020F0502020204030204" pitchFamily="34" charset="0"/>
              </a:rPr>
            </a:br>
            <a:r>
              <a:rPr lang="ca-ES" altLang="es-ES_tradnl" sz="1700" dirty="0">
                <a:latin typeface="Calibri" panose="020F0502020204030204" pitchFamily="34" charset="0"/>
                <a:cs typeface="Calibri" panose="020F0502020204030204" pitchFamily="34" charset="0"/>
              </a:rPr>
              <a:t/>
            </a:r>
            <a:br>
              <a:rPr lang="ca-ES" altLang="es-ES_tradnl" sz="1700" dirty="0">
                <a:latin typeface="Calibri" panose="020F0502020204030204" pitchFamily="34" charset="0"/>
                <a:cs typeface="Calibri" panose="020F0502020204030204" pitchFamily="34" charset="0"/>
              </a:rPr>
            </a:br>
            <a:endParaRPr lang="ca-ES" altLang="es-ES_tradnl" sz="1700" dirty="0">
              <a:latin typeface="Calibri" panose="020F0502020204030204" pitchFamily="34" charset="0"/>
              <a:cs typeface="Calibri" panose="020F0502020204030204" pitchFamily="34" charset="0"/>
            </a:endParaRPr>
          </a:p>
        </p:txBody>
      </p:sp>
      <p:sp>
        <p:nvSpPr>
          <p:cNvPr id="366599" name="6 Marcador de número de diapositiva"/>
          <p:cNvSpPr>
            <a:spLocks noGrp="1"/>
          </p:cNvSpPr>
          <p:nvPr>
            <p:ph type="sldNum" sz="quarter" idx="12"/>
          </p:nvPr>
        </p:nvSpPr>
        <p:spPr/>
        <p:txBody>
          <a:bodyPr/>
          <a:lstStyle/>
          <a:p>
            <a:pPr>
              <a:defRPr/>
            </a:pPr>
            <a:fld id="{88F121F1-DC0F-4D72-987D-21113509EFB9}" type="slidenum">
              <a:rPr lang="es-ES"/>
              <a:pPr>
                <a:defRPr/>
              </a:pPr>
              <a:t>234</a:t>
            </a:fld>
            <a:endParaRPr lang="es-ES"/>
          </a:p>
        </p:txBody>
      </p:sp>
      <p:sp>
        <p:nvSpPr>
          <p:cNvPr id="652292" name="Text Box 4"/>
          <p:cNvSpPr txBox="1">
            <a:spLocks noChangeArrowheads="1"/>
          </p:cNvSpPr>
          <p:nvPr/>
        </p:nvSpPr>
        <p:spPr bwMode="auto">
          <a:xfrm>
            <a:off x="5948799" y="173664"/>
            <a:ext cx="6193134" cy="1077218"/>
          </a:xfrm>
          <a:prstGeom prst="rect">
            <a:avLst/>
          </a:prstGeom>
          <a:solidFill>
            <a:schemeClr val="accent2"/>
          </a:solidFill>
          <a:ln w="9525">
            <a:solidFill>
              <a:srgbClr val="CC33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ca-ES" altLang="es-ES_tradnl" sz="1600" b="1" i="1" dirty="0">
                <a:solidFill>
                  <a:schemeClr val="bg1"/>
                </a:solidFill>
              </a:rPr>
              <a:t>El president no disposa de dos vots, sinó d'un de sol que té dues possibles efectes, l'ordinari, sumables a la majoria o a la minoria, segons el criteri pel que s'hagi inclinat en la votació, i l'extraordinari, diriment dels empats </a:t>
            </a:r>
          </a:p>
        </p:txBody>
      </p:sp>
      <p:sp>
        <p:nvSpPr>
          <p:cNvPr id="652293" name="Text Box 5"/>
          <p:cNvSpPr txBox="1">
            <a:spLocks noChangeArrowheads="1"/>
          </p:cNvSpPr>
          <p:nvPr/>
        </p:nvSpPr>
        <p:spPr bwMode="auto">
          <a:xfrm>
            <a:off x="-24108" y="5835279"/>
            <a:ext cx="6192687" cy="1015663"/>
          </a:xfrm>
          <a:prstGeom prst="rect">
            <a:avLst/>
          </a:prstGeom>
          <a:solidFill>
            <a:srgbClr val="FF3300"/>
          </a:solidFill>
          <a:ln w="9525">
            <a:noFill/>
            <a:miter lim="800000"/>
            <a:headEnd/>
            <a:tailEnd/>
          </a:ln>
          <a:effectLst/>
        </p:spPr>
        <p:txBody>
          <a:bodyPr wrap="square">
            <a:spAutoFit/>
          </a:bodyPr>
          <a:lstStyle/>
          <a:p>
            <a:pPr algn="ctr" eaLnBrk="1" hangingPunct="1">
              <a:spcBef>
                <a:spcPct val="50000"/>
              </a:spcBef>
              <a:defRPr/>
            </a:pPr>
            <a:r>
              <a:rPr lang="ca-ES" sz="20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Així mateix, les votacions secretes mitjançant papereta són incompatibles amb el vot de qualitat. </a:t>
            </a:r>
            <a:br>
              <a:rPr lang="ca-ES" sz="20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br>
            <a:endParaRPr lang="ca-ES" sz="20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369672" name="Text Box 6"/>
          <p:cNvSpPr txBox="1">
            <a:spLocks noChangeArrowheads="1"/>
          </p:cNvSpPr>
          <p:nvPr/>
        </p:nvSpPr>
        <p:spPr bwMode="auto">
          <a:xfrm>
            <a:off x="335360" y="4780728"/>
            <a:ext cx="5976664" cy="1077218"/>
          </a:xfrm>
          <a:prstGeom prst="rect">
            <a:avLst/>
          </a:prstGeom>
          <a:solidFill>
            <a:srgbClr val="FFFF99"/>
          </a:solidFill>
          <a:ln w="38100">
            <a:solidFill>
              <a:srgbClr val="CC3300"/>
            </a:solidFill>
            <a:miter lim="800000"/>
            <a:headEnd/>
            <a:tailEnd/>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80000"/>
              </a:lnSpc>
              <a:spcBef>
                <a:spcPct val="20000"/>
              </a:spcBef>
              <a:buClr>
                <a:schemeClr val="accent1"/>
              </a:buClr>
              <a:buFont typeface="Wingdings" pitchFamily="2" charset="2"/>
              <a:buNone/>
            </a:pPr>
            <a:r>
              <a:rPr lang="ca-ES" altLang="es-ES_tradnl" sz="1600" b="1" dirty="0">
                <a:latin typeface="Comic Sans MS" pitchFamily="66" charset="0"/>
              </a:rPr>
              <a:t>En conseqüència, per raons òbvies, en el supòsit que el President </a:t>
            </a:r>
            <a:r>
              <a:rPr lang="ca-ES" altLang="es-ES_tradnl" sz="1600" b="1" dirty="0">
                <a:solidFill>
                  <a:srgbClr val="FF3300"/>
                </a:solidFill>
                <a:latin typeface="Comic Sans MS" pitchFamily="66" charset="0"/>
              </a:rPr>
              <a:t>s'hagués abstingut de votar, no es pot</a:t>
            </a:r>
            <a:r>
              <a:rPr lang="ca-ES" altLang="es-ES_tradnl" sz="1600" b="1" dirty="0">
                <a:latin typeface="Comic Sans MS" pitchFamily="66" charset="0"/>
              </a:rPr>
              <a:t> aplicar el vot de qualitat en no haver exercit el vot, en aquest cas no hi ha acord, sens perjudici que l'assumpte pugui incloure en l'ordre del dia d'una altra sessió.</a:t>
            </a:r>
            <a:endParaRPr lang="ca-ES" altLang="es-ES_tradnl" sz="1600" b="1" u="sng" dirty="0">
              <a:latin typeface="Comic Sans MS" pitchFamily="66" charset="0"/>
            </a:endParaRPr>
          </a:p>
        </p:txBody>
      </p:sp>
      <p:sp>
        <p:nvSpPr>
          <p:cNvPr id="9" name="Text Box 4"/>
          <p:cNvSpPr txBox="1">
            <a:spLocks noChangeArrowheads="1"/>
          </p:cNvSpPr>
          <p:nvPr/>
        </p:nvSpPr>
        <p:spPr bwMode="auto">
          <a:xfrm>
            <a:off x="5948799" y="1315203"/>
            <a:ext cx="6153677" cy="1077218"/>
          </a:xfrm>
          <a:prstGeom prst="rect">
            <a:avLst/>
          </a:prstGeom>
          <a:solidFill>
            <a:srgbClr val="66FF33"/>
          </a:solidFill>
          <a:ln w="9525">
            <a:solidFill>
              <a:srgbClr val="CC3300"/>
            </a:solidFill>
            <a:miter lim="800000"/>
            <a:headEnd/>
            <a:tailEnd/>
          </a:ln>
          <a:effectLst>
            <a:outerShdw dist="107763" dir="18900000" algn="ctr" rotWithShape="0">
              <a:schemeClr val="bg2">
                <a:alpha val="50000"/>
              </a:schemeClr>
            </a:outerShdw>
          </a:effectLst>
        </p:spPr>
        <p:txBody>
          <a:bodyPr wrap="square">
            <a:spAutoFit/>
          </a:bodyPr>
          <a:lstStyle/>
          <a:p>
            <a:pPr eaLnBrk="1" hangingPunct="1">
              <a:spcBef>
                <a:spcPct val="50000"/>
              </a:spcBef>
              <a:defRPr/>
            </a:pPr>
            <a:r>
              <a:rPr lang="ca-ES" sz="1600" i="1">
                <a:latin typeface="Comic Sans MS" pitchFamily="66" charset="0"/>
              </a:rPr>
              <a:t>El vot de qualitat, com a procediment de dirimir empats, no juga més que en les votacions en les que es requereix la majoria simple per a la vàlida adopció dels acords, no computables doble mai en els casos de quòrum especial </a:t>
            </a:r>
          </a:p>
        </p:txBody>
      </p:sp>
      <p:sp>
        <p:nvSpPr>
          <p:cNvPr id="10" name="Rectangle 3"/>
          <p:cNvSpPr txBox="1">
            <a:spLocks noChangeArrowheads="1"/>
          </p:cNvSpPr>
          <p:nvPr/>
        </p:nvSpPr>
        <p:spPr>
          <a:xfrm>
            <a:off x="6403536" y="2492896"/>
            <a:ext cx="5582211" cy="3672955"/>
          </a:xfrm>
          <a:prstGeom prst="rect">
            <a:avLst/>
          </a:prstGeom>
          <a:solidFill>
            <a:schemeClr val="bg1"/>
          </a:solidFill>
          <a:effectLst>
            <a:outerShdw dist="107763" dir="13500000" algn="ctr" rotWithShape="0">
              <a:schemeClr val="bg2">
                <a:alpha val="50000"/>
              </a:scheme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110000"/>
              </a:lnSpc>
              <a:buClr>
                <a:srgbClr val="008000"/>
              </a:buClr>
              <a:buFont typeface="Wingdings" pitchFamily="2" charset="2"/>
              <a:buChar char="v"/>
              <a:defRPr/>
            </a:pPr>
            <a:r>
              <a:rPr lang="ca-ES" sz="1700" dirty="0" smtClean="0">
                <a:latin typeface="Calibri" panose="020F0502020204030204" pitchFamily="34" charset="0"/>
                <a:cs typeface="Calibri" panose="020F0502020204030204" pitchFamily="34" charset="0"/>
              </a:rPr>
              <a:t>El vot de qualitat únicament juga </a:t>
            </a:r>
            <a:r>
              <a:rPr lang="ca-ES" sz="1700" b="1" dirty="0" smtClean="0">
                <a:latin typeface="Calibri" panose="020F0502020204030204" pitchFamily="34" charset="0"/>
                <a:cs typeface="Calibri" panose="020F0502020204030204" pitchFamily="34" charset="0"/>
              </a:rPr>
              <a:t>en els acords que requereixen majoria simple</a:t>
            </a:r>
            <a:r>
              <a:rPr lang="ca-ES" sz="1700" dirty="0" smtClean="0">
                <a:latin typeface="Calibri" panose="020F0502020204030204" pitchFamily="34" charset="0"/>
                <a:cs typeface="Calibri" panose="020F0502020204030204" pitchFamily="34" charset="0"/>
              </a:rPr>
              <a:t>. Quan s'exigeix una majoria absoluta del nombre legal de membres de la Corporació (art. 47 LBRL) si no s'obté el nombre de vots requerit no hi haurà estat aprovat, no hi cap a l'empat encara que els vots afirmatius igualin als negatius, i per tant no es repeteix la votació ni dirimeix finalment el vot de qualitat del President.</a:t>
            </a:r>
          </a:p>
          <a:p>
            <a:pPr marL="274320" indent="-274320" algn="just">
              <a:lnSpc>
                <a:spcPct val="110000"/>
              </a:lnSpc>
              <a:buClr>
                <a:srgbClr val="008000"/>
              </a:buClr>
              <a:buFont typeface="Wingdings" pitchFamily="2" charset="2"/>
              <a:buChar char="v"/>
              <a:defRPr/>
            </a:pPr>
            <a:r>
              <a:rPr lang="ca-ES" sz="1700" b="1" dirty="0" smtClean="0">
                <a:latin typeface="Calibri" panose="020F0502020204030204" pitchFamily="34" charset="0"/>
                <a:cs typeface="Calibri" panose="020F0502020204030204" pitchFamily="34" charset="0"/>
              </a:rPr>
              <a:t>El vot de qualitats</a:t>
            </a:r>
            <a:r>
              <a:rPr lang="ca-ES" sz="1700" dirty="0" smtClean="0">
                <a:latin typeface="Calibri" panose="020F0502020204030204" pitchFamily="34" charset="0"/>
                <a:cs typeface="Calibri" panose="020F0502020204030204" pitchFamily="34" charset="0"/>
              </a:rPr>
              <a:t> es una atribució de l'Alcalde/essa o President/a de la Diputació (art. 21-1-cy 34-1-c LBRL) </a:t>
            </a:r>
            <a:r>
              <a:rPr lang="ca-ES" sz="1700" b="1" dirty="0" smtClean="0">
                <a:latin typeface="Calibri" panose="020F0502020204030204" pitchFamily="34" charset="0"/>
                <a:cs typeface="Calibri" panose="020F0502020204030204" pitchFamily="34" charset="0"/>
              </a:rPr>
              <a:t>no sent delegable</a:t>
            </a:r>
            <a:r>
              <a:rPr lang="ca-ES" sz="1700" dirty="0" smtClean="0">
                <a:latin typeface="Calibri" panose="020F0502020204030204" pitchFamily="34" charset="0"/>
                <a:cs typeface="Calibri" panose="020F0502020204030204" pitchFamily="34" charset="0"/>
              </a:rPr>
              <a:t> (art. 21.-3. i 34-2 LBRL); si bé es pot exercir pel Tinent d'Alcalde o Vicepresident respectivament quan presideixi la sessió per substitució d'aquell en els supòsits que legalment procedeix (art. 23.-3. i 35-4 LBRL). </a:t>
            </a:r>
            <a:endParaRPr lang="ca-ES" sz="1700" dirty="0">
              <a:latin typeface="Calibri" panose="020F0502020204030204" pitchFamily="34" charset="0"/>
              <a:cs typeface="Calibri" panose="020F0502020204030204" pitchFamily="34" charset="0"/>
            </a:endParaRPr>
          </a:p>
        </p:txBody>
      </p:sp>
      <p:sp>
        <p:nvSpPr>
          <p:cNvPr id="2" name="Rectángulo 1"/>
          <p:cNvSpPr/>
          <p:nvPr/>
        </p:nvSpPr>
        <p:spPr>
          <a:xfrm>
            <a:off x="5807968" y="883209"/>
            <a:ext cx="6048672" cy="371187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smtClean="0"/>
              <a:t>VOT DE QUALITAT:</a:t>
            </a:r>
          </a:p>
          <a:p>
            <a:pPr algn="ctr"/>
            <a:r>
              <a:rPr lang="ca-ES" b="1" dirty="0" smtClean="0"/>
              <a:t>ACORD DE MAJORIA SIMPLES</a:t>
            </a:r>
          </a:p>
          <a:p>
            <a:pPr algn="ctr"/>
            <a:r>
              <a:rPr lang="ca-ES" b="1" dirty="0" smtClean="0"/>
              <a:t>MAI VOT SECRET</a:t>
            </a:r>
          </a:p>
          <a:p>
            <a:pPr algn="ctr"/>
            <a:r>
              <a:rPr lang="ca-ES" b="1" dirty="0" smtClean="0"/>
              <a:t>NO ES DELEGABLE EL VOT</a:t>
            </a:r>
          </a:p>
          <a:p>
            <a:pPr algn="ctr"/>
            <a:r>
              <a:rPr lang="ca-ES" b="1" dirty="0" smtClean="0"/>
              <a:t>I L’ABSTENCIO DE VOTAR DE L’ALCALDE NO PRODUEIX EL VOT DE QUALITAT</a:t>
            </a:r>
            <a:endParaRPr lang="es-ES" b="1" dirty="0"/>
          </a:p>
        </p:txBody>
      </p:sp>
    </p:spTree>
    <p:extLst>
      <p:ext uri="{BB962C8B-B14F-4D97-AF65-F5344CB8AC3E}">
        <p14:creationId xmlns:p14="http://schemas.microsoft.com/office/powerpoint/2010/main" val="2648666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52292"/>
                                        </p:tgtEl>
                                        <p:attrNameLst>
                                          <p:attrName>style.visibility</p:attrName>
                                        </p:attrNameLst>
                                      </p:cBhvr>
                                      <p:to>
                                        <p:strVal val="visible"/>
                                      </p:to>
                                    </p:set>
                                    <p:animEffect transition="in" filter="wedge">
                                      <p:cBhvr>
                                        <p:cTn id="7" dur="2000"/>
                                        <p:tgtEl>
                                          <p:spTgt spid="65229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292" grpId="0" animBg="1"/>
      <p:bldP spid="9" grpId="0" animBg="1"/>
      <p:bldP spid="2"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2351088" y="188640"/>
            <a:ext cx="8316913" cy="821445"/>
          </a:xfrm>
        </p:spPr>
        <p:txBody>
          <a:bodyPr rtlCol="0">
            <a:normAutofit/>
          </a:bodyPr>
          <a:lstStyle/>
          <a:p>
            <a:pPr>
              <a:defRPr/>
            </a:pPr>
            <a:r>
              <a:rPr lang="ca-ES" sz="4000" b="1">
                <a:solidFill>
                  <a:srgbClr val="0070C0"/>
                </a:solidFill>
                <a:latin typeface="Calibri" panose="020F0502020204030204" pitchFamily="34" charset="0"/>
                <a:cs typeface="Calibri" panose="020F0502020204030204" pitchFamily="34" charset="0"/>
              </a:rPr>
              <a:t>ADOPCIÓ D'ACORDS</a:t>
            </a:r>
          </a:p>
        </p:txBody>
      </p:sp>
      <p:sp>
        <p:nvSpPr>
          <p:cNvPr id="365571" name="Rectangle 3"/>
          <p:cNvSpPr>
            <a:spLocks noGrp="1" noChangeArrowheads="1"/>
          </p:cNvSpPr>
          <p:nvPr>
            <p:ph idx="1"/>
          </p:nvPr>
        </p:nvSpPr>
        <p:spPr>
          <a:xfrm>
            <a:off x="217762" y="1152906"/>
            <a:ext cx="7246390" cy="5300430"/>
          </a:xfrm>
          <a:solidFill>
            <a:schemeClr val="bg1"/>
          </a:solidFill>
          <a:effectLst>
            <a:prstShdw prst="shdw13" dist="53882" dir="13500000">
              <a:schemeClr val="bg2">
                <a:alpha val="50000"/>
              </a:schemeClr>
            </a:prstShdw>
          </a:effectLst>
        </p:spPr>
        <p:txBody>
          <a:bodyPr rtlCol="0">
            <a:noAutofit/>
          </a:bodyPr>
          <a:lstStyle/>
          <a:p>
            <a:pPr marL="274320" indent="-274320">
              <a:lnSpc>
                <a:spcPct val="80000"/>
              </a:lnSpc>
              <a:buClr>
                <a:schemeClr val="accent3"/>
              </a:buClr>
              <a:buFont typeface="Wingdings 2"/>
              <a:buChar char=""/>
              <a:defRPr/>
            </a:pPr>
            <a:r>
              <a:rPr lang="ca-ES" sz="1700" dirty="0">
                <a:latin typeface="Calibri" panose="020F0502020204030204" pitchFamily="34" charset="0"/>
                <a:cs typeface="Calibri" panose="020F0502020204030204" pitchFamily="34" charset="0"/>
              </a:rPr>
              <a:t>Classes de votacions:</a:t>
            </a:r>
          </a:p>
          <a:p>
            <a:pPr marL="274320" indent="-274320">
              <a:lnSpc>
                <a:spcPct val="80000"/>
              </a:lnSpc>
              <a:buClr>
                <a:schemeClr val="accent3"/>
              </a:buClr>
              <a:buFont typeface="Wingdings 2"/>
              <a:buChar char=""/>
              <a:defRPr/>
            </a:pPr>
            <a:endParaRPr lang="ca-ES" sz="1700" dirty="0">
              <a:latin typeface="Calibri" panose="020F0502020204030204" pitchFamily="34" charset="0"/>
              <a:cs typeface="Calibri" panose="020F0502020204030204" pitchFamily="34" charset="0"/>
            </a:endParaRPr>
          </a:p>
          <a:p>
            <a:pPr marL="274320" indent="-274320">
              <a:lnSpc>
                <a:spcPct val="80000"/>
              </a:lnSpc>
              <a:buClr>
                <a:schemeClr val="accent3"/>
              </a:buClr>
              <a:buFont typeface="Wingdings 2"/>
              <a:buChar char=""/>
              <a:defRPr/>
            </a:pPr>
            <a:r>
              <a:rPr lang="ca-ES" sz="1700" dirty="0">
                <a:latin typeface="Calibri" panose="020F0502020204030204" pitchFamily="34" charset="0"/>
                <a:cs typeface="Calibri" panose="020F0502020204030204" pitchFamily="34" charset="0"/>
              </a:rPr>
              <a:t>Les votacions per la forma d'emetre el vot poden ser:</a:t>
            </a:r>
          </a:p>
          <a:p>
            <a:pPr marL="274320" indent="-274320">
              <a:lnSpc>
                <a:spcPct val="80000"/>
              </a:lnSpc>
              <a:buClr>
                <a:schemeClr val="accent3"/>
              </a:buClr>
              <a:buFont typeface="Wingdings 2"/>
              <a:buChar char=""/>
              <a:defRPr/>
            </a:pPr>
            <a:endParaRPr lang="ca-ES" sz="1700" dirty="0">
              <a:latin typeface="Calibri" panose="020F0502020204030204" pitchFamily="34" charset="0"/>
              <a:cs typeface="Calibri" panose="020F0502020204030204" pitchFamily="34" charset="0"/>
            </a:endParaRPr>
          </a:p>
          <a:p>
            <a:pPr marL="274320" indent="-274320">
              <a:lnSpc>
                <a:spcPct val="80000"/>
              </a:lnSpc>
              <a:buClr>
                <a:schemeClr val="accent3"/>
              </a:buClr>
              <a:buFont typeface="Wingdings 2"/>
              <a:buChar char=""/>
              <a:defRPr/>
            </a:pPr>
            <a:endParaRPr lang="ca-ES" sz="1700" dirty="0">
              <a:latin typeface="Calibri" panose="020F0502020204030204" pitchFamily="34" charset="0"/>
              <a:cs typeface="Calibri" panose="020F0502020204030204" pitchFamily="34" charset="0"/>
            </a:endParaRPr>
          </a:p>
          <a:p>
            <a:pPr marL="274320" indent="-274320">
              <a:lnSpc>
                <a:spcPct val="80000"/>
              </a:lnSpc>
              <a:buClr>
                <a:schemeClr val="accent3"/>
              </a:buClr>
              <a:buFont typeface="Wingdings 2"/>
              <a:buChar char=""/>
              <a:defRPr/>
            </a:pPr>
            <a:endParaRPr lang="ca-ES" sz="1700" dirty="0">
              <a:latin typeface="Calibri" panose="020F0502020204030204" pitchFamily="34" charset="0"/>
              <a:cs typeface="Calibri" panose="020F0502020204030204" pitchFamily="34" charset="0"/>
            </a:endParaRPr>
          </a:p>
          <a:p>
            <a:pPr marL="274320" indent="-274320">
              <a:lnSpc>
                <a:spcPct val="80000"/>
              </a:lnSpc>
              <a:buClr>
                <a:schemeClr val="accent3"/>
              </a:buClr>
              <a:buFont typeface="Wingdings 2"/>
              <a:buChar char=""/>
              <a:defRPr/>
            </a:pPr>
            <a:endParaRPr lang="ca-ES" sz="1700" b="1" dirty="0">
              <a:latin typeface="Calibri" panose="020F0502020204030204" pitchFamily="34" charset="0"/>
              <a:cs typeface="Calibri" panose="020F0502020204030204" pitchFamily="34" charset="0"/>
            </a:endParaRPr>
          </a:p>
          <a:p>
            <a:pPr marL="274320" indent="-274320">
              <a:lnSpc>
                <a:spcPct val="80000"/>
              </a:lnSpc>
              <a:buClr>
                <a:srgbClr val="FF3300"/>
              </a:buClr>
              <a:buFont typeface="Wingdings" pitchFamily="2" charset="2"/>
              <a:buChar char="q"/>
              <a:defRPr/>
            </a:pPr>
            <a:r>
              <a:rPr lang="ca-ES" sz="1700" b="1" dirty="0">
                <a:latin typeface="Calibri" panose="020F0502020204030204" pitchFamily="34" charset="0"/>
                <a:cs typeface="Calibri" panose="020F0502020204030204" pitchFamily="34" charset="0"/>
              </a:rPr>
              <a:t>Són ordinàries</a:t>
            </a:r>
            <a:r>
              <a:rPr lang="ca-ES" sz="1700" dirty="0">
                <a:latin typeface="Calibri" panose="020F0502020204030204" pitchFamily="34" charset="0"/>
                <a:cs typeface="Calibri" panose="020F0502020204030204" pitchFamily="34" charset="0"/>
              </a:rPr>
              <a:t> les que es manifesten per signes convencionals d'assentiment, dissentir o abstenció.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a:p>
            <a:pPr marL="274320" indent="-274320">
              <a:lnSpc>
                <a:spcPct val="80000"/>
              </a:lnSpc>
              <a:buClr>
                <a:srgbClr val="FF3300"/>
              </a:buClr>
              <a:buFont typeface="Wingdings" pitchFamily="2" charset="2"/>
              <a:buChar char="q"/>
              <a:defRPr/>
            </a:pPr>
            <a:r>
              <a:rPr lang="ca-ES" sz="1700" b="1" dirty="0">
                <a:latin typeface="Calibri" panose="020F0502020204030204" pitchFamily="34" charset="0"/>
                <a:cs typeface="Calibri" panose="020F0502020204030204" pitchFamily="34" charset="0"/>
              </a:rPr>
              <a:t>Són nominals</a:t>
            </a:r>
            <a:r>
              <a:rPr lang="ca-ES" sz="1700" dirty="0">
                <a:latin typeface="Calibri" panose="020F0502020204030204" pitchFamily="34" charset="0"/>
                <a:cs typeface="Calibri" panose="020F0502020204030204" pitchFamily="34" charset="0"/>
              </a:rPr>
              <a:t> aquelles votacions que es realitzen mitjançant crida per ordre alfabètic de cognoms i sempre en últim lloc el President i en la qual cada membre de la Corporació en ser anomenat respon en veu alta si, no o m’abstén.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a:p>
            <a:pPr marL="274320" indent="-274320">
              <a:lnSpc>
                <a:spcPct val="80000"/>
              </a:lnSpc>
              <a:buClr>
                <a:srgbClr val="FF3300"/>
              </a:buClr>
              <a:buFont typeface="Wingdings" pitchFamily="2" charset="2"/>
              <a:buChar char="q"/>
              <a:defRPr/>
            </a:pPr>
            <a:r>
              <a:rPr lang="ca-ES" sz="1700" b="1" dirty="0">
                <a:latin typeface="Calibri" panose="020F0502020204030204" pitchFamily="34" charset="0"/>
                <a:cs typeface="Calibri" panose="020F0502020204030204" pitchFamily="34" charset="0"/>
              </a:rPr>
              <a:t>Són secretes</a:t>
            </a:r>
            <a:r>
              <a:rPr lang="ca-ES" sz="1700" dirty="0">
                <a:latin typeface="Calibri" panose="020F0502020204030204" pitchFamily="34" charset="0"/>
                <a:cs typeface="Calibri" panose="020F0502020204030204" pitchFamily="34" charset="0"/>
              </a:rPr>
              <a:t> les que es realitzen per papereta que cada membre de la Corporació vagi dipositant en una urna o bossa. </a:t>
            </a:r>
            <a:r>
              <a:rPr lang="ca-ES" sz="1400" i="1" dirty="0" smtClean="0">
                <a:latin typeface="Calibri" panose="020F0502020204030204" pitchFamily="34" charset="0"/>
                <a:cs typeface="Calibri" panose="020F0502020204030204" pitchFamily="34" charset="0"/>
              </a:rPr>
              <a:t>(següent diapositiva)</a:t>
            </a: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
            </a:r>
            <a:br>
              <a:rPr lang="ca-ES" sz="1700" dirty="0">
                <a:latin typeface="Calibri" panose="020F0502020204030204" pitchFamily="34" charset="0"/>
                <a:cs typeface="Calibri" panose="020F0502020204030204" pitchFamily="34" charset="0"/>
              </a:rPr>
            </a:br>
            <a:endParaRPr lang="ca-ES" sz="1700" dirty="0">
              <a:latin typeface="Calibri" panose="020F0502020204030204" pitchFamily="34" charset="0"/>
              <a:cs typeface="Calibri" panose="020F0502020204030204" pitchFamily="34" charset="0"/>
            </a:endParaRPr>
          </a:p>
        </p:txBody>
      </p:sp>
      <p:sp>
        <p:nvSpPr>
          <p:cNvPr id="370695" name="6 Marcador de pie de página"/>
          <p:cNvSpPr>
            <a:spLocks noGrp="1"/>
          </p:cNvSpPr>
          <p:nvPr>
            <p:ph type="ftr" sz="quarter" idx="11"/>
          </p:nvPr>
        </p:nvSpPr>
        <p:spPr/>
        <p:txBody>
          <a:bodyPr/>
          <a:lstStyle/>
          <a:p>
            <a:pPr>
              <a:defRPr/>
            </a:pPr>
            <a:r>
              <a:rPr lang="pt-BR"/>
              <a:t>Curs de regim juridic </a:t>
            </a:r>
            <a:endParaRPr lang="es-ES"/>
          </a:p>
        </p:txBody>
      </p:sp>
      <p:sp>
        <p:nvSpPr>
          <p:cNvPr id="370694" name="5 Marcador de número de diapositiva"/>
          <p:cNvSpPr>
            <a:spLocks noGrp="1"/>
          </p:cNvSpPr>
          <p:nvPr>
            <p:ph type="sldNum" sz="quarter" idx="12"/>
          </p:nvPr>
        </p:nvSpPr>
        <p:spPr/>
        <p:txBody>
          <a:bodyPr/>
          <a:lstStyle/>
          <a:p>
            <a:pPr>
              <a:defRPr/>
            </a:pPr>
            <a:fld id="{B698E98F-9C72-45DC-A87C-3DADFFBD7E84}" type="slidenum">
              <a:rPr lang="es-ES"/>
              <a:pPr>
                <a:defRPr/>
              </a:pPr>
              <a:t>235</a:t>
            </a:fld>
            <a:endParaRPr lang="es-ES"/>
          </a:p>
        </p:txBody>
      </p:sp>
      <p:sp>
        <p:nvSpPr>
          <p:cNvPr id="372742" name="Text Box 4"/>
          <p:cNvSpPr txBox="1">
            <a:spLocks noChangeArrowheads="1"/>
          </p:cNvSpPr>
          <p:nvPr/>
        </p:nvSpPr>
        <p:spPr bwMode="auto">
          <a:xfrm>
            <a:off x="3071813" y="3068638"/>
            <a:ext cx="4195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ca-ES" altLang="es-ES_tradnl"/>
          </a:p>
        </p:txBody>
      </p:sp>
      <p:sp>
        <p:nvSpPr>
          <p:cNvPr id="655365" name="Text Box 5"/>
          <p:cNvSpPr txBox="1">
            <a:spLocks noChangeArrowheads="1"/>
          </p:cNvSpPr>
          <p:nvPr/>
        </p:nvSpPr>
        <p:spPr bwMode="auto">
          <a:xfrm>
            <a:off x="217762" y="2152651"/>
            <a:ext cx="6335713" cy="91598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2" eaLnBrk="1" hangingPunct="1">
              <a:buClr>
                <a:srgbClr val="FF3300"/>
              </a:buClr>
              <a:buFont typeface="Wingdings" pitchFamily="2" charset="2"/>
              <a:buChar char="Ø"/>
            </a:pPr>
            <a:r>
              <a:rPr lang="ca-ES" altLang="es-ES_tradnl">
                <a:latin typeface="Calibri" panose="020F0502020204030204" pitchFamily="34" charset="0"/>
                <a:cs typeface="Calibri" panose="020F0502020204030204" pitchFamily="34" charset="0"/>
              </a:rPr>
              <a:t> ordinàries, </a:t>
            </a:r>
          </a:p>
          <a:p>
            <a:pPr lvl="2" eaLnBrk="1" hangingPunct="1">
              <a:buClr>
                <a:srgbClr val="FF3300"/>
              </a:buClr>
              <a:buFont typeface="Wingdings" pitchFamily="2" charset="2"/>
              <a:buChar char="Ø"/>
            </a:pPr>
            <a:r>
              <a:rPr lang="ca-ES" altLang="es-ES_tradnl">
                <a:latin typeface="Calibri" panose="020F0502020204030204" pitchFamily="34" charset="0"/>
                <a:cs typeface="Calibri" panose="020F0502020204030204" pitchFamily="34" charset="0"/>
              </a:rPr>
              <a:t> nominals i </a:t>
            </a:r>
          </a:p>
          <a:p>
            <a:pPr lvl="2" eaLnBrk="1" hangingPunct="1">
              <a:buClr>
                <a:srgbClr val="FF3300"/>
              </a:buClr>
              <a:buFont typeface="Wingdings" pitchFamily="2" charset="2"/>
              <a:buChar char="Ø"/>
            </a:pPr>
            <a:r>
              <a:rPr lang="ca-ES" altLang="es-ES_tradnl">
                <a:latin typeface="Calibri" panose="020F0502020204030204" pitchFamily="34" charset="0"/>
                <a:cs typeface="Calibri" panose="020F0502020204030204" pitchFamily="34" charset="0"/>
              </a:rPr>
              <a:t> secretes segons es defineixen en l'art. 101 ROF</a:t>
            </a:r>
          </a:p>
        </p:txBody>
      </p:sp>
      <p:sp>
        <p:nvSpPr>
          <p:cNvPr id="8" name="Text Box 4"/>
          <p:cNvSpPr txBox="1">
            <a:spLocks noChangeArrowheads="1"/>
          </p:cNvSpPr>
          <p:nvPr/>
        </p:nvSpPr>
        <p:spPr bwMode="auto">
          <a:xfrm>
            <a:off x="7680176" y="104727"/>
            <a:ext cx="4249737" cy="400110"/>
          </a:xfrm>
          <a:prstGeom prst="rect">
            <a:avLst/>
          </a:prstGeom>
          <a:solidFill>
            <a:srgbClr val="FF3300"/>
          </a:solidFill>
          <a:ln w="9525">
            <a:noFill/>
            <a:miter lim="800000"/>
            <a:headEnd/>
            <a:tailEnd/>
          </a:ln>
          <a:effectLst>
            <a:outerShdw dist="35921" dir="2700000" algn="ctr" rotWithShape="0">
              <a:schemeClr val="bg2"/>
            </a:outerShdw>
          </a:effectLst>
        </p:spPr>
        <p:txBody>
          <a:bodyPr>
            <a:spAutoFit/>
          </a:bodyPr>
          <a:lstStyle/>
          <a:p>
            <a:pPr algn="ctr" eaLnBrk="1" hangingPunct="1">
              <a:spcBef>
                <a:spcPct val="50000"/>
              </a:spcBef>
              <a:defRPr/>
            </a:pPr>
            <a:r>
              <a:rPr lang="ca-ES" sz="2000" b="1" i="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REGLA GENERAL VOTACIÓ ORDINÀRIA</a:t>
            </a:r>
          </a:p>
        </p:txBody>
      </p:sp>
      <p:sp>
        <p:nvSpPr>
          <p:cNvPr id="9" name="Rectangle 3"/>
          <p:cNvSpPr txBox="1">
            <a:spLocks noChangeArrowheads="1"/>
          </p:cNvSpPr>
          <p:nvPr/>
        </p:nvSpPr>
        <p:spPr>
          <a:xfrm>
            <a:off x="7464152" y="1152905"/>
            <a:ext cx="4465760" cy="5228845"/>
          </a:xfrm>
          <a:prstGeom prst="rect">
            <a:avLst/>
          </a:prstGeom>
          <a:solidFill>
            <a:schemeClr val="bg1"/>
          </a:solidFill>
          <a:effectLst>
            <a:prstShdw prst="shdw13" dist="53882" dir="13500000">
              <a:schemeClr val="bg2">
                <a:alpha val="50000"/>
              </a:schemeClr>
            </a:prstShdw>
          </a:effectLst>
        </p:spPr>
        <p:txBody>
          <a:bodyPr vert="horz" lIns="91440" tIns="45720" rIns="91440" bIns="45720" rtlCol="0" anchor="ct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8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t>
            </a:r>
          </a:p>
          <a:p>
            <a:pPr marL="274320" indent="-274320" algn="just">
              <a:lnSpc>
                <a:spcPct val="8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En ser la regla general la votació ordinària, la votació nominal </a:t>
            </a:r>
            <a:r>
              <a:rPr lang="ca-ES" sz="1700" b="1" dirty="0" smtClean="0">
                <a:solidFill>
                  <a:srgbClr val="0000FF"/>
                </a:solidFill>
                <a:effectLst>
                  <a:outerShdw blurRad="38100" dist="38100" dir="2700000" algn="tl">
                    <a:srgbClr val="C0C0C0"/>
                  </a:outerShdw>
                </a:effectLst>
                <a:latin typeface="Calibri" panose="020F0502020204030204" pitchFamily="34" charset="0"/>
                <a:cs typeface="Calibri" panose="020F0502020204030204" pitchFamily="34" charset="0"/>
              </a:rPr>
              <a:t>requereix que s'acordi pel Ple</a:t>
            </a:r>
            <a:r>
              <a:rPr lang="ca-ES" sz="1700" dirty="0" smtClean="0">
                <a:solidFill>
                  <a:schemeClr val="tx2"/>
                </a:solidFill>
                <a:latin typeface="Calibri" panose="020F0502020204030204" pitchFamily="34" charset="0"/>
                <a:cs typeface="Calibri" panose="020F0502020204030204" pitchFamily="34" charset="0"/>
              </a:rPr>
              <a:t> (</a:t>
            </a:r>
            <a:r>
              <a:rPr lang="ca-ES" sz="1700" dirty="0" smtClean="0">
                <a:latin typeface="Calibri" panose="020F0502020204030204" pitchFamily="34" charset="0"/>
                <a:cs typeface="Calibri" panose="020F0502020204030204" pitchFamily="34" charset="0"/>
              </a:rPr>
              <a:t>art. 46-2-d LBRL), </a:t>
            </a:r>
            <a:r>
              <a:rPr lang="ca-ES" sz="1700" dirty="0" smtClean="0">
                <a:solidFill>
                  <a:srgbClr val="0000FF"/>
                </a:solidFill>
                <a:latin typeface="Calibri" panose="020F0502020204030204" pitchFamily="34" charset="0"/>
                <a:cs typeface="Calibri" panose="020F0502020204030204" pitchFamily="34" charset="0"/>
              </a:rPr>
              <a:t>bastant la majoria simple</a:t>
            </a:r>
            <a:r>
              <a:rPr lang="ca-ES" sz="1700" dirty="0" smtClean="0">
                <a:latin typeface="Calibri" panose="020F0502020204030204" pitchFamily="34" charset="0"/>
                <a:cs typeface="Calibri" panose="020F0502020204030204" pitchFamily="34" charset="0"/>
              </a:rPr>
              <a:t> (art. 102-2 ROF).</a:t>
            </a:r>
          </a:p>
          <a:p>
            <a:pPr marL="274320" indent="-274320" algn="just">
              <a:lnSpc>
                <a:spcPct val="8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t>
            </a:r>
            <a:br>
              <a:rPr lang="ca-ES" sz="1700" dirty="0" smtClean="0">
                <a:latin typeface="Calibri" panose="020F0502020204030204" pitchFamily="34" charset="0"/>
                <a:cs typeface="Calibri" panose="020F0502020204030204" pitchFamily="34" charset="0"/>
              </a:rPr>
            </a:br>
            <a:r>
              <a:rPr lang="ca-ES" sz="1700" dirty="0" smtClean="0">
                <a:latin typeface="Calibri" panose="020F0502020204030204" pitchFamily="34" charset="0"/>
                <a:cs typeface="Calibri" panose="020F0502020204030204" pitchFamily="34" charset="0"/>
              </a:rPr>
              <a:t>La votació nominal es realitza mitjançant crida per ordre alfabètic de cognoms i sempre en últim lloc el President i en la qual cada membre de la Corporació en ser anomenat respon en veu alta si, no o me abstén (art. 101 ROF).</a:t>
            </a:r>
          </a:p>
          <a:p>
            <a:pPr marL="274320" indent="-274320" algn="just">
              <a:lnSpc>
                <a:spcPct val="8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t>
            </a:r>
            <a:br>
              <a:rPr lang="ca-ES" sz="1700" dirty="0" smtClean="0">
                <a:latin typeface="Calibri" panose="020F0502020204030204" pitchFamily="34" charset="0"/>
                <a:cs typeface="Calibri" panose="020F0502020204030204" pitchFamily="34" charset="0"/>
              </a:rPr>
            </a:br>
            <a:r>
              <a:rPr lang="ca-ES" sz="1700" dirty="0" smtClean="0">
                <a:latin typeface="Calibri" panose="020F0502020204030204" pitchFamily="34" charset="0"/>
                <a:cs typeface="Calibri" panose="020F0502020204030204" pitchFamily="34" charset="0"/>
              </a:rPr>
              <a:t>Immediatament de concloure la votació nominal, el Secretari computarà els vots emesos i anunciarà en veu alta el resultat, en vista del qual l'Alcalde o President proclamarà l'acord adoptat (art. 98-5 ROF).</a:t>
            </a:r>
          </a:p>
          <a:p>
            <a:pPr marL="274320" indent="-274320" algn="just">
              <a:lnSpc>
                <a:spcPct val="8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a:t>
            </a:r>
            <a:br>
              <a:rPr lang="ca-ES" sz="1700" dirty="0" smtClean="0">
                <a:latin typeface="Calibri" panose="020F0502020204030204" pitchFamily="34" charset="0"/>
                <a:cs typeface="Calibri" panose="020F0502020204030204" pitchFamily="34" charset="0"/>
              </a:rPr>
            </a:br>
            <a:r>
              <a:rPr lang="ca-ES" sz="1700" dirty="0" smtClean="0">
                <a:latin typeface="Calibri" panose="020F0502020204030204" pitchFamily="34" charset="0"/>
                <a:cs typeface="Calibri" panose="020F0502020204030204" pitchFamily="34" charset="0"/>
              </a:rPr>
              <a:t>En l'acta s'ha de recollir el sentit en què cada membre emet el seu vot (art. 109-h ROF), per la qual cosa no es planteja problemes per acreditar la legitimació per recórrer, com hem vist que pot passar a la votacions ordinàries. </a:t>
            </a:r>
            <a:endParaRPr lang="ca-ES" sz="1700" dirty="0">
              <a:latin typeface="Calibri" panose="020F0502020204030204" pitchFamily="34" charset="0"/>
              <a:cs typeface="Calibri" panose="020F0502020204030204" pitchFamily="34" charset="0"/>
            </a:endParaRPr>
          </a:p>
        </p:txBody>
      </p:sp>
      <p:sp>
        <p:nvSpPr>
          <p:cNvPr id="2" name="Flecha a la derecha con muesca 1"/>
          <p:cNvSpPr/>
          <p:nvPr/>
        </p:nvSpPr>
        <p:spPr>
          <a:xfrm rot="21016164">
            <a:off x="5753064" y="3885001"/>
            <a:ext cx="1872208" cy="248931"/>
          </a:xfrm>
          <a:prstGeom prst="notchedRightArrow">
            <a:avLst>
              <a:gd name="adj1" fmla="val 100000"/>
              <a:gd name="adj2" fmla="val 5000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57688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655365"/>
                                        </p:tgtEl>
                                        <p:attrNameLst>
                                          <p:attrName>style.visibility</p:attrName>
                                        </p:attrNameLst>
                                      </p:cBhvr>
                                      <p:to>
                                        <p:strVal val="visible"/>
                                      </p:to>
                                    </p:set>
                                    <p:animEffect transition="in" filter="wheel(4)">
                                      <p:cBhvr>
                                        <p:cTn id="7" dur="3000"/>
                                        <p:tgtEl>
                                          <p:spTgt spid="65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65"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p:cNvSpPr>
            <a:spLocks noGrp="1" noChangeArrowheads="1"/>
          </p:cNvSpPr>
          <p:nvPr>
            <p:ph idx="1"/>
          </p:nvPr>
        </p:nvSpPr>
        <p:spPr>
          <a:xfrm>
            <a:off x="1919289" y="908051"/>
            <a:ext cx="10081367" cy="5521325"/>
          </a:xfrm>
          <a:solidFill>
            <a:schemeClr val="bg1"/>
          </a:solidFill>
          <a:effectLst>
            <a:outerShdw dist="107763" dir="2700000" algn="ctr" rotWithShape="0">
              <a:schemeClr val="bg2">
                <a:alpha val="50000"/>
              </a:schemeClr>
            </a:outerShdw>
          </a:effectLst>
        </p:spPr>
        <p:txBody>
          <a:bodyPr rtlCol="0">
            <a:noAutofit/>
          </a:bodyPr>
          <a:lstStyle/>
          <a:p>
            <a:pPr marL="274320" indent="-274320" algn="just">
              <a:lnSpc>
                <a:spcPct val="8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De conformitat amb el que disposa l'art. 101-3 ROF la votació secreta només podrà </a:t>
            </a:r>
            <a:r>
              <a:rPr lang="ca-ES" sz="1700" dirty="0" err="1">
                <a:latin typeface="Calibri" panose="020F0502020204030204" pitchFamily="34" charset="0"/>
                <a:cs typeface="Calibri" panose="020F0502020204030204" pitchFamily="34" charset="0"/>
              </a:rPr>
              <a:t>utilitzar-se</a:t>
            </a:r>
            <a:r>
              <a:rPr lang="ca-ES" sz="1700" dirty="0">
                <a:latin typeface="Calibri" panose="020F0502020204030204" pitchFamily="34" charset="0"/>
                <a:cs typeface="Calibri" panose="020F0502020204030204" pitchFamily="34" charset="0"/>
              </a:rPr>
              <a:t> </a:t>
            </a:r>
            <a:r>
              <a:rPr lang="ca-ES" sz="1700" b="1" dirty="0">
                <a:solidFill>
                  <a:srgbClr val="FF3300"/>
                </a:solidFill>
                <a:latin typeface="Calibri" panose="020F0502020204030204" pitchFamily="34" charset="0"/>
                <a:cs typeface="Calibri" panose="020F0502020204030204" pitchFamily="34" charset="0"/>
              </a:rPr>
              <a:t>per l'elecció o destitució de persones. </a:t>
            </a:r>
          </a:p>
          <a:p>
            <a:pPr marL="274320" indent="-274320" algn="just">
              <a:lnSpc>
                <a:spcPct val="8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La votació secreta té caràcter excepcional i només cal en els supòsits expressament previstos.</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a:t>
            </a:r>
            <a:br>
              <a:rPr lang="ca-ES" sz="1700" dirty="0">
                <a:latin typeface="Calibri" panose="020F0502020204030204" pitchFamily="34" charset="0"/>
                <a:cs typeface="Calibri" panose="020F0502020204030204" pitchFamily="34" charset="0"/>
              </a:rPr>
            </a:br>
            <a:r>
              <a:rPr lang="ca-ES" sz="1700" dirty="0">
                <a:latin typeface="Calibri" panose="020F0502020204030204" pitchFamily="34" charset="0"/>
                <a:cs typeface="Calibri" panose="020F0502020204030204" pitchFamily="34" charset="0"/>
              </a:rPr>
              <a:t>La votació secreta quan no </a:t>
            </a:r>
            <a:r>
              <a:rPr lang="ca-ES" sz="1700" dirty="0" smtClean="0">
                <a:latin typeface="Calibri" panose="020F0502020204030204" pitchFamily="34" charset="0"/>
                <a:cs typeface="Calibri" panose="020F0502020204030204" pitchFamily="34" charset="0"/>
              </a:rPr>
              <a:t>procedeix, </a:t>
            </a:r>
            <a:r>
              <a:rPr lang="ca-ES" sz="1700" dirty="0">
                <a:latin typeface="Calibri" panose="020F0502020204030204" pitchFamily="34" charset="0"/>
                <a:cs typeface="Calibri" panose="020F0502020204030204" pitchFamily="34" charset="0"/>
              </a:rPr>
              <a:t>comporta la nul·litat de ple dret de l'acord adoptat per prescindir de les regles essencials de formació de voluntat dels òrgans col·legiats (art. 62-1 </a:t>
            </a:r>
            <a:r>
              <a:rPr lang="ca-ES" sz="1700" dirty="0" err="1">
                <a:latin typeface="Calibri" panose="020F0502020204030204" pitchFamily="34" charset="0"/>
                <a:cs typeface="Calibri" panose="020F0502020204030204" pitchFamily="34" charset="0"/>
              </a:rPr>
              <a:t>LRJ-PAC</a:t>
            </a:r>
            <a:r>
              <a:rPr lang="ca-ES" sz="1700" dirty="0">
                <a:latin typeface="Calibri" panose="020F0502020204030204" pitchFamily="34" charset="0"/>
                <a:cs typeface="Calibri" panose="020F0502020204030204" pitchFamily="34" charset="0"/>
              </a:rPr>
              <a:t>). En aquest sentit les sentències del TS d'1 de juliol de 1980  i 18 de novembre de 1981 i del TSJ de Catalunya en sentència de 28 de setembre de 2000.</a:t>
            </a:r>
          </a:p>
          <a:p>
            <a:pPr marL="274320" indent="-274320" algn="just">
              <a:lnSpc>
                <a:spcPct val="80000"/>
              </a:lnSpc>
              <a:buClr>
                <a:schemeClr val="accent3"/>
              </a:buClr>
              <a:buFont typeface="Arial" pitchFamily="34" charset="0"/>
              <a:buChar char="•"/>
              <a:defRPr/>
            </a:pPr>
            <a:endParaRPr lang="es-ES_tradnl"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endParaRPr lang="ca-ES" sz="1700"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r>
              <a:rPr lang="ca-ES" sz="1700" dirty="0" smtClean="0">
                <a:latin typeface="Calibri" panose="020F0502020204030204" pitchFamily="34" charset="0"/>
                <a:cs typeface="Calibri" panose="020F0502020204030204" pitchFamily="34" charset="0"/>
              </a:rPr>
              <a:t>Són </a:t>
            </a:r>
            <a:r>
              <a:rPr lang="ca-ES" sz="1700" dirty="0">
                <a:latin typeface="Calibri" panose="020F0502020204030204" pitchFamily="34" charset="0"/>
                <a:cs typeface="Calibri" panose="020F0502020204030204" pitchFamily="34" charset="0"/>
              </a:rPr>
              <a:t>votacions secretes, segons les defineix l'art. 101 </a:t>
            </a:r>
            <a:r>
              <a:rPr lang="ca-ES" sz="1700" dirty="0" err="1">
                <a:latin typeface="Calibri" panose="020F0502020204030204" pitchFamily="34" charset="0"/>
                <a:cs typeface="Calibri" panose="020F0502020204030204" pitchFamily="34" charset="0"/>
              </a:rPr>
              <a:t>ROF</a:t>
            </a:r>
            <a:r>
              <a:rPr lang="ca-ES" sz="1700" dirty="0">
                <a:latin typeface="Calibri" panose="020F0502020204030204" pitchFamily="34" charset="0"/>
                <a:cs typeface="Calibri" panose="020F0502020204030204" pitchFamily="34" charset="0"/>
              </a:rPr>
              <a:t>, les que es realitzen per paperetes que cada membre de la Corporació vagi dipositant en una urna o bossa.</a:t>
            </a:r>
          </a:p>
          <a:p>
            <a:pPr marL="274320" indent="-274320" algn="just">
              <a:lnSpc>
                <a:spcPct val="80000"/>
              </a:lnSpc>
              <a:buClr>
                <a:schemeClr val="accent3"/>
              </a:buClr>
              <a:buNone/>
              <a:defRPr/>
            </a:pPr>
            <a:r>
              <a:rPr lang="ca-ES" sz="1700" dirty="0">
                <a:latin typeface="Calibri" panose="020F0502020204030204" pitchFamily="34" charset="0"/>
                <a:cs typeface="Calibri" panose="020F0502020204030204" pitchFamily="34" charset="0"/>
              </a:rPr>
              <a:t>	Per garantir el secret de la votació les paperetes hauran de ser idèntiques, en color i mida.</a:t>
            </a:r>
          </a:p>
          <a:p>
            <a:pPr marL="274320" indent="-274320" algn="just">
              <a:lnSpc>
                <a:spcPct val="8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Pel que fa a la forma d'introduir-se en l'urna o bossa, encara que no es preveu res expressament pot aplicar el que disposa respecte a les votacions nominals: crida per ordre alfabètic i en darrer lloc el President.</a:t>
            </a:r>
          </a:p>
          <a:p>
            <a:pPr marL="274320" indent="-274320" algn="just">
              <a:lnSpc>
                <a:spcPct val="80000"/>
              </a:lnSpc>
              <a:buClr>
                <a:schemeClr val="accent3"/>
              </a:buClr>
              <a:buFont typeface="Arial" pitchFamily="34" charset="0"/>
              <a:buChar char="•"/>
              <a:defRPr/>
            </a:pPr>
            <a:r>
              <a:rPr lang="ca-ES" sz="1700" dirty="0">
                <a:latin typeface="Calibri" panose="020F0502020204030204" pitchFamily="34" charset="0"/>
                <a:cs typeface="Calibri" panose="020F0502020204030204" pitchFamily="34" charset="0"/>
              </a:rPr>
              <a:t>Igualment la proclamació de l'acord s'ha de fer d'acord amb el previst per les votacions nominals.  </a:t>
            </a:r>
          </a:p>
        </p:txBody>
      </p:sp>
      <p:sp>
        <p:nvSpPr>
          <p:cNvPr id="372743" name="6 Marcador de pie de página"/>
          <p:cNvSpPr>
            <a:spLocks noGrp="1"/>
          </p:cNvSpPr>
          <p:nvPr>
            <p:ph type="ftr" sz="quarter" idx="11"/>
          </p:nvPr>
        </p:nvSpPr>
        <p:spPr/>
        <p:txBody>
          <a:bodyPr/>
          <a:lstStyle/>
          <a:p>
            <a:pPr>
              <a:defRPr/>
            </a:pPr>
            <a:r>
              <a:rPr lang="pt-BR"/>
              <a:t>Curs de regim juridic </a:t>
            </a:r>
            <a:endParaRPr lang="es-ES"/>
          </a:p>
        </p:txBody>
      </p:sp>
      <p:sp>
        <p:nvSpPr>
          <p:cNvPr id="372742" name="5 Marcador de número de diapositiva"/>
          <p:cNvSpPr>
            <a:spLocks noGrp="1"/>
          </p:cNvSpPr>
          <p:nvPr>
            <p:ph type="sldNum" sz="quarter" idx="12"/>
          </p:nvPr>
        </p:nvSpPr>
        <p:spPr/>
        <p:txBody>
          <a:bodyPr/>
          <a:lstStyle/>
          <a:p>
            <a:pPr>
              <a:defRPr/>
            </a:pPr>
            <a:fld id="{90569FBB-C0CB-408A-91FC-46DB9EF3329A}" type="slidenum">
              <a:rPr lang="es-ES"/>
              <a:pPr>
                <a:defRPr/>
              </a:pPr>
              <a:t>236</a:t>
            </a:fld>
            <a:endParaRPr lang="es-ES"/>
          </a:p>
        </p:txBody>
      </p:sp>
      <p:sp>
        <p:nvSpPr>
          <p:cNvPr id="657412" name="Text Box 4"/>
          <p:cNvSpPr txBox="1">
            <a:spLocks noChangeArrowheads="1"/>
          </p:cNvSpPr>
          <p:nvPr/>
        </p:nvSpPr>
        <p:spPr bwMode="auto">
          <a:xfrm>
            <a:off x="6324600" y="381001"/>
            <a:ext cx="3887788" cy="366713"/>
          </a:xfrm>
          <a:prstGeom prst="rect">
            <a:avLst/>
          </a:prstGeom>
          <a:solidFill>
            <a:srgbClr val="FF3300"/>
          </a:solidFill>
          <a:ln w="9525">
            <a:noFill/>
            <a:miter lim="800000"/>
            <a:headEnd/>
            <a:tailEnd/>
          </a:ln>
          <a:effectLst>
            <a:outerShdw dist="107763" dir="8100000" algn="ctr" rotWithShape="0">
              <a:schemeClr val="bg2">
                <a:alpha val="50000"/>
              </a:schemeClr>
            </a:outerShdw>
          </a:effectLst>
        </p:spPr>
        <p:txBody>
          <a:bodyPr>
            <a:spAutoFit/>
          </a:bodyPr>
          <a:lstStyle/>
          <a:p>
            <a:pPr algn="ctr" eaLnBrk="1" hangingPunct="1">
              <a:spcBef>
                <a:spcPct val="50000"/>
              </a:spcBef>
              <a:defRPr/>
            </a:pPr>
            <a:r>
              <a:rPr lang="ca-ES" b="1">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VOTACIÓ SECRETA</a:t>
            </a:r>
            <a:endParaRPr lang="ca-ES">
              <a:latin typeface="Calibri" panose="020F0502020204030204" pitchFamily="34" charset="0"/>
              <a:cs typeface="Calibri" panose="020F0502020204030204" pitchFamily="34" charset="0"/>
            </a:endParaRPr>
          </a:p>
        </p:txBody>
      </p:sp>
      <p:sp>
        <p:nvSpPr>
          <p:cNvPr id="657413" name="Text Box 5"/>
          <p:cNvSpPr txBox="1">
            <a:spLocks noChangeArrowheads="1"/>
          </p:cNvSpPr>
          <p:nvPr/>
        </p:nvSpPr>
        <p:spPr bwMode="auto">
          <a:xfrm>
            <a:off x="2063552" y="3017105"/>
            <a:ext cx="2339975" cy="336550"/>
          </a:xfrm>
          <a:prstGeom prst="rect">
            <a:avLst/>
          </a:prstGeom>
          <a:solidFill>
            <a:srgbClr val="CC3300"/>
          </a:solidFill>
          <a:ln w="9525">
            <a:noFill/>
            <a:miter lim="800000"/>
            <a:headEnd/>
            <a:tailEnd/>
          </a:ln>
          <a:effectLst/>
        </p:spPr>
        <p:txBody>
          <a:bodyPr>
            <a:spAutoFit/>
          </a:bodyPr>
          <a:lstStyle/>
          <a:p>
            <a:pPr algn="ctr" eaLnBrk="1" hangingPunct="1">
              <a:spcBef>
                <a:spcPct val="50000"/>
              </a:spcBef>
              <a:defRPr/>
            </a:pPr>
            <a:r>
              <a:rPr lang="ca-ES" sz="1600" b="1" i="1">
                <a:solidFill>
                  <a:schemeClr val="bg1"/>
                </a:solidFill>
                <a:effectLst>
                  <a:outerShdw blurRad="38100" dist="38100" dir="2700000" algn="tl">
                    <a:srgbClr val="000000"/>
                  </a:outerShdw>
                </a:effectLst>
              </a:rPr>
              <a:t>Forma d'efectuar</a:t>
            </a:r>
          </a:p>
        </p:txBody>
      </p:sp>
    </p:spTree>
    <p:extLst>
      <p:ext uri="{BB962C8B-B14F-4D97-AF65-F5344CB8AC3E}">
        <p14:creationId xmlns:p14="http://schemas.microsoft.com/office/powerpoint/2010/main" val="4124665211"/>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559496" y="0"/>
            <a:ext cx="10513168" cy="980728"/>
          </a:xfrm>
        </p:spPr>
        <p:txBody>
          <a:bodyPr rtlCol="0">
            <a:noAutofit/>
          </a:bodyPr>
          <a:lstStyle/>
          <a:p>
            <a:pPr>
              <a:defRPr/>
            </a:pPr>
            <a:r>
              <a:rPr lang="ca-ES" sz="4000" b="1" dirty="0">
                <a:solidFill>
                  <a:srgbClr val="0033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ADOPCIÓ DELS ACORDS. VOTACIO ORDINÀRIA.</a:t>
            </a:r>
          </a:p>
        </p:txBody>
      </p:sp>
      <p:sp>
        <p:nvSpPr>
          <p:cNvPr id="375811" name="Rectangle 3"/>
          <p:cNvSpPr>
            <a:spLocks noGrp="1" noChangeArrowheads="1"/>
          </p:cNvSpPr>
          <p:nvPr>
            <p:ph idx="1"/>
          </p:nvPr>
        </p:nvSpPr>
        <p:spPr>
          <a:xfrm>
            <a:off x="1738314" y="1500188"/>
            <a:ext cx="9398246" cy="3945036"/>
          </a:xfrm>
          <a:solidFill>
            <a:schemeClr val="bg1"/>
          </a:solidFill>
          <a:effectLst>
            <a:prstShdw prst="shdw13" dist="53882" dir="13500000">
              <a:schemeClr val="bg2">
                <a:alpha val="50000"/>
              </a:schemeClr>
            </a:prstShdw>
          </a:effectLst>
        </p:spPr>
        <p:txBody>
          <a:bodyPr anchor="ctr">
            <a:normAutofit/>
          </a:bodyPr>
          <a:lstStyle/>
          <a:p>
            <a:pPr algn="just" eaLnBrk="1" hangingPunct="1">
              <a:lnSpc>
                <a:spcPct val="80000"/>
              </a:lnSpc>
              <a:buFont typeface="Wingdings" pitchFamily="2" charset="2"/>
              <a:buNone/>
            </a:pPr>
            <a:r>
              <a:rPr lang="ca-ES" altLang="es-ES_tradnl" sz="1700">
                <a:latin typeface="Calibri" panose="020F0502020204030204" pitchFamily="34" charset="0"/>
                <a:cs typeface="Calibri" panose="020F0502020204030204" pitchFamily="34" charset="0"/>
              </a:rPr>
              <a:t>	Acabada la votació ordinària, l'Alcalde o President declararà allò acordat (art. 98-4 ROF).</a:t>
            </a:r>
          </a:p>
          <a:p>
            <a:pPr algn="just" eaLnBrk="1" hangingPunct="1">
              <a:lnSpc>
                <a:spcPct val="80000"/>
              </a:lnSpc>
              <a:buFont typeface="Wingdings" pitchFamily="2" charset="2"/>
              <a:buNone/>
            </a:pPr>
            <a:r>
              <a:rPr lang="ca-ES" altLang="es-ES_tradnl" sz="1700">
                <a:latin typeface="Calibri" panose="020F0502020204030204" pitchFamily="34" charset="0"/>
                <a:cs typeface="Calibri" panose="020F0502020204030204" pitchFamily="34" charset="0"/>
              </a:rPr>
              <a:t>	Respecte a la seva constància en l'acta segons disposa l'(art. 109-h del ROF) en la votació ordinària «es farà constar el nombre de vots afirmatius, dels negatius i de abstencions. Es farà constar nominativament el sentit del vot </a:t>
            </a:r>
            <a:r>
              <a:rPr lang="ca-ES" altLang="es-ES_tradnl" sz="1700">
                <a:solidFill>
                  <a:srgbClr val="0000FF"/>
                </a:solidFill>
                <a:latin typeface="Calibri" panose="020F0502020204030204" pitchFamily="34" charset="0"/>
                <a:cs typeface="Calibri" panose="020F0502020204030204" pitchFamily="34" charset="0"/>
              </a:rPr>
              <a:t>quan així ho sol·licitin els interessats</a:t>
            </a:r>
            <a:r>
              <a:rPr lang="ca-ES" altLang="es-ES_tradnl" sz="1700">
                <a:latin typeface="Calibri" panose="020F0502020204030204" pitchFamily="34" charset="0"/>
                <a:cs typeface="Calibri" panose="020F0502020204030204" pitchFamily="34" charset="0"/>
              </a:rPr>
              <a:t> ».</a:t>
            </a:r>
          </a:p>
          <a:p>
            <a:pPr algn="just" eaLnBrk="1" hangingPunct="1">
              <a:lnSpc>
                <a:spcPct val="80000"/>
              </a:lnSpc>
              <a:buFont typeface="Wingdings" pitchFamily="2" charset="2"/>
              <a:buNone/>
            </a:pPr>
            <a:r>
              <a:rPr lang="ca-ES" altLang="es-ES_tradnl" sz="1700">
                <a:latin typeface="Calibri" panose="020F0502020204030204" pitchFamily="34" charset="0"/>
                <a:cs typeface="Calibri" panose="020F0502020204030204" pitchFamily="34" charset="0"/>
              </a:rPr>
              <a:t> </a:t>
            </a:r>
            <a:br>
              <a:rPr lang="ca-ES" altLang="es-ES_tradnl" sz="1700">
                <a:latin typeface="Calibri" panose="020F0502020204030204" pitchFamily="34" charset="0"/>
                <a:cs typeface="Calibri" panose="020F0502020204030204" pitchFamily="34" charset="0"/>
              </a:rPr>
            </a:br>
            <a:r>
              <a:rPr lang="ca-ES" altLang="es-ES_tradnl" sz="1700">
                <a:solidFill>
                  <a:schemeClr val="tx2"/>
                </a:solidFill>
                <a:latin typeface="Calibri" panose="020F0502020204030204" pitchFamily="34" charset="0"/>
                <a:cs typeface="Calibri" panose="020F0502020204030204" pitchFamily="34" charset="0"/>
              </a:rPr>
              <a:t>Per tant, per regla general </a:t>
            </a:r>
            <a:r>
              <a:rPr lang="ca-ES" altLang="es-ES_tradnl" sz="1700" b="1">
                <a:solidFill>
                  <a:schemeClr val="tx2"/>
                </a:solidFill>
                <a:latin typeface="Calibri" panose="020F0502020204030204" pitchFamily="34" charset="0"/>
                <a:cs typeface="Calibri" panose="020F0502020204030204" pitchFamily="34" charset="0"/>
              </a:rPr>
              <a:t>n'hi ha prou d'indicar en l'acta el nombre de vots emesos en cada sentit, i només caldrà fer constar el nom i cognoms del membre corporatiu i el sentit del seu vot quan ho demani expressament</a:t>
            </a:r>
            <a:r>
              <a:rPr lang="ca-ES" altLang="es-ES_tradnl" sz="1700" b="1">
                <a:latin typeface="Calibri" panose="020F0502020204030204" pitchFamily="34" charset="0"/>
                <a:cs typeface="Calibri" panose="020F0502020204030204" pitchFamily="34" charset="0"/>
              </a:rPr>
              <a:t>. </a:t>
            </a:r>
          </a:p>
          <a:p>
            <a:pPr algn="just" eaLnBrk="1" hangingPunct="1">
              <a:lnSpc>
                <a:spcPct val="80000"/>
              </a:lnSpc>
              <a:buFont typeface="Wingdings" pitchFamily="2" charset="2"/>
              <a:buNone/>
            </a:pPr>
            <a:r>
              <a:rPr lang="ca-ES" altLang="es-ES_tradnl" sz="1700">
                <a:latin typeface="Calibri" panose="020F0502020204030204" pitchFamily="34" charset="0"/>
                <a:cs typeface="Calibri" panose="020F0502020204030204" pitchFamily="34" charset="0"/>
              </a:rPr>
              <a:t>	Aquesta manca de precisió del sentit del vot de cada membre pot plantejar problemes de legitimació para impugnar els acords (art. 63-1-b LBRL) i a efectes de responsabilitat (art. 78-2 LBRL).</a:t>
            </a:r>
          </a:p>
          <a:p>
            <a:pPr algn="just" eaLnBrk="1" hangingPunct="1">
              <a:lnSpc>
                <a:spcPct val="80000"/>
              </a:lnSpc>
              <a:buFont typeface="Wingdings" pitchFamily="2" charset="2"/>
              <a:buNone/>
            </a:pPr>
            <a:r>
              <a:rPr lang="ca-ES" altLang="es-ES_tradnl" sz="1700">
                <a:latin typeface="Calibri" panose="020F0502020204030204" pitchFamily="34" charset="0"/>
                <a:cs typeface="Calibri" panose="020F0502020204030204" pitchFamily="34" charset="0"/>
              </a:rPr>
              <a:t>	Cal recordar aquí que el (art. 63-1-b LBRL) reconeix legitimació per impugnar els actes i acords de les entitats locals juntament amb els subjectes legitimats en el règim general del procés contenciós administratiu, als membres de les corporacions que haguessin votat en contra tals actes i acords.</a:t>
            </a:r>
          </a:p>
        </p:txBody>
      </p:sp>
      <p:sp>
        <p:nvSpPr>
          <p:cNvPr id="373767" name="6 Marcador de pie de página"/>
          <p:cNvSpPr>
            <a:spLocks noGrp="1"/>
          </p:cNvSpPr>
          <p:nvPr>
            <p:ph type="ftr" sz="quarter" idx="11"/>
          </p:nvPr>
        </p:nvSpPr>
        <p:spPr/>
        <p:txBody>
          <a:bodyPr/>
          <a:lstStyle/>
          <a:p>
            <a:pPr>
              <a:defRPr/>
            </a:pPr>
            <a:r>
              <a:rPr lang="pt-BR"/>
              <a:t>Curs de regim juridic </a:t>
            </a:r>
            <a:endParaRPr lang="es-ES"/>
          </a:p>
        </p:txBody>
      </p:sp>
      <p:sp>
        <p:nvSpPr>
          <p:cNvPr id="373766" name="5 Marcador de número de diapositiva"/>
          <p:cNvSpPr>
            <a:spLocks noGrp="1"/>
          </p:cNvSpPr>
          <p:nvPr>
            <p:ph type="sldNum" sz="quarter" idx="12"/>
          </p:nvPr>
        </p:nvSpPr>
        <p:spPr/>
        <p:txBody>
          <a:bodyPr/>
          <a:lstStyle/>
          <a:p>
            <a:pPr>
              <a:defRPr/>
            </a:pPr>
            <a:fld id="{08BBB6D3-C519-4DC1-BDD9-E88D6E3505EF}" type="slidenum">
              <a:rPr lang="es-ES"/>
              <a:pPr>
                <a:defRPr/>
              </a:pPr>
              <a:t>237</a:t>
            </a:fld>
            <a:endParaRPr lang="es-ES"/>
          </a:p>
        </p:txBody>
      </p:sp>
      <p:sp>
        <p:nvSpPr>
          <p:cNvPr id="375814" name="Rectangle 4"/>
          <p:cNvSpPr>
            <a:spLocks noChangeArrowheads="1"/>
          </p:cNvSpPr>
          <p:nvPr/>
        </p:nvSpPr>
        <p:spPr bwMode="auto">
          <a:xfrm>
            <a:off x="10236200" y="6388100"/>
            <a:ext cx="311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es-ES_tradnl"/>
              <a:t>. </a:t>
            </a:r>
            <a:br>
              <a:rPr lang="ca-ES" altLang="es-ES_tradnl"/>
            </a:br>
            <a:r>
              <a:rPr lang="ca-ES" altLang="es-ES_tradnl"/>
              <a:t/>
            </a:r>
            <a:br>
              <a:rPr lang="ca-ES" altLang="es-ES_tradnl"/>
            </a:br>
            <a:endParaRPr lang="ca-ES" altLang="es-ES_tradnl"/>
          </a:p>
        </p:txBody>
      </p:sp>
      <p:sp>
        <p:nvSpPr>
          <p:cNvPr id="658437" name="Text Box 5"/>
          <p:cNvSpPr txBox="1">
            <a:spLocks noChangeArrowheads="1"/>
          </p:cNvSpPr>
          <p:nvPr/>
        </p:nvSpPr>
        <p:spPr bwMode="auto">
          <a:xfrm>
            <a:off x="1631504" y="787782"/>
            <a:ext cx="9505056" cy="313932"/>
          </a:xfrm>
          <a:prstGeom prst="rect">
            <a:avLst/>
          </a:prstGeom>
          <a:solidFill>
            <a:srgbClr val="FFCCFF"/>
          </a:solidFill>
          <a:ln w="9525">
            <a:solidFill>
              <a:srgbClr val="CC3300"/>
            </a:solidFill>
            <a:miter lim="800000"/>
            <a:headEnd/>
            <a:tailEnd/>
          </a:ln>
          <a:effectLst>
            <a:outerShdw dist="107763" dir="2700000" algn="ctr" rotWithShape="0">
              <a:schemeClr val="bg2">
                <a:alpha val="50000"/>
              </a:schemeClr>
            </a:outerShdw>
          </a:effectLst>
        </p:spPr>
        <p:txBody>
          <a:bodyPr wrap="square">
            <a:spAutoFit/>
          </a:bodyPr>
          <a:lstStyle/>
          <a:p>
            <a:pPr algn="ctr" eaLnBrk="1" hangingPunct="1">
              <a:lnSpc>
                <a:spcPct val="80000"/>
              </a:lnSpc>
              <a:spcBef>
                <a:spcPct val="20000"/>
              </a:spcBef>
              <a:buClr>
                <a:schemeClr val="accent1"/>
              </a:buClr>
              <a:buFont typeface="Wingdings" pitchFamily="2" charset="2"/>
              <a:buNone/>
              <a:defRPr/>
            </a:pPr>
            <a:r>
              <a:rPr lang="ca-ES" b="1">
                <a:latin typeface="Calibri" panose="020F0502020204030204" pitchFamily="34" charset="0"/>
                <a:cs typeface="Calibri" panose="020F0502020204030204" pitchFamily="34" charset="0"/>
              </a:rPr>
              <a:t>Es farà constar nominativament el sentit del vot </a:t>
            </a:r>
            <a:r>
              <a:rPr lang="ca-ES" b="1">
                <a:solidFill>
                  <a:srgbClr val="0000FF"/>
                </a:solidFill>
                <a:latin typeface="Calibri" panose="020F0502020204030204" pitchFamily="34" charset="0"/>
                <a:cs typeface="Calibri" panose="020F0502020204030204" pitchFamily="34" charset="0"/>
              </a:rPr>
              <a:t>quan així ho sol·licitin els interessats</a:t>
            </a:r>
            <a:r>
              <a:rPr lang="ca-ES" b="1">
                <a:latin typeface="Calibri" panose="020F0502020204030204" pitchFamily="34" charset="0"/>
                <a:cs typeface="Calibri" panose="020F0502020204030204" pitchFamily="34" charset="0"/>
              </a:rPr>
              <a:t>.</a:t>
            </a:r>
            <a:endParaRPr lang="ca-ES" sz="2000" b="1" u="sng">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768553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1524001" y="1"/>
            <a:ext cx="5857875" cy="646113"/>
          </a:xfrm>
          <a:noFill/>
        </p:spPr>
        <p:txBody>
          <a:bodyPr rtlCol="0">
            <a:noAutofit/>
          </a:bodyPr>
          <a:lstStyle/>
          <a:p>
            <a:pPr>
              <a:defRPr/>
            </a:pPr>
            <a:r>
              <a:rPr lang="ca-ES" sz="4000" b="1">
                <a:solidFill>
                  <a:srgbClr val="0070C0"/>
                </a:solidFill>
                <a:effectLst>
                  <a:outerShdw blurRad="38100" dist="38100" dir="2700000" algn="tl">
                    <a:srgbClr val="000000"/>
                  </a:outerShdw>
                </a:effectLst>
                <a:latin typeface="Calibri" panose="020F0502020204030204" pitchFamily="34" charset="0"/>
                <a:cs typeface="Calibri" panose="020F0502020204030204" pitchFamily="34" charset="0"/>
              </a:rPr>
              <a:t>REGIM DE MAJORIES</a:t>
            </a:r>
          </a:p>
        </p:txBody>
      </p:sp>
      <p:sp>
        <p:nvSpPr>
          <p:cNvPr id="660483" name="Rectangle 3"/>
          <p:cNvSpPr>
            <a:spLocks noGrp="1" noChangeArrowheads="1"/>
          </p:cNvSpPr>
          <p:nvPr>
            <p:ph idx="1"/>
          </p:nvPr>
        </p:nvSpPr>
        <p:spPr>
          <a:xfrm>
            <a:off x="191344" y="1236662"/>
            <a:ext cx="6264696" cy="4899146"/>
          </a:xfrm>
          <a:solidFill>
            <a:schemeClr val="bg1"/>
          </a:solidFill>
          <a:effectLst>
            <a:outerShdw dist="107763" dir="18900000" algn="ctr" rotWithShape="0">
              <a:schemeClr val="bg2">
                <a:alpha val="50000"/>
              </a:schemeClr>
            </a:outerShdw>
          </a:effectLst>
        </p:spPr>
        <p:txBody>
          <a:bodyPr rtlCol="0">
            <a:noAutofit/>
          </a:bodyPr>
          <a:lstStyle/>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Els acords del Ple de les Corporacions Locals s'adopten per regla general per majoria simple dels membres presents (47-1 LBRL).</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Existeix majoria simple, quan </a:t>
            </a:r>
            <a:r>
              <a:rPr lang="ca-ES" sz="1700" b="1" dirty="0">
                <a:latin typeface="Calibri" panose="020F0502020204030204" pitchFamily="34" charset="0"/>
                <a:cs typeface="Calibri" panose="020F0502020204030204" pitchFamily="34" charset="0"/>
              </a:rPr>
              <a:t>els vots afirmatius són més que els negatius</a:t>
            </a:r>
            <a:r>
              <a:rPr lang="ca-ES" sz="1700" dirty="0">
                <a:latin typeface="Calibri" panose="020F0502020204030204" pitchFamily="34" charset="0"/>
                <a:cs typeface="Calibri" panose="020F0502020204030204" pitchFamily="34" charset="0"/>
              </a:rPr>
              <a:t> (art. 47-1 LBRL i art. 99-1 ROF). La majoria ho és respecte als membres «presents», amb independència del nombre legal de membres de la Corporació, el determinant per al còmput de la majoria simple són els vots afirmatius enfront dels negatius, </a:t>
            </a:r>
            <a:r>
              <a:rPr lang="ca-ES" sz="1700" dirty="0">
                <a:solidFill>
                  <a:srgbClr val="003399"/>
                </a:solidFill>
                <a:latin typeface="Calibri" panose="020F0502020204030204" pitchFamily="34" charset="0"/>
                <a:cs typeface="Calibri" panose="020F0502020204030204" pitchFamily="34" charset="0"/>
              </a:rPr>
              <a:t>no es tindrà en compte a aquests efectes les abstencions. </a:t>
            </a:r>
          </a:p>
          <a:p>
            <a:pPr marL="274320" indent="-274320" algn="just">
              <a:buClr>
                <a:schemeClr val="accent3"/>
              </a:buClr>
              <a:buNone/>
              <a:defRPr/>
            </a:pPr>
            <a:r>
              <a:rPr lang="ca-ES" sz="1700" dirty="0">
                <a:latin typeface="Calibri" panose="020F0502020204030204" pitchFamily="34" charset="0"/>
                <a:cs typeface="Calibri" panose="020F0502020204030204" pitchFamily="34" charset="0"/>
              </a:rPr>
              <a:t>	Els membres </a:t>
            </a:r>
            <a:r>
              <a:rPr lang="ca-ES" sz="1700" dirty="0">
                <a:solidFill>
                  <a:srgbClr val="FF3300"/>
                </a:solidFill>
                <a:latin typeface="Calibri" panose="020F0502020204030204" pitchFamily="34" charset="0"/>
                <a:cs typeface="Calibri" panose="020F0502020204030204" pitchFamily="34" charset="0"/>
              </a:rPr>
              <a:t>que s’absenten del saló de sessions una vegada iniciada</a:t>
            </a:r>
            <a:r>
              <a:rPr lang="ca-ES" sz="1700" dirty="0">
                <a:latin typeface="Calibri" panose="020F0502020204030204" pitchFamily="34" charset="0"/>
                <a:cs typeface="Calibri" panose="020F0502020204030204" pitchFamily="34" charset="0"/>
              </a:rPr>
              <a:t> la deliberació d'un assumpte i no estiguessin presents en el moment de la votació s'entén que s'abstenen (art. 46-2-d LBRL i 100-1 ROF</a:t>
            </a:r>
            <a:r>
              <a:rPr lang="ca-ES" sz="1700" dirty="0" smtClean="0">
                <a:latin typeface="Calibri" panose="020F0502020204030204" pitchFamily="34" charset="0"/>
                <a:cs typeface="Calibri" panose="020F0502020204030204" pitchFamily="34" charset="0"/>
              </a:rPr>
              <a:t>). </a:t>
            </a:r>
            <a:endParaRPr lang="ca-ES" sz="1700" dirty="0">
              <a:latin typeface="Calibri" panose="020F0502020204030204" pitchFamily="34" charset="0"/>
              <a:cs typeface="Calibri" panose="020F0502020204030204" pitchFamily="34" charset="0"/>
            </a:endParaRPr>
          </a:p>
          <a:p>
            <a:pPr marL="274320" indent="-274320" algn="just">
              <a:buClr>
                <a:schemeClr val="accent3"/>
              </a:buClr>
              <a:buNone/>
              <a:defRPr/>
            </a:pPr>
            <a:r>
              <a:rPr lang="ca-ES" sz="1700" dirty="0" smtClean="0">
                <a:solidFill>
                  <a:srgbClr val="0000FF"/>
                </a:solidFill>
                <a:latin typeface="Calibri" panose="020F0502020204030204" pitchFamily="34" charset="0"/>
                <a:cs typeface="Calibri" panose="020F0502020204030204" pitchFamily="34" charset="0"/>
              </a:rPr>
              <a:t>	En </a:t>
            </a:r>
            <a:r>
              <a:rPr lang="ca-ES" sz="1700" dirty="0">
                <a:solidFill>
                  <a:srgbClr val="0000FF"/>
                </a:solidFill>
                <a:latin typeface="Calibri" panose="020F0502020204030204" pitchFamily="34" charset="0"/>
                <a:cs typeface="Calibri" panose="020F0502020204030204" pitchFamily="34" charset="0"/>
              </a:rPr>
              <a:t>cas d’empat</a:t>
            </a:r>
            <a:r>
              <a:rPr lang="ca-ES" sz="1700" dirty="0">
                <a:latin typeface="Calibri" panose="020F0502020204030204" pitchFamily="34" charset="0"/>
                <a:cs typeface="Calibri" panose="020F0502020204030204" pitchFamily="34" charset="0"/>
              </a:rPr>
              <a:t>, per coincidir el nombre de vots afirmatius i negatius, </a:t>
            </a:r>
            <a:r>
              <a:rPr lang="ca-ES" sz="1700" b="1" dirty="0">
                <a:solidFill>
                  <a:srgbClr val="0000FF"/>
                </a:solidFill>
                <a:latin typeface="Calibri" panose="020F0502020204030204" pitchFamily="34" charset="0"/>
                <a:cs typeface="Calibri" panose="020F0502020204030204" pitchFamily="34" charset="0"/>
              </a:rPr>
              <a:t>s'efectua una nova votació</a:t>
            </a:r>
            <a:r>
              <a:rPr lang="ca-ES" sz="1700" dirty="0">
                <a:latin typeface="Calibri" panose="020F0502020204030204" pitchFamily="34" charset="0"/>
                <a:cs typeface="Calibri" panose="020F0502020204030204" pitchFamily="34" charset="0"/>
              </a:rPr>
              <a:t> i, de persistir aquest, decideix el vot de qualitat de l'Alcalde o President [art. 46-2 - d) in </a:t>
            </a:r>
            <a:r>
              <a:rPr lang="ca-ES" sz="1700" dirty="0" err="1">
                <a:latin typeface="Calibri" panose="020F0502020204030204" pitchFamily="34" charset="0"/>
                <a:cs typeface="Calibri" panose="020F0502020204030204" pitchFamily="34" charset="0"/>
              </a:rPr>
              <a:t>fine</a:t>
            </a:r>
            <a:r>
              <a:rPr lang="ca-ES" sz="1700" dirty="0">
                <a:latin typeface="Calibri" panose="020F0502020204030204" pitchFamily="34" charset="0"/>
                <a:cs typeface="Calibri" panose="020F0502020204030204" pitchFamily="34" charset="0"/>
              </a:rPr>
              <a:t> LBRL i art. 100-2 ROF].</a:t>
            </a:r>
          </a:p>
        </p:txBody>
      </p:sp>
      <p:sp>
        <p:nvSpPr>
          <p:cNvPr id="374792" name="7 Marcador de pie de página"/>
          <p:cNvSpPr>
            <a:spLocks noGrp="1"/>
          </p:cNvSpPr>
          <p:nvPr>
            <p:ph type="ftr" sz="quarter" idx="11"/>
          </p:nvPr>
        </p:nvSpPr>
        <p:spPr/>
        <p:txBody>
          <a:bodyPr/>
          <a:lstStyle/>
          <a:p>
            <a:pPr>
              <a:defRPr/>
            </a:pPr>
            <a:r>
              <a:rPr lang="pt-BR"/>
              <a:t>Curs de regim juridic </a:t>
            </a:r>
            <a:endParaRPr lang="es-ES"/>
          </a:p>
        </p:txBody>
      </p:sp>
      <p:sp>
        <p:nvSpPr>
          <p:cNvPr id="374791" name="6 Marcador de número de diapositiva"/>
          <p:cNvSpPr>
            <a:spLocks noGrp="1"/>
          </p:cNvSpPr>
          <p:nvPr>
            <p:ph type="sldNum" sz="quarter" idx="12"/>
          </p:nvPr>
        </p:nvSpPr>
        <p:spPr/>
        <p:txBody>
          <a:bodyPr/>
          <a:lstStyle/>
          <a:p>
            <a:pPr>
              <a:defRPr/>
            </a:pPr>
            <a:fld id="{B700D1F3-3604-4F03-A8EF-01EC85F80C8D}" type="slidenum">
              <a:rPr lang="es-ES"/>
              <a:pPr>
                <a:defRPr/>
              </a:pPr>
              <a:t>238</a:t>
            </a:fld>
            <a:endParaRPr lang="es-ES"/>
          </a:p>
        </p:txBody>
      </p:sp>
      <p:sp>
        <p:nvSpPr>
          <p:cNvPr id="660484" name="Text Box 4"/>
          <p:cNvSpPr txBox="1">
            <a:spLocks noChangeArrowheads="1"/>
          </p:cNvSpPr>
          <p:nvPr/>
        </p:nvSpPr>
        <p:spPr bwMode="auto">
          <a:xfrm>
            <a:off x="561659" y="736490"/>
            <a:ext cx="3024187" cy="395173"/>
          </a:xfrm>
          <a:prstGeom prst="rect">
            <a:avLst/>
          </a:prstGeom>
          <a:solidFill>
            <a:srgbClr val="0000FF"/>
          </a:solidFill>
          <a:ln w="9525">
            <a:noFill/>
            <a:miter lim="800000"/>
            <a:headEnd/>
            <a:tailEnd/>
          </a:ln>
          <a:effectLst>
            <a:outerShdw dist="107763" dir="13500000" algn="ctr" rotWithShape="0">
              <a:schemeClr val="bg2">
                <a:alpha val="50000"/>
              </a:schemeClr>
            </a:outerShdw>
          </a:effectLst>
        </p:spPr>
        <p:txBody>
          <a:bodyPr>
            <a:spAutoFit/>
          </a:bodyPr>
          <a:lstStyle/>
          <a:p>
            <a:pPr eaLnBrk="1" hangingPunct="1">
              <a:lnSpc>
                <a:spcPct val="80000"/>
              </a:lnSpc>
              <a:spcBef>
                <a:spcPct val="20000"/>
              </a:spcBef>
              <a:buClr>
                <a:schemeClr val="accent1"/>
              </a:buClr>
              <a:buFont typeface="Wingdings" pitchFamily="2" charset="2"/>
              <a:buNone/>
              <a:defRPr/>
            </a:pPr>
            <a:r>
              <a:rPr lang="ca-ES" sz="2400" b="1" u="sng" dirty="0">
                <a:solidFill>
                  <a:schemeClr val="bg1"/>
                </a:solidFill>
                <a:latin typeface="Calibri" panose="020F0502020204030204" pitchFamily="34" charset="0"/>
                <a:cs typeface="Calibri" panose="020F0502020204030204" pitchFamily="34" charset="0"/>
              </a:rPr>
              <a:t>MAJORIA SIMPLE.</a:t>
            </a:r>
            <a:endParaRPr lang="ca-ES" sz="2400" dirty="0">
              <a:solidFill>
                <a:schemeClr val="bg1"/>
              </a:solidFill>
              <a:latin typeface="Calibri" panose="020F0502020204030204" pitchFamily="34" charset="0"/>
              <a:cs typeface="Calibri" panose="020F0502020204030204" pitchFamily="34" charset="0"/>
            </a:endParaRPr>
          </a:p>
        </p:txBody>
      </p:sp>
      <p:sp>
        <p:nvSpPr>
          <p:cNvPr id="660485" name="Text Box 5"/>
          <p:cNvSpPr txBox="1">
            <a:spLocks noChangeArrowheads="1"/>
          </p:cNvSpPr>
          <p:nvPr/>
        </p:nvSpPr>
        <p:spPr bwMode="auto">
          <a:xfrm>
            <a:off x="0" y="6148818"/>
            <a:ext cx="6456040" cy="646331"/>
          </a:xfrm>
          <a:prstGeom prst="rect">
            <a:avLst/>
          </a:prstGeom>
          <a:solidFill>
            <a:srgbClr val="FF3300"/>
          </a:solidFill>
          <a:ln w="9525">
            <a:solidFill>
              <a:srgbClr val="CC3300"/>
            </a:solidFill>
            <a:miter lim="800000"/>
            <a:headEnd/>
            <a:tailEnd/>
          </a:ln>
          <a:effectLst/>
        </p:spPr>
        <p:txBody>
          <a:bodyPr wrap="square">
            <a:spAutoFit/>
          </a:bodyPr>
          <a:lstStyle/>
          <a:p>
            <a:pPr algn="ctr" eaLnBrk="1" hangingPunct="1">
              <a:spcBef>
                <a:spcPct val="50000"/>
              </a:spcBef>
              <a:defRPr/>
            </a:pPr>
            <a:r>
              <a:rPr lang="ca-ES" b="1" dirty="0">
                <a:solidFill>
                  <a:schemeClr val="bg1"/>
                </a:solidFill>
                <a:effectLst>
                  <a:outerShdw blurRad="38100" dist="38100" dir="2700000" algn="tl">
                    <a:srgbClr val="000000"/>
                  </a:outerShdw>
                </a:effectLst>
              </a:rPr>
              <a:t>En cas d’empat s’efectua una nova votació . VOT QUALITAT </a:t>
            </a:r>
          </a:p>
        </p:txBody>
      </p:sp>
      <p:sp>
        <p:nvSpPr>
          <p:cNvPr id="660486" name="Text Box 6"/>
          <p:cNvSpPr txBox="1">
            <a:spLocks noChangeArrowheads="1"/>
          </p:cNvSpPr>
          <p:nvPr/>
        </p:nvSpPr>
        <p:spPr bwMode="auto">
          <a:xfrm>
            <a:off x="2999656" y="651887"/>
            <a:ext cx="3660068" cy="584775"/>
          </a:xfrm>
          <a:prstGeom prst="rect">
            <a:avLst/>
          </a:prstGeom>
          <a:solidFill>
            <a:srgbClr val="0033CC"/>
          </a:solidFill>
          <a:ln w="9525">
            <a:noFill/>
            <a:miter lim="800000"/>
            <a:headEnd/>
            <a:tailEnd/>
          </a:ln>
          <a:effectLst>
            <a:outerShdw dist="107763" dir="18900000" algn="ctr" rotWithShape="0">
              <a:schemeClr val="bg2">
                <a:alpha val="50000"/>
              </a:schemeClr>
            </a:outerShdw>
          </a:effectLst>
        </p:spPr>
        <p:txBody>
          <a:bodyPr wrap="square">
            <a:spAutoFit/>
          </a:bodyPr>
          <a:lstStyle/>
          <a:p>
            <a:pPr eaLnBrk="1" hangingPunct="1">
              <a:spcBef>
                <a:spcPct val="50000"/>
              </a:spcBef>
              <a:defRPr/>
            </a:pPr>
            <a:r>
              <a:rPr lang="ca-ES" sz="1600" b="1" dirty="0">
                <a:solidFill>
                  <a:schemeClr val="bg1"/>
                </a:solidFill>
                <a:latin typeface="Comic Sans MS" pitchFamily="66" charset="0"/>
              </a:rPr>
              <a:t>E</a:t>
            </a:r>
            <a:r>
              <a:rPr lang="ca-ES" sz="1600" b="1" dirty="0" smtClean="0">
                <a:solidFill>
                  <a:schemeClr val="bg1"/>
                </a:solidFill>
                <a:latin typeface="Comic Sans MS" pitchFamily="66" charset="0"/>
              </a:rPr>
              <a:t>ls </a:t>
            </a:r>
            <a:r>
              <a:rPr lang="ca-ES" sz="1600" b="1" dirty="0">
                <a:solidFill>
                  <a:schemeClr val="bg1"/>
                </a:solidFill>
                <a:latin typeface="Comic Sans MS" pitchFamily="66" charset="0"/>
              </a:rPr>
              <a:t>vots afirmatius són més que els negatius, dels PRESENTS</a:t>
            </a:r>
          </a:p>
        </p:txBody>
      </p:sp>
      <p:sp>
        <p:nvSpPr>
          <p:cNvPr id="9" name="Rectangle 3"/>
          <p:cNvSpPr txBox="1">
            <a:spLocks noChangeArrowheads="1"/>
          </p:cNvSpPr>
          <p:nvPr/>
        </p:nvSpPr>
        <p:spPr>
          <a:xfrm>
            <a:off x="6875748" y="785605"/>
            <a:ext cx="5112568" cy="4186059"/>
          </a:xfrm>
          <a:prstGeom prst="rect">
            <a:avLst/>
          </a:prstGeom>
          <a:solidFill>
            <a:schemeClr val="bg1"/>
          </a:solidFill>
          <a:effectLst>
            <a:prstShdw prst="shdw18" dist="17961" dir="13500000">
              <a:schemeClr val="bg1">
                <a:gamma/>
                <a:shade val="60000"/>
                <a:invGamma/>
              </a:schemeClr>
            </a:prstShdw>
          </a:effectLst>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lnSpc>
                <a:spcPct val="90000"/>
              </a:lnSpc>
              <a:buClr>
                <a:schemeClr val="accent3"/>
              </a:buClr>
              <a:buFont typeface="Arial" pitchFamily="34" charset="0"/>
              <a:buChar char="•"/>
              <a:defRPr/>
            </a:pPr>
            <a:endParaRPr lang="ca-ES" sz="1700" dirty="0" smtClean="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r>
              <a:rPr lang="ca-ES" sz="1700" dirty="0" smtClean="0">
                <a:latin typeface="Calibri" panose="020F0502020204030204" pitchFamily="34" charset="0"/>
                <a:cs typeface="Calibri" panose="020F0502020204030204" pitchFamily="34" charset="0"/>
              </a:rPr>
              <a:t>S'exigeix que l'acord s'adopti per una majoria absoluta del nombre legal de membres de la Corporació en els supòsits que s'enumeren en el paràgraf segon de l'article 47 LBRL. Per la Llei 11/1999, de 21 d'abril, encara que es van mantenir les matèries per les quals es exigia dit quòrum, es van introduir algunes variacions en els seus termes que reduïa els casos de majoria absoluta. </a:t>
            </a:r>
          </a:p>
          <a:p>
            <a:pPr marL="274320" indent="-274320" algn="just">
              <a:lnSpc>
                <a:spcPct val="90000"/>
              </a:lnSpc>
              <a:buClr>
                <a:schemeClr val="accent3"/>
              </a:buClr>
              <a:buFont typeface="Wingdings 3" charset="2"/>
              <a:buNone/>
              <a:defRPr/>
            </a:pPr>
            <a:r>
              <a:rPr lang="ca-ES" sz="1700" dirty="0" smtClean="0">
                <a:latin typeface="Calibri" panose="020F0502020204030204" pitchFamily="34" charset="0"/>
                <a:cs typeface="Calibri" panose="020F0502020204030204" pitchFamily="34" charset="0"/>
              </a:rPr>
              <a:t>	La LMMGL, ha respectat en gran mesura la redacció donada per la Llei 11/1999 esmentada si bé ha introduït dos importants modificacions: </a:t>
            </a:r>
            <a:endParaRPr lang="ca-ES" sz="1700" dirty="0">
              <a:latin typeface="Calibri" panose="020F0502020204030204" pitchFamily="34" charset="0"/>
              <a:cs typeface="Calibri" panose="020F0502020204030204" pitchFamily="34" charset="0"/>
            </a:endParaRPr>
          </a:p>
        </p:txBody>
      </p:sp>
      <p:sp>
        <p:nvSpPr>
          <p:cNvPr id="10" name="Text Box 4"/>
          <p:cNvSpPr txBox="1">
            <a:spLocks noChangeArrowheads="1"/>
          </p:cNvSpPr>
          <p:nvPr/>
        </p:nvSpPr>
        <p:spPr bwMode="auto">
          <a:xfrm>
            <a:off x="6355402" y="264821"/>
            <a:ext cx="3457575" cy="387798"/>
          </a:xfrm>
          <a:prstGeom prst="rect">
            <a:avLst/>
          </a:prstGeom>
          <a:solidFill>
            <a:srgbClr val="0033CC"/>
          </a:solidFill>
          <a:ln w="9525">
            <a:noFill/>
            <a:miter lim="800000"/>
            <a:headEnd/>
            <a:tailEnd/>
          </a:ln>
          <a:effectLst/>
        </p:spPr>
        <p:txBody>
          <a:bodyPr>
            <a:spAutoFit/>
          </a:bodyPr>
          <a:lstStyle/>
          <a:p>
            <a:pPr eaLnBrk="1" hangingPunct="1">
              <a:lnSpc>
                <a:spcPct val="80000"/>
              </a:lnSpc>
              <a:spcBef>
                <a:spcPct val="20000"/>
              </a:spcBef>
              <a:buClr>
                <a:schemeClr val="accent1"/>
              </a:buClr>
              <a:buFont typeface="Wingdings" pitchFamily="2" charset="2"/>
              <a:buNone/>
              <a:defRPr/>
            </a:pPr>
            <a:r>
              <a:rPr lang="ca-ES" sz="2400" b="1" u="sng">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MAJORIA ABSOLUTA</a:t>
            </a:r>
            <a:r>
              <a:rPr lang="ca-ES" sz="2400" u="sng">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a:t>
            </a:r>
            <a:endParaRPr lang="ca-ES" sz="240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sp>
        <p:nvSpPr>
          <p:cNvPr id="11" name="Text Box 6"/>
          <p:cNvSpPr txBox="1">
            <a:spLocks noChangeArrowheads="1"/>
          </p:cNvSpPr>
          <p:nvPr/>
        </p:nvSpPr>
        <p:spPr bwMode="auto">
          <a:xfrm>
            <a:off x="9192344" y="22529"/>
            <a:ext cx="3275434" cy="1077218"/>
          </a:xfrm>
          <a:prstGeom prst="rect">
            <a:avLst/>
          </a:prstGeom>
          <a:solidFill>
            <a:srgbClr val="0033CC"/>
          </a:solidFill>
          <a:ln w="9525">
            <a:noFill/>
            <a:miter lim="800000"/>
            <a:headEnd/>
            <a:tailEnd/>
          </a:ln>
          <a:effectLst>
            <a:outerShdw dist="107763" dir="18900000" algn="ctr" rotWithShape="0">
              <a:schemeClr val="bg2">
                <a:alpha val="50000"/>
              </a:schemeClr>
            </a:outerShdw>
          </a:effectLst>
        </p:spPr>
        <p:txBody>
          <a:bodyPr wrap="square">
            <a:spAutoFit/>
          </a:bodyPr>
          <a:lstStyle/>
          <a:p>
            <a:pPr eaLnBrk="1" hangingPunct="1">
              <a:spcBef>
                <a:spcPct val="50000"/>
              </a:spcBef>
              <a:defRPr/>
            </a:pPr>
            <a:r>
              <a:rPr lang="ca-ES" sz="1600" b="1" dirty="0">
                <a:solidFill>
                  <a:schemeClr val="bg1"/>
                </a:solidFill>
                <a:latin typeface="Comic Sans MS" pitchFamily="66" charset="0"/>
              </a:rPr>
              <a:t>E</a:t>
            </a:r>
            <a:r>
              <a:rPr lang="ca-ES" sz="1600" b="1" dirty="0" smtClean="0">
                <a:solidFill>
                  <a:schemeClr val="bg1"/>
                </a:solidFill>
                <a:latin typeface="Comic Sans MS" pitchFamily="66" charset="0"/>
              </a:rPr>
              <a:t>ls </a:t>
            </a:r>
            <a:r>
              <a:rPr lang="ca-ES" sz="1600" b="1" dirty="0">
                <a:solidFill>
                  <a:schemeClr val="bg1"/>
                </a:solidFill>
                <a:latin typeface="Comic Sans MS" pitchFamily="66" charset="0"/>
              </a:rPr>
              <a:t>vots afirmatius són més que els negatius, del nombre legal de regidors que té la Corporació</a:t>
            </a:r>
          </a:p>
        </p:txBody>
      </p:sp>
      <p:sp>
        <p:nvSpPr>
          <p:cNvPr id="12" name="Text Box 5"/>
          <p:cNvSpPr txBox="1">
            <a:spLocks noChangeArrowheads="1"/>
          </p:cNvSpPr>
          <p:nvPr/>
        </p:nvSpPr>
        <p:spPr bwMode="auto">
          <a:xfrm>
            <a:off x="6659724" y="4685051"/>
            <a:ext cx="5328592" cy="1938992"/>
          </a:xfrm>
          <a:prstGeom prst="rect">
            <a:avLst/>
          </a:prstGeom>
          <a:solidFill>
            <a:schemeClr val="accent4">
              <a:lumMod val="50000"/>
            </a:schemeClr>
          </a:solidFill>
          <a:ln w="9525">
            <a:solidFill>
              <a:schemeClr val="tx1"/>
            </a:solidFill>
            <a:miter lim="800000"/>
            <a:headEnd/>
            <a:tailEnd/>
          </a:ln>
        </p:spPr>
        <p:txBody>
          <a:bodyPr wrap="square">
            <a:spAutoFit/>
          </a:bodyPr>
          <a:lstStyle/>
          <a:p>
            <a:pPr algn="just" eaLnBrk="1" hangingPunct="1">
              <a:defRPr/>
            </a:pPr>
            <a:r>
              <a:rPr lang="ca-ES" sz="1500" b="1" dirty="0">
                <a:solidFill>
                  <a:schemeClr val="bg1"/>
                </a:solidFill>
                <a:latin typeface="Calibri" panose="020F0502020204030204" pitchFamily="34" charset="0"/>
                <a:cs typeface="Calibri" panose="020F0502020204030204" pitchFamily="34" charset="0"/>
              </a:rPr>
              <a:t>1-S'ha suprimit la majoria absoluta per a </a:t>
            </a:r>
            <a:r>
              <a:rPr lang="ca-ES" sz="1500" b="1" u="sng" dirty="0">
                <a:solidFill>
                  <a:schemeClr val="bg1"/>
                </a:solidFill>
                <a:latin typeface="Calibri" panose="020F0502020204030204" pitchFamily="34" charset="0"/>
                <a:cs typeface="Calibri" panose="020F0502020204030204" pitchFamily="34" charset="0"/>
              </a:rPr>
              <a:t>la imposició i ordenació </a:t>
            </a:r>
            <a:r>
              <a:rPr lang="ca-ES" sz="1500" b="1" dirty="0">
                <a:solidFill>
                  <a:schemeClr val="bg1"/>
                </a:solidFill>
                <a:latin typeface="Calibri" panose="020F0502020204030204" pitchFamily="34" charset="0"/>
                <a:cs typeface="Calibri" panose="020F0502020204030204" pitchFamily="34" charset="0"/>
              </a:rPr>
              <a:t>dels recursos propis de caràcter tributari, per considerar-se com indica expressament l’exposició de motius «a totes llums excessiu», passant-se a exigir el mateix quòrum que per al pressupost, això és majoria simple.</a:t>
            </a:r>
          </a:p>
          <a:p>
            <a:pPr algn="just" eaLnBrk="1" hangingPunct="1">
              <a:defRPr/>
            </a:pPr>
            <a:r>
              <a:rPr lang="ca-ES" sz="1500" b="1" dirty="0">
                <a:solidFill>
                  <a:schemeClr val="bg1"/>
                </a:solidFill>
                <a:latin typeface="Calibri" panose="020F0502020204030204" pitchFamily="34" charset="0"/>
                <a:cs typeface="Calibri" panose="020F0502020204030204" pitchFamily="34" charset="0"/>
              </a:rPr>
              <a:t>2-S'han incorporat els supòsits en que abans es requeria la majoria especial de les dues terceres parts del nombre de fet que fora, en tot cas, majoria absoluta del nombre legal.</a:t>
            </a:r>
          </a:p>
        </p:txBody>
      </p:sp>
    </p:spTree>
    <p:extLst>
      <p:ext uri="{BB962C8B-B14F-4D97-AF65-F5344CB8AC3E}">
        <p14:creationId xmlns:p14="http://schemas.microsoft.com/office/powerpoint/2010/main" val="2477356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60482"/>
                                        </p:tgtEl>
                                        <p:attrNameLst>
                                          <p:attrName>style.visibility</p:attrName>
                                        </p:attrNameLst>
                                      </p:cBhvr>
                                      <p:to>
                                        <p:strVal val="visible"/>
                                      </p:to>
                                    </p:set>
                                    <p:animEffect transition="in" filter="wedge">
                                      <p:cBhvr>
                                        <p:cTn id="7" dur="500"/>
                                        <p:tgtEl>
                                          <p:spTgt spid="66048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60486"/>
                                        </p:tgtEl>
                                        <p:attrNameLst>
                                          <p:attrName>style.visibility</p:attrName>
                                        </p:attrNameLst>
                                      </p:cBhvr>
                                      <p:to>
                                        <p:strVal val="visible"/>
                                      </p:to>
                                    </p:set>
                                    <p:anim calcmode="lin" valueType="num">
                                      <p:cBhvr>
                                        <p:cTn id="11" dur="3000" fill="hold"/>
                                        <p:tgtEl>
                                          <p:spTgt spid="660486"/>
                                        </p:tgtEl>
                                        <p:attrNameLst>
                                          <p:attrName>ppt_w</p:attrName>
                                        </p:attrNameLst>
                                      </p:cBhvr>
                                      <p:tavLst>
                                        <p:tav tm="0">
                                          <p:val>
                                            <p:fltVal val="0"/>
                                          </p:val>
                                        </p:tav>
                                        <p:tav tm="100000">
                                          <p:val>
                                            <p:strVal val="#ppt_w"/>
                                          </p:val>
                                        </p:tav>
                                      </p:tavLst>
                                    </p:anim>
                                    <p:anim calcmode="lin" valueType="num">
                                      <p:cBhvr>
                                        <p:cTn id="12" dur="3000" fill="hold"/>
                                        <p:tgtEl>
                                          <p:spTgt spid="660486"/>
                                        </p:tgtEl>
                                        <p:attrNameLst>
                                          <p:attrName>ppt_h</p:attrName>
                                        </p:attrNameLst>
                                      </p:cBhvr>
                                      <p:tavLst>
                                        <p:tav tm="0">
                                          <p:val>
                                            <p:fltVal val="0"/>
                                          </p:val>
                                        </p:tav>
                                        <p:tav tm="100000">
                                          <p:val>
                                            <p:strVal val="#ppt_h"/>
                                          </p:val>
                                        </p:tav>
                                      </p:tavLst>
                                    </p:anim>
                                  </p:childTnLst>
                                </p:cTn>
                              </p:par>
                              <p:par>
                                <p:cTn id="13" presetID="20" presetClass="entr" presetSubtype="0" fill="hold" grpId="0" nodeType="withEffect">
                                  <p:stCondLst>
                                    <p:cond delay="0"/>
                                  </p:stCondLst>
                                  <p:childTnLst>
                                    <p:set>
                                      <p:cBhvr>
                                        <p:cTn id="14" dur="1" fill="hold">
                                          <p:stCondLst>
                                            <p:cond delay="0"/>
                                          </p:stCondLst>
                                        </p:cTn>
                                        <p:tgtEl>
                                          <p:spTgt spid="660484"/>
                                        </p:tgtEl>
                                        <p:attrNameLst>
                                          <p:attrName>style.visibility</p:attrName>
                                        </p:attrNameLst>
                                      </p:cBhvr>
                                      <p:to>
                                        <p:strVal val="visible"/>
                                      </p:to>
                                    </p:set>
                                    <p:animEffect transition="in" filter="wedge">
                                      <p:cBhvr>
                                        <p:cTn id="15" dur="2000"/>
                                        <p:tgtEl>
                                          <p:spTgt spid="660484"/>
                                        </p:tgtEl>
                                      </p:cBhvr>
                                    </p:animEffect>
                                  </p:childTnLst>
                                </p:cTn>
                              </p:par>
                            </p:childTnLst>
                          </p:cTn>
                        </p:par>
                        <p:par>
                          <p:cTn id="16" fill="hold">
                            <p:stCondLst>
                              <p:cond delay="3500"/>
                            </p:stCondLst>
                            <p:childTnLst>
                              <p:par>
                                <p:cTn id="17" presetID="2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3000" fill="hold"/>
                                        <p:tgtEl>
                                          <p:spTgt spid="11"/>
                                        </p:tgtEl>
                                        <p:attrNameLst>
                                          <p:attrName>ppt_w</p:attrName>
                                        </p:attrNameLst>
                                      </p:cBhvr>
                                      <p:tavLst>
                                        <p:tav tm="0">
                                          <p:val>
                                            <p:fltVal val="0"/>
                                          </p:val>
                                        </p:tav>
                                        <p:tav tm="100000">
                                          <p:val>
                                            <p:strVal val="#ppt_w"/>
                                          </p:val>
                                        </p:tav>
                                      </p:tavLst>
                                    </p:anim>
                                    <p:anim calcmode="lin" valueType="num">
                                      <p:cBhvr>
                                        <p:cTn id="20" dur="3000" fill="hold"/>
                                        <p:tgtEl>
                                          <p:spTgt spid="11"/>
                                        </p:tgtEl>
                                        <p:attrNameLst>
                                          <p:attrName>ppt_h</p:attrName>
                                        </p:attrNameLst>
                                      </p:cBhvr>
                                      <p:tavLst>
                                        <p:tav tm="0">
                                          <p:val>
                                            <p:fltVal val="0"/>
                                          </p:val>
                                        </p:tav>
                                        <p:tav tm="100000">
                                          <p:val>
                                            <p:strVal val="#ppt_h"/>
                                          </p:val>
                                        </p:tav>
                                      </p:tavLst>
                                    </p:anim>
                                  </p:childTnLst>
                                </p:cTn>
                              </p:par>
                              <p:par>
                                <p:cTn id="21" presetID="8" presetClass="entr" presetSubtype="3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amond(out)">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2" grpId="0"/>
      <p:bldP spid="660484" grpId="0" animBg="1"/>
      <p:bldP spid="660486" grpId="0" animBg="1"/>
      <p:bldP spid="11" grpId="0" animBg="1"/>
      <p:bldP spid="12"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1" name="Rectangle 3"/>
          <p:cNvSpPr>
            <a:spLocks noGrp="1" noChangeArrowheads="1"/>
          </p:cNvSpPr>
          <p:nvPr>
            <p:ph type="body" sz="half" idx="1"/>
          </p:nvPr>
        </p:nvSpPr>
        <p:spPr>
          <a:xfrm>
            <a:off x="543721" y="395429"/>
            <a:ext cx="5072452" cy="6026727"/>
          </a:xfrm>
          <a:solidFill>
            <a:srgbClr val="FFFFCC"/>
          </a:solidFill>
          <a:ln w="38100">
            <a:solidFill>
              <a:schemeClr val="tx1"/>
            </a:solidFill>
            <a:miter lim="800000"/>
            <a:headEnd/>
            <a:tailEnd/>
          </a:ln>
        </p:spPr>
        <p:txBody>
          <a:bodyPr>
            <a:normAutofit lnSpcReduction="10000"/>
          </a:bodyPr>
          <a:lstStyle/>
          <a:p>
            <a:pPr eaLnBrk="1" hangingPunct="1">
              <a:lnSpc>
                <a:spcPct val="80000"/>
              </a:lnSpc>
            </a:pPr>
            <a:r>
              <a:rPr lang="ca-ES" altLang="es-ES_tradnl" sz="2400" b="1" u="sng" dirty="0">
                <a:solidFill>
                  <a:srgbClr val="0033CC"/>
                </a:solidFill>
                <a:latin typeface="Calibri" panose="020F0502020204030204" pitchFamily="34" charset="0"/>
                <a:cs typeface="Calibri" panose="020F0502020204030204" pitchFamily="34" charset="0"/>
              </a:rPr>
              <a:t>SUPÒSITS DE MAJORIA ABSOLUTA</a:t>
            </a:r>
            <a:r>
              <a:rPr lang="ca-ES" altLang="es-ES_tradnl" sz="2400" b="1" dirty="0">
                <a:solidFill>
                  <a:srgbClr val="0033CC"/>
                </a:solidFill>
                <a:latin typeface="Calibri" panose="020F0502020204030204" pitchFamily="34" charset="0"/>
                <a:cs typeface="Calibri" panose="020F0502020204030204" pitchFamily="34" charset="0"/>
              </a:rPr>
              <a:t>:</a:t>
            </a:r>
          </a:p>
          <a:p>
            <a:pPr eaLnBrk="1" hangingPunct="1">
              <a:lnSpc>
                <a:spcPct val="80000"/>
              </a:lnSpc>
            </a:pPr>
            <a:r>
              <a:rPr lang="ca-ES" altLang="es-ES_tradnl" sz="1600" dirty="0">
                <a:latin typeface="Calibri" panose="020F0502020204030204" pitchFamily="34" charset="0"/>
                <a:cs typeface="Calibri" panose="020F0502020204030204" pitchFamily="34" charset="0"/>
              </a:rPr>
              <a:t>Creació i supressió de Municipis i alteració de termes municipals. </a:t>
            </a:r>
          </a:p>
          <a:p>
            <a:pPr eaLnBrk="1" hangingPunct="1">
              <a:lnSpc>
                <a:spcPct val="80000"/>
              </a:lnSpc>
            </a:pPr>
            <a:r>
              <a:rPr lang="ca-ES" altLang="es-ES_tradnl" sz="1600" dirty="0">
                <a:latin typeface="Calibri" panose="020F0502020204030204" pitchFamily="34" charset="0"/>
                <a:cs typeface="Calibri" panose="020F0502020204030204" pitchFamily="34" charset="0"/>
              </a:rPr>
              <a:t>- En el mateix sentit art. 35 del TRLRL i art. 33 del RPDTEL. </a:t>
            </a:r>
            <a:br>
              <a:rPr lang="ca-ES" altLang="es-ES_tradnl" sz="1600" dirty="0">
                <a:latin typeface="Calibri" panose="020F0502020204030204" pitchFamily="34" charset="0"/>
                <a:cs typeface="Calibri" panose="020F0502020204030204" pitchFamily="34" charset="0"/>
              </a:rPr>
            </a:br>
            <a:r>
              <a:rPr lang="ca-ES" altLang="es-ES_tradnl" sz="1600" dirty="0">
                <a:latin typeface="Calibri" panose="020F0502020204030204" pitchFamily="34" charset="0"/>
                <a:cs typeface="Calibri" panose="020F0502020204030204" pitchFamily="34" charset="0"/>
              </a:rPr>
              <a:t>Creació, modificació i supressió de les entitats a què es refereix l'article 45 d'aquesta Llei, és a dir les entitats d'àmbit inferior al municipi. </a:t>
            </a:r>
          </a:p>
          <a:p>
            <a:pPr eaLnBrk="1" hangingPunct="1">
              <a:lnSpc>
                <a:spcPct val="80000"/>
              </a:lnSpc>
            </a:pPr>
            <a:r>
              <a:rPr lang="ca-ES" altLang="es-ES_tradnl" sz="1600" dirty="0">
                <a:latin typeface="Calibri" panose="020F0502020204030204" pitchFamily="34" charset="0"/>
                <a:cs typeface="Calibri" panose="020F0502020204030204" pitchFamily="34" charset="0"/>
              </a:rPr>
              <a:t>- Aprovació de la delimitació del terme municipal. </a:t>
            </a:r>
          </a:p>
          <a:p>
            <a:pPr eaLnBrk="1" hangingPunct="1">
              <a:lnSpc>
                <a:spcPct val="80000"/>
              </a:lnSpc>
            </a:pPr>
            <a:r>
              <a:rPr lang="ca-ES" altLang="es-ES_tradnl" sz="1600" dirty="0">
                <a:latin typeface="Calibri" panose="020F0502020204030204" pitchFamily="34" charset="0"/>
                <a:cs typeface="Calibri" panose="020F0502020204030204" pitchFamily="34" charset="0"/>
              </a:rPr>
              <a:t>- Alteració del nom i de la capitalitat del Municipi. </a:t>
            </a:r>
            <a:r>
              <a:rPr lang="ca-ES" altLang="es-ES_tradnl" sz="1600" dirty="0" smtClean="0">
                <a:latin typeface="Calibri" panose="020F0502020204030204" pitchFamily="34" charset="0"/>
                <a:cs typeface="Calibri" panose="020F0502020204030204" pitchFamily="34" charset="0"/>
              </a:rPr>
              <a:t>(En </a:t>
            </a:r>
            <a:r>
              <a:rPr lang="ca-ES" altLang="es-ES_tradnl" sz="1600" dirty="0">
                <a:latin typeface="Calibri" panose="020F0502020204030204" pitchFamily="34" charset="0"/>
                <a:cs typeface="Calibri" panose="020F0502020204030204" pitchFamily="34" charset="0"/>
              </a:rPr>
              <a:t>aquests quatre primers casos (a, b, c, d) abans es requeria la majoria especial de les dues terceres parts del nombre de </a:t>
            </a:r>
            <a:r>
              <a:rPr lang="ca-ES" altLang="es-ES_tradnl" sz="1600" dirty="0" smtClean="0">
                <a:latin typeface="Calibri" panose="020F0502020204030204" pitchFamily="34" charset="0"/>
                <a:cs typeface="Calibri" panose="020F0502020204030204" pitchFamily="34" charset="0"/>
              </a:rPr>
              <a:t>fet).</a:t>
            </a:r>
            <a:endParaRPr lang="ca-ES" altLang="es-ES_tradnl" sz="1600" dirty="0">
              <a:latin typeface="Calibri" panose="020F0502020204030204" pitchFamily="34" charset="0"/>
              <a:cs typeface="Calibri" panose="020F0502020204030204" pitchFamily="34" charset="0"/>
            </a:endParaRPr>
          </a:p>
          <a:p>
            <a:pPr eaLnBrk="1" hangingPunct="1">
              <a:lnSpc>
                <a:spcPct val="80000"/>
              </a:lnSpc>
            </a:pPr>
            <a:r>
              <a:rPr lang="ca-ES" altLang="es-ES_tradnl" sz="1600" dirty="0">
                <a:latin typeface="Calibri" panose="020F0502020204030204" pitchFamily="34" charset="0"/>
                <a:cs typeface="Calibri" panose="020F0502020204030204" pitchFamily="34" charset="0"/>
              </a:rPr>
              <a:t>- Adopció o modificació de la seva bandera, ensenya o escut. S'ha introduït com a novetat. </a:t>
            </a:r>
          </a:p>
          <a:p>
            <a:pPr eaLnBrk="1" hangingPunct="1">
              <a:lnSpc>
                <a:spcPct val="80000"/>
              </a:lnSpc>
            </a:pPr>
            <a:r>
              <a:rPr lang="ca-ES" altLang="es-ES_tradnl" sz="1600" dirty="0">
                <a:latin typeface="Calibri" panose="020F0502020204030204" pitchFamily="34" charset="0"/>
                <a:cs typeface="Calibri" panose="020F0502020204030204" pitchFamily="34" charset="0"/>
              </a:rPr>
              <a:t>- </a:t>
            </a:r>
            <a:r>
              <a:rPr lang="ca-ES" altLang="es-ES_tradnl" sz="1600" dirty="0">
                <a:solidFill>
                  <a:srgbClr val="FF3300"/>
                </a:solidFill>
                <a:latin typeface="Calibri" panose="020F0502020204030204" pitchFamily="34" charset="0"/>
                <a:cs typeface="Calibri" panose="020F0502020204030204" pitchFamily="34" charset="0"/>
              </a:rPr>
              <a:t>Aprovació i modificació del reglament orgànic propi de la Corporació. </a:t>
            </a:r>
          </a:p>
          <a:p>
            <a:pPr eaLnBrk="1" hangingPunct="1">
              <a:lnSpc>
                <a:spcPct val="80000"/>
              </a:lnSpc>
            </a:pPr>
            <a:r>
              <a:rPr lang="ca-ES" altLang="es-ES_tradnl" sz="1600" dirty="0">
                <a:latin typeface="Calibri" panose="020F0502020204030204" pitchFamily="34" charset="0"/>
                <a:cs typeface="Calibri" panose="020F0502020204030204" pitchFamily="34" charset="0"/>
              </a:rPr>
              <a:t>- Creació, modificació o dissolució de Mancomunitats o altres organitzacions associatives, així com l'adhesió a les mateixes i l'aprovació i modificació dels seus Estatuts</a:t>
            </a:r>
            <a:r>
              <a:rPr lang="ca-ES" altLang="es-ES_tradnl" sz="1600" dirty="0" smtClean="0">
                <a:latin typeface="Calibri" panose="020F0502020204030204" pitchFamily="34" charset="0"/>
                <a:cs typeface="Calibri" panose="020F0502020204030204" pitchFamily="34" charset="0"/>
              </a:rPr>
              <a:t>.</a:t>
            </a:r>
          </a:p>
          <a:p>
            <a:pPr>
              <a:lnSpc>
                <a:spcPct val="80000"/>
              </a:lnSpc>
            </a:pPr>
            <a:r>
              <a:rPr lang="ca-ES" altLang="es-ES_tradnl" sz="1600" dirty="0">
                <a:latin typeface="Calibri" panose="020F0502020204030204" pitchFamily="34" charset="0"/>
                <a:cs typeface="Calibri" panose="020F0502020204030204" pitchFamily="34" charset="0"/>
              </a:rPr>
              <a:t>-Transferència de funcions o activitats a altres Administracions públiques, així com l'acceptació de les delegacions o comandes de gestió realitzades per altres Administracions, llevat que per llei s'imposin obligatòriament. </a:t>
            </a:r>
          </a:p>
          <a:p>
            <a:pPr eaLnBrk="1" hangingPunct="1">
              <a:lnSpc>
                <a:spcPct val="80000"/>
              </a:lnSpc>
            </a:pPr>
            <a:endParaRPr lang="ca-ES" altLang="es-ES_tradnl" sz="1600" dirty="0">
              <a:latin typeface="Calibri" panose="020F0502020204030204" pitchFamily="34" charset="0"/>
              <a:cs typeface="Calibri" panose="020F0502020204030204" pitchFamily="34" charset="0"/>
            </a:endParaRPr>
          </a:p>
        </p:txBody>
      </p:sp>
      <p:sp>
        <p:nvSpPr>
          <p:cNvPr id="662532" name="Rectangle 4"/>
          <p:cNvSpPr>
            <a:spLocks noGrp="1" noChangeArrowheads="1"/>
          </p:cNvSpPr>
          <p:nvPr>
            <p:ph sz="half" idx="2"/>
          </p:nvPr>
        </p:nvSpPr>
        <p:spPr>
          <a:xfrm>
            <a:off x="6023992" y="395429"/>
            <a:ext cx="5832648" cy="6021288"/>
          </a:xfrm>
          <a:solidFill>
            <a:srgbClr val="FFFFCC"/>
          </a:solidFill>
          <a:ln w="38100">
            <a:solidFill>
              <a:schemeClr val="tx1"/>
            </a:solidFill>
            <a:miter lim="800000"/>
            <a:headEnd/>
            <a:tailEnd/>
          </a:ln>
        </p:spPr>
        <p:txBody>
          <a:bodyPr>
            <a:noAutofit/>
          </a:bodyPr>
          <a:lstStyle/>
          <a:p>
            <a:pPr algn="just" eaLnBrk="1" hangingPunct="1">
              <a:lnSpc>
                <a:spcPct val="80000"/>
              </a:lnSpc>
            </a:pPr>
            <a:r>
              <a:rPr lang="ca-ES" altLang="es-ES_tradnl" sz="1600" dirty="0" smtClean="0">
                <a:latin typeface="Calibri" panose="020F0502020204030204" pitchFamily="34" charset="0"/>
                <a:cs typeface="Calibri" panose="020F0502020204030204" pitchFamily="34" charset="0"/>
              </a:rPr>
              <a:t>De </a:t>
            </a:r>
            <a:r>
              <a:rPr lang="ca-ES" altLang="es-ES_tradnl" sz="1600" dirty="0">
                <a:latin typeface="Calibri" panose="020F0502020204030204" pitchFamily="34" charset="0"/>
                <a:cs typeface="Calibri" panose="020F0502020204030204" pitchFamily="34" charset="0"/>
              </a:rPr>
              <a:t>conformitat amb el que disposa l'art. 15 de la LRJ-PACS afegir per la Llei 11/1999 l'incís final «així com l'acceptació de les delegacions o comandes de gestió realitzades per altres administracions públiques, llevat que per Llei s'imposin obligatòriament».</a:t>
            </a:r>
          </a:p>
          <a:p>
            <a:pPr algn="just" eaLnBrk="1" hangingPunct="1">
              <a:lnSpc>
                <a:spcPct val="80000"/>
              </a:lnSpc>
            </a:pPr>
            <a:r>
              <a:rPr lang="ca-ES" altLang="es-ES_tradnl" sz="1600" dirty="0">
                <a:latin typeface="Calibri" panose="020F0502020204030204" pitchFamily="34" charset="0"/>
                <a:cs typeface="Calibri" panose="020F0502020204030204" pitchFamily="34" charset="0"/>
              </a:rPr>
              <a:t>Cessió per qualsevol títol de l'aprofitament dels béns comunals</a:t>
            </a:r>
            <a:r>
              <a:rPr lang="ca-ES" altLang="es-ES_tradnl" sz="1600" dirty="0" smtClean="0">
                <a:latin typeface="Calibri" panose="020F0502020204030204" pitchFamily="34" charset="0"/>
                <a:cs typeface="Calibri" panose="020F0502020204030204" pitchFamily="34" charset="0"/>
              </a:rPr>
              <a:t>.</a:t>
            </a:r>
          </a:p>
          <a:p>
            <a:pPr algn="just">
              <a:lnSpc>
                <a:spcPct val="80000"/>
              </a:lnSpc>
            </a:pPr>
            <a:r>
              <a:rPr lang="ca-ES" altLang="es-ES_tradnl" sz="1600" dirty="0" smtClean="0">
                <a:latin typeface="Calibri" panose="020F0502020204030204" pitchFamily="34" charset="0"/>
                <a:cs typeface="Calibri" panose="020F0502020204030204" pitchFamily="34" charset="0"/>
              </a:rPr>
              <a:t>Concessió de béns o serveis per més de cinc anys, sempre que la quantia excedeixi el 20 per cent dels recursos ordinaris del pressupost.</a:t>
            </a:r>
          </a:p>
          <a:p>
            <a:pPr algn="just">
              <a:lnSpc>
                <a:spcPct val="80000"/>
              </a:lnSpc>
            </a:pPr>
            <a:r>
              <a:rPr lang="ca-ES" altLang="es-ES_tradnl" sz="1600" dirty="0" smtClean="0">
                <a:latin typeface="Calibri" panose="020F0502020204030204" pitchFamily="34" charset="0"/>
                <a:cs typeface="Calibri" panose="020F0502020204030204" pitchFamily="34" charset="0"/>
              </a:rPr>
              <a:t>Municipalització o provincialització d'activitats en règim de monopoli i aprovació de la forma concreta de gestió del servei corresponent. ordinaris del seu pressupost, així com les operacions de crèdit previstes a l'article 158.5 de la Llei 39/1988, de 28 de desembre, reguladora de les hisendes locals.</a:t>
            </a:r>
          </a:p>
          <a:p>
            <a:pPr algn="just" eaLnBrk="1" hangingPunct="1">
              <a:lnSpc>
                <a:spcPct val="80000"/>
              </a:lnSpc>
            </a:pPr>
            <a:endParaRPr lang="ca-ES" altLang="es-ES_tradnl" sz="1600" dirty="0">
              <a:latin typeface="Calibri" panose="020F0502020204030204" pitchFamily="34" charset="0"/>
              <a:cs typeface="Calibri" panose="020F0502020204030204" pitchFamily="34" charset="0"/>
            </a:endParaRPr>
          </a:p>
        </p:txBody>
      </p:sp>
      <p:sp>
        <p:nvSpPr>
          <p:cNvPr id="376837" name="4 Marcador de pie de página"/>
          <p:cNvSpPr>
            <a:spLocks noGrp="1"/>
          </p:cNvSpPr>
          <p:nvPr>
            <p:ph type="ftr" sz="quarter" idx="11"/>
          </p:nvPr>
        </p:nvSpPr>
        <p:spPr/>
        <p:txBody>
          <a:bodyPr/>
          <a:lstStyle/>
          <a:p>
            <a:pPr>
              <a:defRPr/>
            </a:pPr>
            <a:r>
              <a:rPr lang="pt-BR"/>
              <a:t>Curs de regim juridic </a:t>
            </a:r>
            <a:endParaRPr lang="es-ES"/>
          </a:p>
        </p:txBody>
      </p:sp>
      <p:sp>
        <p:nvSpPr>
          <p:cNvPr id="376836" name="3 Marcador de número de diapositiva"/>
          <p:cNvSpPr>
            <a:spLocks noGrp="1"/>
          </p:cNvSpPr>
          <p:nvPr>
            <p:ph type="sldNum" sz="quarter" idx="12"/>
          </p:nvPr>
        </p:nvSpPr>
        <p:spPr/>
        <p:txBody>
          <a:bodyPr/>
          <a:lstStyle/>
          <a:p>
            <a:pPr>
              <a:defRPr/>
            </a:pPr>
            <a:fld id="{6B3785E1-CE99-405C-B288-90A95E5CBCB9}" type="slidenum">
              <a:rPr lang="es-ES"/>
              <a:pPr>
                <a:defRPr/>
              </a:pPr>
              <a:t>239</a:t>
            </a:fld>
            <a:endParaRPr lang="es-ES"/>
          </a:p>
        </p:txBody>
      </p:sp>
    </p:spTree>
    <p:extLst>
      <p:ext uri="{BB962C8B-B14F-4D97-AF65-F5344CB8AC3E}">
        <p14:creationId xmlns:p14="http://schemas.microsoft.com/office/powerpoint/2010/main" val="422452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62531">
                                            <p:bg/>
                                          </p:spTgt>
                                        </p:tgtEl>
                                        <p:attrNameLst>
                                          <p:attrName>style.visibility</p:attrName>
                                        </p:attrNameLst>
                                      </p:cBhvr>
                                      <p:to>
                                        <p:strVal val="visible"/>
                                      </p:to>
                                    </p:set>
                                    <p:animEffect transition="in" filter="slide(fromBottom)">
                                      <p:cBhvr>
                                        <p:cTn id="7" dur="500"/>
                                        <p:tgtEl>
                                          <p:spTgt spid="662531">
                                            <p:bg/>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62531">
                                            <p:txEl>
                                              <p:pRg st="0" end="0"/>
                                            </p:txEl>
                                          </p:spTgt>
                                        </p:tgtEl>
                                        <p:attrNameLst>
                                          <p:attrName>style.visibility</p:attrName>
                                        </p:attrNameLst>
                                      </p:cBhvr>
                                      <p:to>
                                        <p:strVal val="visible"/>
                                      </p:to>
                                    </p:set>
                                    <p:animEffect transition="in" filter="slide(fromBottom)">
                                      <p:cBhvr>
                                        <p:cTn id="10" dur="500"/>
                                        <p:tgtEl>
                                          <p:spTgt spid="662531">
                                            <p:txEl>
                                              <p:pRg st="0" end="0"/>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62531">
                                            <p:txEl>
                                              <p:pRg st="1" end="1"/>
                                            </p:txEl>
                                          </p:spTgt>
                                        </p:tgtEl>
                                        <p:attrNameLst>
                                          <p:attrName>style.visibility</p:attrName>
                                        </p:attrNameLst>
                                      </p:cBhvr>
                                      <p:to>
                                        <p:strVal val="visible"/>
                                      </p:to>
                                    </p:set>
                                    <p:animEffect transition="in" filter="slide(fromBottom)">
                                      <p:cBhvr>
                                        <p:cTn id="13" dur="500"/>
                                        <p:tgtEl>
                                          <p:spTgt spid="662531">
                                            <p:txEl>
                                              <p:pRg st="1" end="1"/>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62531">
                                            <p:txEl>
                                              <p:pRg st="2" end="2"/>
                                            </p:txEl>
                                          </p:spTgt>
                                        </p:tgtEl>
                                        <p:attrNameLst>
                                          <p:attrName>style.visibility</p:attrName>
                                        </p:attrNameLst>
                                      </p:cBhvr>
                                      <p:to>
                                        <p:strVal val="visible"/>
                                      </p:to>
                                    </p:set>
                                    <p:animEffect transition="in" filter="slide(fromBottom)">
                                      <p:cBhvr>
                                        <p:cTn id="16" dur="500"/>
                                        <p:tgtEl>
                                          <p:spTgt spid="662531">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62531">
                                            <p:txEl>
                                              <p:pRg st="3" end="3"/>
                                            </p:txEl>
                                          </p:spTgt>
                                        </p:tgtEl>
                                        <p:attrNameLst>
                                          <p:attrName>style.visibility</p:attrName>
                                        </p:attrNameLst>
                                      </p:cBhvr>
                                      <p:to>
                                        <p:strVal val="visible"/>
                                      </p:to>
                                    </p:set>
                                    <p:animEffect transition="in" filter="slide(fromBottom)">
                                      <p:cBhvr>
                                        <p:cTn id="19" dur="500"/>
                                        <p:tgtEl>
                                          <p:spTgt spid="662531">
                                            <p:txEl>
                                              <p:pRg st="3" end="3"/>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62531">
                                            <p:txEl>
                                              <p:pRg st="4" end="4"/>
                                            </p:txEl>
                                          </p:spTgt>
                                        </p:tgtEl>
                                        <p:attrNameLst>
                                          <p:attrName>style.visibility</p:attrName>
                                        </p:attrNameLst>
                                      </p:cBhvr>
                                      <p:to>
                                        <p:strVal val="visible"/>
                                      </p:to>
                                    </p:set>
                                    <p:animEffect transition="in" filter="slide(fromBottom)">
                                      <p:cBhvr>
                                        <p:cTn id="22" dur="500"/>
                                        <p:tgtEl>
                                          <p:spTgt spid="662531">
                                            <p:txEl>
                                              <p:pRg st="4" end="4"/>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662531">
                                            <p:txEl>
                                              <p:pRg st="5" end="5"/>
                                            </p:txEl>
                                          </p:spTgt>
                                        </p:tgtEl>
                                        <p:attrNameLst>
                                          <p:attrName>style.visibility</p:attrName>
                                        </p:attrNameLst>
                                      </p:cBhvr>
                                      <p:to>
                                        <p:strVal val="visible"/>
                                      </p:to>
                                    </p:set>
                                    <p:animEffect transition="in" filter="slide(fromBottom)">
                                      <p:cBhvr>
                                        <p:cTn id="25" dur="500"/>
                                        <p:tgtEl>
                                          <p:spTgt spid="662531">
                                            <p:txEl>
                                              <p:pRg st="5" end="5"/>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62531">
                                            <p:txEl>
                                              <p:pRg st="6" end="6"/>
                                            </p:txEl>
                                          </p:spTgt>
                                        </p:tgtEl>
                                        <p:attrNameLst>
                                          <p:attrName>style.visibility</p:attrName>
                                        </p:attrNameLst>
                                      </p:cBhvr>
                                      <p:to>
                                        <p:strVal val="visible"/>
                                      </p:to>
                                    </p:set>
                                    <p:animEffect transition="in" filter="slide(fromBottom)">
                                      <p:cBhvr>
                                        <p:cTn id="28" dur="500"/>
                                        <p:tgtEl>
                                          <p:spTgt spid="662531">
                                            <p:txEl>
                                              <p:pRg st="6" end="6"/>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62531">
                                            <p:txEl>
                                              <p:pRg st="7" end="7"/>
                                            </p:txEl>
                                          </p:spTgt>
                                        </p:tgtEl>
                                        <p:attrNameLst>
                                          <p:attrName>style.visibility</p:attrName>
                                        </p:attrNameLst>
                                      </p:cBhvr>
                                      <p:to>
                                        <p:strVal val="visible"/>
                                      </p:to>
                                    </p:set>
                                    <p:animEffect transition="in" filter="slide(fromBottom)">
                                      <p:cBhvr>
                                        <p:cTn id="31" dur="500"/>
                                        <p:tgtEl>
                                          <p:spTgt spid="66253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662531">
                                            <p:txEl>
                                              <p:pRg st="8" end="8"/>
                                            </p:txEl>
                                          </p:spTgt>
                                        </p:tgtEl>
                                        <p:attrNameLst>
                                          <p:attrName>style.visibility</p:attrName>
                                        </p:attrNameLst>
                                      </p:cBhvr>
                                      <p:to>
                                        <p:strVal val="visible"/>
                                      </p:to>
                                    </p:set>
                                    <p:animEffect transition="in" filter="slide(fromBottom)">
                                      <p:cBhvr>
                                        <p:cTn id="36" dur="500"/>
                                        <p:tgtEl>
                                          <p:spTgt spid="662531">
                                            <p:txEl>
                                              <p:pRg st="8" end="8"/>
                                            </p:txEl>
                                          </p:spTgt>
                                        </p:tgtEl>
                                      </p:cBhvr>
                                    </p:animEffect>
                                  </p:childTnLst>
                                </p:cTn>
                              </p:par>
                              <p:par>
                                <p:cTn id="37" presetID="13" presetClass="entr" presetSubtype="16" fill="hold" grpId="0" nodeType="withEffect">
                                  <p:stCondLst>
                                    <p:cond delay="0"/>
                                  </p:stCondLst>
                                  <p:childTnLst>
                                    <p:set>
                                      <p:cBhvr>
                                        <p:cTn id="38" dur="1" fill="hold">
                                          <p:stCondLst>
                                            <p:cond delay="0"/>
                                          </p:stCondLst>
                                        </p:cTn>
                                        <p:tgtEl>
                                          <p:spTgt spid="662532"/>
                                        </p:tgtEl>
                                        <p:attrNameLst>
                                          <p:attrName>style.visibility</p:attrName>
                                        </p:attrNameLst>
                                      </p:cBhvr>
                                      <p:to>
                                        <p:strVal val="visible"/>
                                      </p:to>
                                    </p:set>
                                    <p:animEffect transition="in" filter="plus(in)">
                                      <p:cBhvr>
                                        <p:cTn id="39" dur="2000"/>
                                        <p:tgtEl>
                                          <p:spTgt spid="66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build="p" animBg="1"/>
      <p:bldP spid="6625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2 Marcador de contenido"/>
          <p:cNvSpPr>
            <a:spLocks noGrp="1"/>
          </p:cNvSpPr>
          <p:nvPr>
            <p:ph idx="1"/>
          </p:nvPr>
        </p:nvSpPr>
        <p:spPr>
          <a:xfrm>
            <a:off x="1738314" y="285751"/>
            <a:ext cx="9182222" cy="5846763"/>
          </a:xfrm>
          <a:noFill/>
        </p:spPr>
        <p:txBody>
          <a:bodyPr anchor="ctr">
            <a:normAutofit/>
          </a:bodyPr>
          <a:lstStyle/>
          <a:p>
            <a:pPr algn="just" eaLnBrk="1" hangingPunct="1"/>
            <a:r>
              <a:rPr lang="ca-ES" altLang="ca-ES" dirty="0">
                <a:latin typeface="Calibri" panose="020F0502020204030204" pitchFamily="34" charset="0"/>
                <a:cs typeface="Calibri" panose="020F0502020204030204" pitchFamily="34" charset="0"/>
              </a:rPr>
              <a:t>En canvi, </a:t>
            </a:r>
            <a:r>
              <a:rPr lang="ca-ES" altLang="ca-ES" b="1" dirty="0">
                <a:latin typeface="Calibri" panose="020F0502020204030204" pitchFamily="34" charset="0"/>
                <a:cs typeface="Calibri" panose="020F0502020204030204" pitchFamily="34" charset="0"/>
              </a:rPr>
              <a:t>no es preveu idèntica operació </a:t>
            </a:r>
            <a:r>
              <a:rPr lang="ca-ES" altLang="ca-ES" dirty="0">
                <a:latin typeface="Calibri" panose="020F0502020204030204" pitchFamily="34" charset="0"/>
                <a:cs typeface="Calibri" panose="020F0502020204030204" pitchFamily="34" charset="0"/>
              </a:rPr>
              <a:t>respecte de les actes de </a:t>
            </a:r>
            <a:r>
              <a:rPr lang="ca-ES" altLang="ca-ES" dirty="0">
                <a:solidFill>
                  <a:srgbClr val="FF0000"/>
                </a:solidFill>
                <a:latin typeface="Calibri" panose="020F0502020204030204" pitchFamily="34" charset="0"/>
                <a:cs typeface="Calibri" panose="020F0502020204030204" pitchFamily="34" charset="0"/>
              </a:rPr>
              <a:t>la resta d’òrgans col·legiats municipals,</a:t>
            </a:r>
            <a:r>
              <a:rPr lang="ca-ES" altLang="ca-ES" dirty="0">
                <a:latin typeface="Calibri" panose="020F0502020204030204" pitchFamily="34" charset="0"/>
                <a:cs typeface="Calibri" panose="020F0502020204030204" pitchFamily="34" charset="0"/>
              </a:rPr>
              <a:t> principalment òrgans d'assessorament i òrgans de participació ciutadana, quan es donen idèntiques circumstàncies, de la mateixa manera que succeeix respecte de les actes dels òrgans col·legiats de govern dels possibles organismes autònoms que, per a la gestió de serveis o la realització d'activitats, puguin existir en l'Ajuntament.</a:t>
            </a:r>
          </a:p>
          <a:p>
            <a:pPr algn="just" eaLnBrk="1" hangingPunct="1"/>
            <a:r>
              <a:rPr lang="ca-ES" altLang="ca-ES" dirty="0">
                <a:latin typeface="Calibri" panose="020F0502020204030204" pitchFamily="34" charset="0"/>
                <a:cs typeface="Calibri" panose="020F0502020204030204" pitchFamily="34" charset="0"/>
              </a:rPr>
              <a:t>Aquesta omissió sol resoldre's amb la previsió corresponent en el Reglament Orgànic Municipal i en els Estatuts reguladors dels organismes autònoms i, de fet, és pràctica habitual que es produeixin aquestes operacions d'aprovació de l'última acta, no solament respecte de les corresponents al Ple i a la Junta de Govern, sinó també respecte de les corresponents als altres òrgans col·legiats de la Corporació, encara que no siguin de caràcter decisori, com succeeix amb les Comissions Informatives i amb els òrgans col·legiats de participació ciutadana.</a:t>
            </a:r>
          </a:p>
        </p:txBody>
      </p:sp>
      <p:sp>
        <p:nvSpPr>
          <p:cNvPr id="47108" name="3 Marcador de pie de página"/>
          <p:cNvSpPr>
            <a:spLocks noGrp="1"/>
          </p:cNvSpPr>
          <p:nvPr>
            <p:ph type="ftr" sz="quarter" idx="11"/>
          </p:nvPr>
        </p:nvSpPr>
        <p:spPr/>
        <p:txBody>
          <a:bodyPr/>
          <a:lstStyle/>
          <a:p>
            <a:pPr>
              <a:defRPr/>
            </a:pPr>
            <a:r>
              <a:rPr lang="pt-BR"/>
              <a:t>Curs de regim juridic </a:t>
            </a:r>
            <a:endParaRPr lang="es-ES"/>
          </a:p>
        </p:txBody>
      </p:sp>
      <p:sp>
        <p:nvSpPr>
          <p:cNvPr id="47109" name="4 Marcador de número de diapositiva"/>
          <p:cNvSpPr>
            <a:spLocks noGrp="1"/>
          </p:cNvSpPr>
          <p:nvPr>
            <p:ph type="sldNum" sz="quarter" idx="12"/>
          </p:nvPr>
        </p:nvSpPr>
        <p:spPr/>
        <p:txBody>
          <a:bodyPr/>
          <a:lstStyle/>
          <a:p>
            <a:pPr>
              <a:defRPr/>
            </a:pPr>
            <a:fld id="{A2BEF474-D8EB-4DB6-B8EE-85CDA2F00632}" type="slidenum">
              <a:rPr lang="es-ES"/>
              <a:pPr>
                <a:defRPr/>
              </a:pPr>
              <a:t>24</a:t>
            </a:fld>
            <a:endParaRPr lang="es-ES"/>
          </a:p>
        </p:txBody>
      </p:sp>
    </p:spTree>
    <p:extLst>
      <p:ext uri="{BB962C8B-B14F-4D97-AF65-F5344CB8AC3E}">
        <p14:creationId xmlns:p14="http://schemas.microsoft.com/office/powerpoint/2010/main" val="3770481753"/>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1" name="Rectangle 3"/>
          <p:cNvSpPr>
            <a:spLocks noGrp="1" noChangeArrowheads="1"/>
          </p:cNvSpPr>
          <p:nvPr>
            <p:ph type="body" sz="half" idx="1"/>
          </p:nvPr>
        </p:nvSpPr>
        <p:spPr>
          <a:xfrm>
            <a:off x="571442" y="2564904"/>
            <a:ext cx="5072452" cy="585299"/>
          </a:xfrm>
          <a:solidFill>
            <a:srgbClr val="FFFFCC"/>
          </a:solidFill>
          <a:ln w="38100">
            <a:solidFill>
              <a:schemeClr val="tx1"/>
            </a:solidFill>
            <a:miter lim="800000"/>
            <a:headEnd/>
            <a:tailEnd/>
          </a:ln>
        </p:spPr>
        <p:txBody>
          <a:bodyPr>
            <a:normAutofit/>
          </a:bodyPr>
          <a:lstStyle/>
          <a:p>
            <a:pPr eaLnBrk="1" hangingPunct="1">
              <a:lnSpc>
                <a:spcPct val="80000"/>
              </a:lnSpc>
            </a:pPr>
            <a:r>
              <a:rPr lang="ca-ES" altLang="es-ES_tradnl" sz="2400" b="1" u="sng" dirty="0">
                <a:solidFill>
                  <a:srgbClr val="0033CC"/>
                </a:solidFill>
                <a:latin typeface="Calibri" panose="020F0502020204030204" pitchFamily="34" charset="0"/>
                <a:cs typeface="Calibri" panose="020F0502020204030204" pitchFamily="34" charset="0"/>
              </a:rPr>
              <a:t>SUPÒSITS DE MAJORIA ABSOLUTA</a:t>
            </a:r>
            <a:r>
              <a:rPr lang="ca-ES" altLang="es-ES_tradnl" sz="2400" b="1" dirty="0">
                <a:solidFill>
                  <a:srgbClr val="0033CC"/>
                </a:solidFill>
                <a:latin typeface="Calibri" panose="020F0502020204030204" pitchFamily="34" charset="0"/>
                <a:cs typeface="Calibri" panose="020F0502020204030204" pitchFamily="34" charset="0"/>
              </a:rPr>
              <a:t>:</a:t>
            </a:r>
          </a:p>
          <a:p>
            <a:pPr eaLnBrk="1" hangingPunct="1">
              <a:lnSpc>
                <a:spcPct val="80000"/>
              </a:lnSpc>
            </a:pPr>
            <a:endParaRPr lang="ca-ES" altLang="es-ES_tradnl" sz="1600" dirty="0">
              <a:latin typeface="Calibri" panose="020F0502020204030204" pitchFamily="34" charset="0"/>
              <a:cs typeface="Calibri" panose="020F0502020204030204" pitchFamily="34" charset="0"/>
            </a:endParaRPr>
          </a:p>
        </p:txBody>
      </p:sp>
      <p:sp>
        <p:nvSpPr>
          <p:cNvPr id="662532" name="Rectangle 4"/>
          <p:cNvSpPr>
            <a:spLocks noGrp="1" noChangeArrowheads="1"/>
          </p:cNvSpPr>
          <p:nvPr>
            <p:ph sz="half" idx="2"/>
          </p:nvPr>
        </p:nvSpPr>
        <p:spPr>
          <a:xfrm>
            <a:off x="6023992" y="395429"/>
            <a:ext cx="5832648" cy="6021288"/>
          </a:xfrm>
          <a:solidFill>
            <a:srgbClr val="FFFFCC"/>
          </a:solidFill>
          <a:ln w="38100">
            <a:solidFill>
              <a:schemeClr val="tx1"/>
            </a:solidFill>
            <a:miter lim="800000"/>
            <a:headEnd/>
            <a:tailEnd/>
          </a:ln>
        </p:spPr>
        <p:txBody>
          <a:bodyPr>
            <a:noAutofit/>
          </a:bodyPr>
          <a:lstStyle/>
          <a:p>
            <a:pPr algn="just">
              <a:lnSpc>
                <a:spcPct val="80000"/>
              </a:lnSpc>
            </a:pPr>
            <a:r>
              <a:rPr lang="ca-ES" altLang="es-ES_tradnl" sz="1600" dirty="0" smtClean="0">
                <a:latin typeface="Calibri" panose="020F0502020204030204" pitchFamily="34" charset="0"/>
                <a:cs typeface="Calibri" panose="020F0502020204030204" pitchFamily="34" charset="0"/>
              </a:rPr>
              <a:t>Els acords que correspongui adoptar a la corporació en la tramitació dels instruments de planejament general previstos a la legislació urbanística. </a:t>
            </a:r>
          </a:p>
          <a:p>
            <a:pPr algn="just">
              <a:lnSpc>
                <a:spcPct val="80000"/>
              </a:lnSpc>
            </a:pPr>
            <a:r>
              <a:rPr lang="ca-ES" altLang="es-ES_tradnl" sz="1600" dirty="0" smtClean="0">
                <a:latin typeface="Calibri" panose="020F0502020204030204" pitchFamily="34" charset="0"/>
                <a:cs typeface="Calibri" panose="020F0502020204030204" pitchFamily="34" charset="0"/>
              </a:rPr>
              <a:t>Alienació de béns, quan la seva quantia excedeixi el 20 per cent dels recursos ordinaris del seu pressupost. béns a altres Administracions o institucions públiques. </a:t>
            </a:r>
          </a:p>
          <a:p>
            <a:pPr algn="just" eaLnBrk="1" hangingPunct="1">
              <a:lnSpc>
                <a:spcPct val="80000"/>
              </a:lnSpc>
            </a:pPr>
            <a:r>
              <a:rPr lang="ca-ES" altLang="es-ES_tradnl" sz="1600" dirty="0" smtClean="0">
                <a:latin typeface="Calibri" panose="020F0502020204030204" pitchFamily="34" charset="0"/>
                <a:cs typeface="Calibri" panose="020F0502020204030204" pitchFamily="34" charset="0"/>
              </a:rPr>
              <a:t>-</a:t>
            </a:r>
            <a:r>
              <a:rPr lang="ca-ES" altLang="es-ES_tradnl" sz="1600" dirty="0">
                <a:latin typeface="Calibri" panose="020F0502020204030204" pitchFamily="34" charset="0"/>
                <a:cs typeface="Calibri" panose="020F0502020204030204" pitchFamily="34" charset="0"/>
              </a:rPr>
              <a:t>L'acord per sotmetre un assumpte a consulta popular (art. 71 LBRL).</a:t>
            </a:r>
          </a:p>
          <a:p>
            <a:pPr algn="just" eaLnBrk="1" hangingPunct="1">
              <a:lnSpc>
                <a:spcPct val="80000"/>
              </a:lnSpc>
            </a:pPr>
            <a:r>
              <a:rPr lang="ca-ES" altLang="es-ES_tradnl" sz="1600" dirty="0" smtClean="0">
                <a:solidFill>
                  <a:srgbClr val="FF3300"/>
                </a:solidFill>
                <a:latin typeface="Calibri" panose="020F0502020204030204" pitchFamily="34" charset="0"/>
                <a:cs typeface="Calibri" panose="020F0502020204030204" pitchFamily="34" charset="0"/>
              </a:rPr>
              <a:t>- </a:t>
            </a:r>
            <a:r>
              <a:rPr lang="ca-ES" altLang="es-ES_tradnl" sz="1600" dirty="0">
                <a:solidFill>
                  <a:srgbClr val="FF3300"/>
                </a:solidFill>
                <a:latin typeface="Calibri" panose="020F0502020204030204" pitchFamily="34" charset="0"/>
                <a:cs typeface="Calibri" panose="020F0502020204030204" pitchFamily="34" charset="0"/>
              </a:rPr>
              <a:t>La declaració d'urgència en les sessions ordinàries</a:t>
            </a:r>
            <a:r>
              <a:rPr lang="ca-ES" altLang="es-ES_tradnl" sz="1600" dirty="0">
                <a:latin typeface="Calibri" panose="020F0502020204030204" pitchFamily="34" charset="0"/>
                <a:cs typeface="Calibri" panose="020F0502020204030204" pitchFamily="34" charset="0"/>
              </a:rPr>
              <a:t> per tractar un assumpte fora de l'ordre del dia (art. 51)LOREG</a:t>
            </a:r>
          </a:p>
          <a:p>
            <a:pPr algn="just" eaLnBrk="1" hangingPunct="1">
              <a:lnSpc>
                <a:spcPct val="80000"/>
              </a:lnSpc>
            </a:pPr>
            <a:r>
              <a:rPr lang="ca-ES" altLang="es-ES_tradnl" sz="1600" dirty="0">
                <a:solidFill>
                  <a:srgbClr val="FF3300"/>
                </a:solidFill>
                <a:latin typeface="Calibri" panose="020F0502020204030204" pitchFamily="34" charset="0"/>
                <a:cs typeface="Calibri" panose="020F0502020204030204" pitchFamily="34" charset="0"/>
              </a:rPr>
              <a:t>- La constitució de la Corporació requereix per constituir el vintè dia posterior a la celebració de les eleccions majoria absoluta dels regidors electes (art. 195-4</a:t>
            </a:r>
            <a:r>
              <a:rPr lang="ca-ES" altLang="es-ES_tradnl" sz="1600" dirty="0">
                <a:latin typeface="Calibri" panose="020F0502020204030204" pitchFamily="34" charset="0"/>
                <a:cs typeface="Calibri" panose="020F0502020204030204" pitchFamily="34" charset="0"/>
              </a:rPr>
              <a:t>).</a:t>
            </a:r>
          </a:p>
          <a:p>
            <a:pPr algn="just" eaLnBrk="1" hangingPunct="1">
              <a:lnSpc>
                <a:spcPct val="80000"/>
              </a:lnSpc>
            </a:pPr>
            <a:r>
              <a:rPr lang="ca-ES" altLang="es-ES_tradnl" sz="1600" dirty="0">
                <a:solidFill>
                  <a:srgbClr val="FF3300"/>
                </a:solidFill>
                <a:latin typeface="Calibri" panose="020F0502020204030204" pitchFamily="34" charset="0"/>
                <a:cs typeface="Calibri" panose="020F0502020204030204" pitchFamily="34" charset="0"/>
              </a:rPr>
              <a:t>- L'elecció de l'Alcalde (art. 196-b). </a:t>
            </a:r>
          </a:p>
          <a:p>
            <a:pPr algn="just" eaLnBrk="1" hangingPunct="1">
              <a:lnSpc>
                <a:spcPct val="80000"/>
              </a:lnSpc>
            </a:pPr>
            <a:r>
              <a:rPr lang="ca-ES" altLang="es-ES_tradnl" sz="1600" dirty="0">
                <a:solidFill>
                  <a:srgbClr val="FF3300"/>
                </a:solidFill>
                <a:latin typeface="Calibri" panose="020F0502020204030204" pitchFamily="34" charset="0"/>
                <a:cs typeface="Calibri" panose="020F0502020204030204" pitchFamily="34" charset="0"/>
              </a:rPr>
              <a:t>- La moció de </a:t>
            </a:r>
            <a:r>
              <a:rPr lang="ca-ES" altLang="es-ES_tradnl" sz="1600" dirty="0" smtClean="0">
                <a:solidFill>
                  <a:srgbClr val="FF3300"/>
                </a:solidFill>
                <a:latin typeface="Calibri" panose="020F0502020204030204" pitchFamily="34" charset="0"/>
                <a:cs typeface="Calibri" panose="020F0502020204030204" pitchFamily="34" charset="0"/>
              </a:rPr>
              <a:t>censura (per a presentar) </a:t>
            </a:r>
            <a:r>
              <a:rPr lang="ca-ES" altLang="es-ES_tradnl" sz="1600" dirty="0">
                <a:solidFill>
                  <a:srgbClr val="FF3300"/>
                </a:solidFill>
                <a:latin typeface="Calibri" panose="020F0502020204030204" pitchFamily="34" charset="0"/>
                <a:cs typeface="Calibri" panose="020F0502020204030204" pitchFamily="34" charset="0"/>
              </a:rPr>
              <a:t>i qüestió de confiança (art. 197.1.f), 197. bis.2</a:t>
            </a:r>
            <a:r>
              <a:rPr lang="ca-ES" altLang="es-ES_tradnl" sz="1600" dirty="0">
                <a:latin typeface="Calibri" panose="020F0502020204030204" pitchFamily="34" charset="0"/>
                <a:cs typeface="Calibri" panose="020F0502020204030204" pitchFamily="34" charset="0"/>
              </a:rPr>
              <a:t> i ...</a:t>
            </a:r>
          </a:p>
          <a:p>
            <a:pPr algn="just" eaLnBrk="1" hangingPunct="1">
              <a:lnSpc>
                <a:spcPct val="80000"/>
              </a:lnSpc>
            </a:pPr>
            <a:endParaRPr lang="ca-ES" altLang="es-ES_tradnl" sz="1600" dirty="0">
              <a:latin typeface="Calibri" panose="020F0502020204030204" pitchFamily="34" charset="0"/>
              <a:cs typeface="Calibri" panose="020F0502020204030204" pitchFamily="34" charset="0"/>
            </a:endParaRPr>
          </a:p>
        </p:txBody>
      </p:sp>
      <p:sp>
        <p:nvSpPr>
          <p:cNvPr id="376837" name="4 Marcador de pie de página"/>
          <p:cNvSpPr>
            <a:spLocks noGrp="1"/>
          </p:cNvSpPr>
          <p:nvPr>
            <p:ph type="ftr" sz="quarter" idx="11"/>
          </p:nvPr>
        </p:nvSpPr>
        <p:spPr/>
        <p:txBody>
          <a:bodyPr/>
          <a:lstStyle/>
          <a:p>
            <a:pPr>
              <a:defRPr/>
            </a:pPr>
            <a:r>
              <a:rPr lang="pt-BR"/>
              <a:t>Curs de regim juridic </a:t>
            </a:r>
            <a:endParaRPr lang="es-ES"/>
          </a:p>
        </p:txBody>
      </p:sp>
      <p:sp>
        <p:nvSpPr>
          <p:cNvPr id="376836" name="3 Marcador de número de diapositiva"/>
          <p:cNvSpPr>
            <a:spLocks noGrp="1"/>
          </p:cNvSpPr>
          <p:nvPr>
            <p:ph type="sldNum" sz="quarter" idx="12"/>
          </p:nvPr>
        </p:nvSpPr>
        <p:spPr/>
        <p:txBody>
          <a:bodyPr/>
          <a:lstStyle/>
          <a:p>
            <a:pPr>
              <a:defRPr/>
            </a:pPr>
            <a:fld id="{6B3785E1-CE99-405C-B288-90A95E5CBCB9}" type="slidenum">
              <a:rPr lang="es-ES"/>
              <a:pPr>
                <a:defRPr/>
              </a:pPr>
              <a:t>240</a:t>
            </a:fld>
            <a:endParaRPr lang="es-ES"/>
          </a:p>
        </p:txBody>
      </p:sp>
      <p:sp>
        <p:nvSpPr>
          <p:cNvPr id="6" name="Text Box 3"/>
          <p:cNvSpPr txBox="1">
            <a:spLocks noChangeArrowheads="1"/>
          </p:cNvSpPr>
          <p:nvPr/>
        </p:nvSpPr>
        <p:spPr bwMode="auto">
          <a:xfrm>
            <a:off x="191344" y="4941168"/>
            <a:ext cx="11521279" cy="535531"/>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buClr>
                <a:schemeClr val="accent1"/>
              </a:buClr>
              <a:buFont typeface="Wingdings" pitchFamily="2" charset="2"/>
              <a:buNone/>
            </a:pPr>
            <a:r>
              <a:rPr lang="ca-ES" altLang="es-ES_tradnl" b="1">
                <a:solidFill>
                  <a:schemeClr val="bg1"/>
                </a:solidFill>
                <a:latin typeface="Comic Sans MS" pitchFamily="66" charset="0"/>
              </a:rPr>
              <a:t>Es prohibeix al Ple de l'Ajuntament i de la Diputació respectivament, delegar en altres òrgans, els assumptes per als quals es requereixi una majoria absoluta (articles 22.-4., 33 - 4 LBRL).</a:t>
            </a:r>
          </a:p>
        </p:txBody>
      </p:sp>
    </p:spTree>
    <p:extLst>
      <p:ext uri="{BB962C8B-B14F-4D97-AF65-F5344CB8AC3E}">
        <p14:creationId xmlns:p14="http://schemas.microsoft.com/office/powerpoint/2010/main" val="920552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62531">
                                            <p:bg/>
                                          </p:spTgt>
                                        </p:tgtEl>
                                        <p:attrNameLst>
                                          <p:attrName>style.visibility</p:attrName>
                                        </p:attrNameLst>
                                      </p:cBhvr>
                                      <p:to>
                                        <p:strVal val="visible"/>
                                      </p:to>
                                    </p:set>
                                    <p:animEffect transition="in" filter="slide(fromBottom)">
                                      <p:cBhvr>
                                        <p:cTn id="7" dur="500"/>
                                        <p:tgtEl>
                                          <p:spTgt spid="662531">
                                            <p:bg/>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62531">
                                            <p:txEl>
                                              <p:pRg st="0" end="0"/>
                                            </p:txEl>
                                          </p:spTgt>
                                        </p:tgtEl>
                                        <p:attrNameLst>
                                          <p:attrName>style.visibility</p:attrName>
                                        </p:attrNameLst>
                                      </p:cBhvr>
                                      <p:to>
                                        <p:strVal val="visible"/>
                                      </p:to>
                                    </p:set>
                                    <p:animEffect transition="in" filter="slide(fromBottom)">
                                      <p:cBhvr>
                                        <p:cTn id="10" dur="500"/>
                                        <p:tgtEl>
                                          <p:spTgt spid="662531">
                                            <p:txEl>
                                              <p:pRg st="0" end="0"/>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662532"/>
                                        </p:tgtEl>
                                        <p:attrNameLst>
                                          <p:attrName>style.visibility</p:attrName>
                                        </p:attrNameLst>
                                      </p:cBhvr>
                                      <p:to>
                                        <p:strVal val="visible"/>
                                      </p:to>
                                    </p:set>
                                    <p:animEffect transition="in" filter="plus(in)">
                                      <p:cBhvr>
                                        <p:cTn id="13" dur="2000"/>
                                        <p:tgtEl>
                                          <p:spTgt spid="66253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build="p" animBg="1"/>
      <p:bldP spid="662532" grpId="0" animBg="1"/>
      <p:bldP spid="6"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2279576" y="1320130"/>
            <a:ext cx="5018087" cy="409575"/>
          </a:xfrm>
          <a:noFill/>
          <a:effectLst>
            <a:outerShdw dist="107763" dir="18900000" algn="ctr" rotWithShape="0">
              <a:schemeClr val="bg2">
                <a:alpha val="50000"/>
              </a:schemeClr>
            </a:outerShdw>
          </a:effectLst>
        </p:spPr>
        <p:txBody>
          <a:bodyPr rtlCol="0">
            <a:noAutofit/>
          </a:bodyPr>
          <a:lstStyle/>
          <a:p>
            <a:pPr>
              <a:defRPr/>
            </a:pPr>
            <a:r>
              <a:rPr lang="ca-ES" sz="4000" b="1">
                <a:solidFill>
                  <a:srgbClr val="0070C0"/>
                </a:solidFill>
                <a:latin typeface="Calibri" panose="020F0502020204030204" pitchFamily="34" charset="0"/>
                <a:cs typeface="Calibri" panose="020F0502020204030204" pitchFamily="34" charset="0"/>
              </a:rPr>
              <a:t>EXPLICACIÓ DEL VOT</a:t>
            </a:r>
          </a:p>
        </p:txBody>
      </p:sp>
      <p:sp>
        <p:nvSpPr>
          <p:cNvPr id="665603" name="Rectangle 3"/>
          <p:cNvSpPr>
            <a:spLocks noGrp="1" noChangeArrowheads="1"/>
          </p:cNvSpPr>
          <p:nvPr>
            <p:ph idx="1"/>
          </p:nvPr>
        </p:nvSpPr>
        <p:spPr>
          <a:xfrm>
            <a:off x="2351089" y="2492376"/>
            <a:ext cx="7921375" cy="2449513"/>
          </a:xfrm>
          <a:solidFill>
            <a:srgbClr val="FFFF66"/>
          </a:solidFill>
          <a:ln>
            <a:solidFill>
              <a:srgbClr val="0000FF"/>
            </a:solidFill>
          </a:ln>
          <a:effectLst>
            <a:outerShdw dist="107763" dir="8100000" algn="ctr" rotWithShape="0">
              <a:schemeClr val="bg2">
                <a:alpha val="50000"/>
              </a:schemeClr>
            </a:outerShdw>
          </a:effectLst>
        </p:spPr>
        <p:txBody>
          <a:bodyPr rtlCol="0">
            <a:normAutofit/>
          </a:bodyPr>
          <a:lstStyle/>
          <a:p>
            <a:pPr marL="274320" indent="-274320" algn="just">
              <a:lnSpc>
                <a:spcPct val="90000"/>
              </a:lnSpc>
              <a:buClr>
                <a:schemeClr val="accent3"/>
              </a:buClr>
              <a:buFont typeface="Arial" pitchFamily="34" charset="0"/>
              <a:buChar char="•"/>
              <a:defRPr/>
            </a:pPr>
            <a:endParaRPr lang="ca-ES" sz="1700">
              <a:latin typeface="Calibri" panose="020F0502020204030204" pitchFamily="34" charset="0"/>
              <a:cs typeface="Calibri" panose="020F0502020204030204" pitchFamily="34" charset="0"/>
            </a:endParaRPr>
          </a:p>
          <a:p>
            <a:pPr marL="274320" indent="-274320" algn="just">
              <a:lnSpc>
                <a:spcPct val="90000"/>
              </a:lnSpc>
              <a:buClr>
                <a:schemeClr val="accent3"/>
              </a:buClr>
              <a:buFont typeface="Arial" pitchFamily="34" charset="0"/>
              <a:buChar char="•"/>
              <a:defRPr/>
            </a:pPr>
            <a:r>
              <a:rPr lang="ca-ES" sz="1700">
                <a:latin typeface="Calibri" panose="020F0502020204030204" pitchFamily="34" charset="0"/>
                <a:cs typeface="Calibri" panose="020F0502020204030204" pitchFamily="34" charset="0"/>
              </a:rPr>
              <a:t>ART. 109 DL 2/2003</a:t>
            </a:r>
          </a:p>
          <a:p>
            <a:pPr marL="274320" indent="-274320" algn="just">
              <a:lnSpc>
                <a:spcPct val="90000"/>
              </a:lnSpc>
              <a:buClr>
                <a:schemeClr val="accent3"/>
              </a:buClr>
              <a:buFont typeface="Arial" pitchFamily="34" charset="0"/>
              <a:buChar char="•"/>
              <a:defRPr/>
            </a:pPr>
            <a:r>
              <a:rPr lang="ca-ES" sz="1700">
                <a:latin typeface="Calibri" panose="020F0502020204030204" pitchFamily="34" charset="0"/>
                <a:cs typeface="Calibri" panose="020F0502020204030204" pitchFamily="34" charset="0"/>
              </a:rPr>
              <a:t>Un cop feta una votació o el conjunt de votacions sobre una mateixa qüestió, els grups que no han intervingut en el debat poden explicar el vot. Si un membre de la corporació ha votat en sentit contrari al del seu grup pot fer explicació individual de vot.</a:t>
            </a:r>
          </a:p>
        </p:txBody>
      </p:sp>
      <p:sp>
        <p:nvSpPr>
          <p:cNvPr id="379909" name="4 Marcador de pie de página"/>
          <p:cNvSpPr>
            <a:spLocks noGrp="1"/>
          </p:cNvSpPr>
          <p:nvPr>
            <p:ph type="ftr" sz="quarter" idx="11"/>
          </p:nvPr>
        </p:nvSpPr>
        <p:spPr/>
        <p:txBody>
          <a:bodyPr/>
          <a:lstStyle/>
          <a:p>
            <a:pPr>
              <a:defRPr/>
            </a:pPr>
            <a:r>
              <a:rPr lang="pt-BR"/>
              <a:t>Curs de regim juridic </a:t>
            </a:r>
            <a:endParaRPr lang="es-ES"/>
          </a:p>
        </p:txBody>
      </p:sp>
      <p:sp>
        <p:nvSpPr>
          <p:cNvPr id="379908" name="3 Marcador de número de diapositiva"/>
          <p:cNvSpPr>
            <a:spLocks noGrp="1"/>
          </p:cNvSpPr>
          <p:nvPr>
            <p:ph type="sldNum" sz="quarter" idx="12"/>
          </p:nvPr>
        </p:nvSpPr>
        <p:spPr/>
        <p:txBody>
          <a:bodyPr/>
          <a:lstStyle/>
          <a:p>
            <a:pPr>
              <a:defRPr/>
            </a:pPr>
            <a:fld id="{5F663AB0-2935-4F7E-A32C-137B1A5F2BFD}" type="slidenum">
              <a:rPr lang="es-ES"/>
              <a:pPr>
                <a:defRPr/>
              </a:pPr>
              <a:t>241</a:t>
            </a:fld>
            <a:endParaRPr lang="es-ES"/>
          </a:p>
        </p:txBody>
      </p:sp>
    </p:spTree>
    <p:extLst>
      <p:ext uri="{BB962C8B-B14F-4D97-AF65-F5344CB8AC3E}">
        <p14:creationId xmlns:p14="http://schemas.microsoft.com/office/powerpoint/2010/main" val="754453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665603">
                                            <p:bg/>
                                          </p:spTgt>
                                        </p:tgtEl>
                                        <p:attrNameLst>
                                          <p:attrName>style.visibility</p:attrName>
                                        </p:attrNameLst>
                                      </p:cBhvr>
                                      <p:to>
                                        <p:strVal val="visible"/>
                                      </p:to>
                                    </p:set>
                                    <p:animEffect transition="in" filter="plus(in)">
                                      <p:cBhvr>
                                        <p:cTn id="7" dur="2000"/>
                                        <p:tgtEl>
                                          <p:spTgt spid="66560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665603">
                                            <p:txEl>
                                              <p:pRg st="1" end="1"/>
                                            </p:txEl>
                                          </p:spTgt>
                                        </p:tgtEl>
                                        <p:attrNameLst>
                                          <p:attrName>style.visibility</p:attrName>
                                        </p:attrNameLst>
                                      </p:cBhvr>
                                      <p:to>
                                        <p:strVal val="visible"/>
                                      </p:to>
                                    </p:set>
                                    <p:animEffect transition="in" filter="plus(in)">
                                      <p:cBhvr>
                                        <p:cTn id="10" dur="2000"/>
                                        <p:tgtEl>
                                          <p:spTgt spid="665603">
                                            <p:txEl>
                                              <p:pRg st="1" end="1"/>
                                            </p:txEl>
                                          </p:spTgt>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665603">
                                            <p:txEl>
                                              <p:pRg st="2" end="2"/>
                                            </p:txEl>
                                          </p:spTgt>
                                        </p:tgtEl>
                                        <p:attrNameLst>
                                          <p:attrName>style.visibility</p:attrName>
                                        </p:attrNameLst>
                                      </p:cBhvr>
                                      <p:to>
                                        <p:strVal val="visible"/>
                                      </p:to>
                                    </p:set>
                                    <p:animEffect transition="in" filter="plus(in)">
                                      <p:cBhvr>
                                        <p:cTn id="13" dur="2000"/>
                                        <p:tgtEl>
                                          <p:spTgt spid="66560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65602"/>
                                        </p:tgtEl>
                                        <p:attrNameLst>
                                          <p:attrName>style.visibility</p:attrName>
                                        </p:attrNameLst>
                                      </p:cBhvr>
                                      <p:to>
                                        <p:strVal val="visible"/>
                                      </p:to>
                                    </p:set>
                                    <p:animEffect transition="in" filter="checkerboard(across)">
                                      <p:cBhvr>
                                        <p:cTn id="16" dur="3000"/>
                                        <p:tgtEl>
                                          <p:spTgt spid="66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2" grpId="0"/>
      <p:bldP spid="665603" grpId="0" build="p"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idx="1"/>
          </p:nvPr>
        </p:nvSpPr>
        <p:spPr>
          <a:xfrm>
            <a:off x="1311579" y="0"/>
            <a:ext cx="6326188" cy="2500312"/>
          </a:xfrm>
          <a:noFill/>
        </p:spPr>
        <p:txBody>
          <a:bodyPr rtlCol="0">
            <a:normAutofit/>
          </a:bodyPr>
          <a:lstStyle/>
          <a:p>
            <a:pPr marL="274320" indent="-274320" algn="ctr">
              <a:buClr>
                <a:schemeClr val="accent3"/>
              </a:buClr>
              <a:buNone/>
              <a:defRPr/>
            </a:pPr>
            <a:endParaRPr lang="ca-ES" sz="4000" b="1" dirty="0">
              <a:solidFill>
                <a:srgbClr val="0070C0"/>
              </a:solidFill>
              <a:effectLst>
                <a:outerShdw blurRad="38100" dist="38100" dir="2700000" algn="tl">
                  <a:srgbClr val="C0C0C0"/>
                </a:outerShdw>
              </a:effectLst>
              <a:latin typeface="Calibri" panose="020F0502020204030204" pitchFamily="34" charset="0"/>
              <a:cs typeface="Calibri" panose="020F0502020204030204" pitchFamily="34" charset="0"/>
            </a:endParaRPr>
          </a:p>
          <a:p>
            <a:pPr marL="274320" indent="-274320" algn="ctr">
              <a:buClr>
                <a:schemeClr val="accent3"/>
              </a:buClr>
              <a:buNone/>
              <a:defRPr/>
            </a:pPr>
            <a:r>
              <a:rPr lang="ca-ES" sz="4000" b="1" dirty="0">
                <a:solidFill>
                  <a:srgbClr val="0070C0"/>
                </a:solidFill>
                <a:effectLst>
                  <a:outerShdw blurRad="38100" dist="38100" dir="2700000" algn="tl">
                    <a:srgbClr val="C0C0C0"/>
                  </a:outerShdw>
                </a:effectLst>
                <a:latin typeface="Calibri" panose="020F0502020204030204" pitchFamily="34" charset="0"/>
                <a:cs typeface="Calibri" panose="020F0502020204030204" pitchFamily="34" charset="0"/>
              </a:rPr>
              <a:t>LES ACTES</a:t>
            </a:r>
          </a:p>
        </p:txBody>
      </p:sp>
      <p:sp>
        <p:nvSpPr>
          <p:cNvPr id="381956" name="3 Marcador de pie de página"/>
          <p:cNvSpPr>
            <a:spLocks noGrp="1"/>
          </p:cNvSpPr>
          <p:nvPr>
            <p:ph type="ftr" sz="quarter" idx="11"/>
          </p:nvPr>
        </p:nvSpPr>
        <p:spPr/>
        <p:txBody>
          <a:bodyPr/>
          <a:lstStyle/>
          <a:p>
            <a:pPr>
              <a:defRPr/>
            </a:pPr>
            <a:r>
              <a:rPr lang="pt-BR"/>
              <a:t>Curs de regim juridic </a:t>
            </a:r>
            <a:endParaRPr lang="es-ES"/>
          </a:p>
        </p:txBody>
      </p:sp>
      <p:sp>
        <p:nvSpPr>
          <p:cNvPr id="381955" name="2 Marcador de número de diapositiva"/>
          <p:cNvSpPr>
            <a:spLocks noGrp="1"/>
          </p:cNvSpPr>
          <p:nvPr>
            <p:ph type="sldNum" sz="quarter" idx="12"/>
          </p:nvPr>
        </p:nvSpPr>
        <p:spPr/>
        <p:txBody>
          <a:bodyPr/>
          <a:lstStyle/>
          <a:p>
            <a:pPr>
              <a:defRPr/>
            </a:pPr>
            <a:fld id="{6AB5A124-5A74-4F1F-8611-196CCA06C87E}" type="slidenum">
              <a:rPr lang="es-ES"/>
              <a:pPr>
                <a:defRPr/>
              </a:pPr>
              <a:t>242</a:t>
            </a:fld>
            <a:endParaRPr lang="es-ES"/>
          </a:p>
        </p:txBody>
      </p:sp>
      <p:sp>
        <p:nvSpPr>
          <p:cNvPr id="6" name="Rectángulo 5"/>
          <p:cNvSpPr/>
          <p:nvPr/>
        </p:nvSpPr>
        <p:spPr>
          <a:xfrm>
            <a:off x="1311578" y="1547343"/>
            <a:ext cx="9392933" cy="291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ca-ES" sz="1700" dirty="0">
                <a:latin typeface="Calibri" panose="020F0502020204030204" pitchFamily="34" charset="0"/>
                <a:cs typeface="Calibri" panose="020F0502020204030204" pitchFamily="34" charset="0"/>
              </a:rPr>
              <a:t>Així, l’article 110 TRLMRLC disposa que de totes les sessions s'ha d'aixecar acta, la qual ha de contenir, com a mínim:</a:t>
            </a:r>
          </a:p>
          <a:p>
            <a:pPr marL="228600" indent="-228600">
              <a:buFont typeface="+mj-lt"/>
              <a:buAutoNum type="arabicPeriod"/>
            </a:pPr>
            <a:r>
              <a:rPr lang="ca-ES" sz="1700" dirty="0">
                <a:latin typeface="Calibri" panose="020F0502020204030204" pitchFamily="34" charset="0"/>
                <a:cs typeface="Calibri" panose="020F0502020204030204" pitchFamily="34" charset="0"/>
              </a:rPr>
              <a:t>La data i l'hora en què comença i en què s'aixeca la sessió.</a:t>
            </a:r>
          </a:p>
          <a:p>
            <a:pPr marL="228600" indent="-228600">
              <a:buFont typeface="+mj-lt"/>
              <a:buAutoNum type="arabicPeriod"/>
            </a:pPr>
            <a:r>
              <a:rPr lang="ca-ES" sz="1700" dirty="0">
                <a:latin typeface="Calibri" panose="020F0502020204030204" pitchFamily="34" charset="0"/>
                <a:cs typeface="Calibri" panose="020F0502020204030204" pitchFamily="34" charset="0"/>
              </a:rPr>
              <a:t>La relació de matèries debatudes.</a:t>
            </a:r>
          </a:p>
          <a:p>
            <a:pPr marL="228600" indent="-228600">
              <a:buFont typeface="+mj-lt"/>
              <a:buAutoNum type="arabicPeriod"/>
            </a:pPr>
            <a:r>
              <a:rPr lang="ca-ES" sz="1700" dirty="0">
                <a:latin typeface="Calibri" panose="020F0502020204030204" pitchFamily="34" charset="0"/>
                <a:cs typeface="Calibri" panose="020F0502020204030204" pitchFamily="34" charset="0"/>
              </a:rPr>
              <a:t>La relació dels assistents.</a:t>
            </a:r>
          </a:p>
          <a:p>
            <a:pPr marL="228600" indent="-228600">
              <a:buFont typeface="+mj-lt"/>
              <a:buAutoNum type="arabicPeriod"/>
            </a:pPr>
            <a:r>
              <a:rPr lang="ca-ES" sz="1700" dirty="0">
                <a:latin typeface="Calibri" panose="020F0502020204030204" pitchFamily="34" charset="0"/>
                <a:cs typeface="Calibri" panose="020F0502020204030204" pitchFamily="34" charset="0"/>
              </a:rPr>
              <a:t>La indicació de les persones que hi han intervingut.</a:t>
            </a:r>
          </a:p>
          <a:p>
            <a:pPr marL="228600" indent="-228600">
              <a:buFont typeface="+mj-lt"/>
              <a:buAutoNum type="arabicPeriod"/>
            </a:pPr>
            <a:r>
              <a:rPr lang="ca-ES" sz="1700" dirty="0">
                <a:latin typeface="Calibri" panose="020F0502020204030204" pitchFamily="34" charset="0"/>
                <a:cs typeface="Calibri" panose="020F0502020204030204" pitchFamily="34" charset="0"/>
              </a:rPr>
              <a:t>Les incidències esdevingudes.</a:t>
            </a:r>
          </a:p>
          <a:p>
            <a:pPr marL="228600" indent="-228600">
              <a:buFont typeface="+mj-lt"/>
              <a:buAutoNum type="arabicPeriod"/>
            </a:pPr>
            <a:r>
              <a:rPr lang="ca-ES" sz="1700" dirty="0">
                <a:latin typeface="Calibri" panose="020F0502020204030204" pitchFamily="34" charset="0"/>
                <a:cs typeface="Calibri" panose="020F0502020204030204" pitchFamily="34" charset="0"/>
              </a:rPr>
              <a:t>Els vots emesos i els acords adoptats.</a:t>
            </a:r>
          </a:p>
          <a:p>
            <a:pPr marL="228600" indent="-228600">
              <a:buFont typeface="+mj-lt"/>
              <a:buAutoNum type="arabicPeriod"/>
            </a:pPr>
            <a:r>
              <a:rPr lang="ca-ES" sz="1700" dirty="0">
                <a:latin typeface="Calibri" panose="020F0502020204030204" pitchFamily="34" charset="0"/>
                <a:cs typeface="Calibri" panose="020F0502020204030204" pitchFamily="34" charset="0"/>
              </a:rPr>
              <a:t>La relació succinta de les opinions emeses.</a:t>
            </a:r>
          </a:p>
        </p:txBody>
      </p:sp>
      <p:sp>
        <p:nvSpPr>
          <p:cNvPr id="7" name="Rectángulo 6"/>
          <p:cNvSpPr/>
          <p:nvPr/>
        </p:nvSpPr>
        <p:spPr>
          <a:xfrm>
            <a:off x="1487488" y="4997090"/>
            <a:ext cx="9217024" cy="11387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lnSpc>
                <a:spcPct val="80000"/>
              </a:lnSpc>
            </a:pPr>
            <a:r>
              <a:rPr lang="ca-ES" altLang="es-ES_tradnl" sz="1700" i="1">
                <a:latin typeface="Calibri" panose="020F0502020204030204" pitchFamily="34" charset="0"/>
                <a:cs typeface="Calibri" panose="020F0502020204030204" pitchFamily="34" charset="0"/>
              </a:rPr>
              <a:t>Segons l’article 90 del ROF per a la constitució del ple es requereix l’assistència d’un terç del nombre legal de membres de la corporació, que no podrà ser inferior a 3. Aquest quòrum s’haurà de mantenir durant tota la sessió. En tot cas, es requereix l’assistència de l’alcalde i del secretari de la corporació, o de qui legalment els substitueixin. </a:t>
            </a:r>
            <a:endParaRPr lang="ca-ES" altLang="es-ES_tradnl" sz="17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284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9336" y="0"/>
            <a:ext cx="12072664" cy="6858000"/>
          </a:xfrm>
          <a:solidFill>
            <a:schemeClr val="accent1">
              <a:lumMod val="20000"/>
              <a:lumOff val="80000"/>
            </a:schemeClr>
          </a:solidFill>
        </p:spPr>
        <p:txBody>
          <a:bodyPr numCol="2">
            <a:noAutofit/>
          </a:bodyPr>
          <a:lstStyle/>
          <a:p>
            <a:pPr marL="0" indent="0">
              <a:buNone/>
            </a:pPr>
            <a:r>
              <a:rPr lang="ca-ES" sz="1100" b="1" dirty="0">
                <a:latin typeface="Calibri" panose="020F0502020204030204" pitchFamily="34" charset="0"/>
                <a:cs typeface="Calibri" panose="020F0502020204030204" pitchFamily="34" charset="0"/>
              </a:rPr>
              <a:t>Model d’acta</a:t>
            </a:r>
            <a:endParaRPr lang="es-ES" sz="1100" dirty="0">
              <a:latin typeface="Calibri" panose="020F0502020204030204" pitchFamily="34" charset="0"/>
              <a:cs typeface="Calibri" panose="020F0502020204030204" pitchFamily="34" charset="0"/>
            </a:endParaRPr>
          </a:p>
          <a:p>
            <a:pPr marL="0" indent="0">
              <a:buNone/>
            </a:pPr>
            <a:r>
              <a:rPr lang="ca-ES" sz="1100" b="1" dirty="0" smtClean="0">
                <a:latin typeface="Calibri" panose="020F0502020204030204" pitchFamily="34" charset="0"/>
                <a:cs typeface="Calibri" panose="020F0502020204030204" pitchFamily="34" charset="0"/>
              </a:rPr>
              <a:t>Capçalera: 1</a:t>
            </a:r>
            <a:r>
              <a:rPr lang="ca-ES" sz="1100" b="1" dirty="0">
                <a:latin typeface="Calibri" panose="020F0502020204030204" pitchFamily="34" charset="0"/>
                <a:cs typeface="Calibri" panose="020F0502020204030204" pitchFamily="34" charset="0"/>
              </a:rPr>
              <a:t>. Identificació de la reunió o sessió</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Les dades que solen constar-hi són les següents:</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nom de l’organisme o òrgan de govern,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tipus de sessió (quan correspongui): ordinària o extraordinària</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data (que no s’indica novament al final de l’acta)</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hora d’inici</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hora d’acabament</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lloc</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L’hora d’acabament es pot indicar dins la fórmula final si no s’inclou en la identificació de la reunió o sessió.</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Quan la sessió continuï passat les 24 hores del dia d’inici s'ha de fer constar en acta pel Secretari el moment en què comença el nou dia, extrem important pel que fa a la data en què s'adopten els acords relatius als assumptes que faltin i que té transcendència, a efectes del còmput del termini d'impugnació dels membres de la Corporació que haguessin votat en contra (art.63-1-b LBRL)”.  </a:t>
            </a:r>
          </a:p>
          <a:p>
            <a:pPr marL="0" indent="0">
              <a:buNone/>
            </a:pPr>
            <a:r>
              <a:rPr lang="ca-ES" sz="1100" dirty="0">
                <a:latin typeface="Calibri" panose="020F0502020204030204" pitchFamily="34" charset="0"/>
                <a:cs typeface="Calibri" panose="020F0502020204030204" pitchFamily="34" charset="0"/>
              </a:rPr>
              <a:t> </a:t>
            </a:r>
            <a:r>
              <a:rPr lang="ca-ES" sz="1100" b="1" dirty="0" smtClean="0">
                <a:latin typeface="Calibri" panose="020F0502020204030204" pitchFamily="34" charset="0"/>
                <a:cs typeface="Calibri" panose="020F0502020204030204" pitchFamily="34" charset="0"/>
              </a:rPr>
              <a:t>2</a:t>
            </a:r>
            <a:r>
              <a:rPr lang="ca-ES" sz="1100" b="1" dirty="0">
                <a:latin typeface="Calibri" panose="020F0502020204030204" pitchFamily="34" charset="0"/>
                <a:cs typeface="Calibri" panose="020F0502020204030204" pitchFamily="34" charset="0"/>
              </a:rPr>
              <a:t>. Assistents</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La llista d’assistents —que inclou els noms i els cognoms, i el càrrec en el cas del president i del secretari— s’encapçala amb la paraula </a:t>
            </a:r>
            <a:r>
              <a:rPr lang="ca-ES" sz="1100" i="1" dirty="0">
                <a:latin typeface="Calibri" panose="020F0502020204030204" pitchFamily="34" charset="0"/>
                <a:cs typeface="Calibri" panose="020F0502020204030204" pitchFamily="34" charset="0"/>
              </a:rPr>
              <a:t>Assistents </a:t>
            </a:r>
            <a:r>
              <a:rPr lang="ca-ES" sz="1100" dirty="0">
                <a:latin typeface="Calibri" panose="020F0502020204030204" pitchFamily="34" charset="0"/>
                <a:cs typeface="Calibri" panose="020F0502020204030204" pitchFamily="34" charset="0"/>
              </a:rPr>
              <a:t>o la fórmula </a:t>
            </a:r>
            <a:r>
              <a:rPr lang="ca-ES" sz="1100" i="1" dirty="0">
                <a:latin typeface="Calibri" panose="020F0502020204030204" pitchFamily="34" charset="0"/>
                <a:cs typeface="Calibri" panose="020F0502020204030204" pitchFamily="34" charset="0"/>
              </a:rPr>
              <a:t>Hi assisteixen</a:t>
            </a:r>
            <a:r>
              <a:rPr lang="ca-ES" sz="1100" dirty="0">
                <a:latin typeface="Calibri" panose="020F0502020204030204" pitchFamily="34" charset="0"/>
                <a:cs typeface="Calibri" panose="020F0502020204030204" pitchFamily="34" charset="0"/>
              </a:rPr>
              <a:t>.</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A continuació, si escau, s’indiquen els membres que excusen la seva absència, encapçalats per les fórmules </a:t>
            </a:r>
            <a:r>
              <a:rPr lang="ca-ES" sz="1100" i="1" dirty="0">
                <a:latin typeface="Calibri" panose="020F0502020204030204" pitchFamily="34" charset="0"/>
                <a:cs typeface="Calibri" panose="020F0502020204030204" pitchFamily="34" charset="0"/>
              </a:rPr>
              <a:t>S’excusen </a:t>
            </a:r>
            <a:r>
              <a:rPr lang="ca-ES" sz="1100" dirty="0">
                <a:latin typeface="Calibri" panose="020F0502020204030204" pitchFamily="34" charset="0"/>
                <a:cs typeface="Calibri" panose="020F0502020204030204" pitchFamily="34" charset="0"/>
              </a:rPr>
              <a:t>o </a:t>
            </a:r>
            <a:r>
              <a:rPr lang="ca-ES" sz="1100" i="1" dirty="0">
                <a:latin typeface="Calibri" panose="020F0502020204030204" pitchFamily="34" charset="0"/>
                <a:cs typeface="Calibri" panose="020F0502020204030204" pitchFamily="34" charset="0"/>
              </a:rPr>
              <a:t>S’han excusat d’assistir-hi</a:t>
            </a:r>
            <a:r>
              <a:rPr lang="ca-ES" sz="1100" dirty="0">
                <a:latin typeface="Calibri" panose="020F0502020204030204" pitchFamily="34" charset="0"/>
                <a:cs typeface="Calibri" panose="020F0502020204030204" pitchFamily="34" charset="0"/>
              </a:rPr>
              <a:t>, i les persones que no hi ha assistit i no se n’han excusat, precedides de la paraula </a:t>
            </a:r>
            <a:r>
              <a:rPr lang="ca-ES" sz="1100" i="1" dirty="0">
                <a:latin typeface="Calibri" panose="020F0502020204030204" pitchFamily="34" charset="0"/>
                <a:cs typeface="Calibri" panose="020F0502020204030204" pitchFamily="34" charset="0"/>
              </a:rPr>
              <a:t>Absents </a:t>
            </a:r>
            <a:r>
              <a:rPr lang="ca-ES" sz="1100" dirty="0">
                <a:latin typeface="Calibri" panose="020F0502020204030204" pitchFamily="34" charset="0"/>
                <a:cs typeface="Calibri" panose="020F0502020204030204" pitchFamily="34" charset="0"/>
              </a:rPr>
              <a:t>o de la fórmula </a:t>
            </a:r>
            <a:r>
              <a:rPr lang="ca-ES" sz="1100" i="1" dirty="0">
                <a:latin typeface="Calibri" panose="020F0502020204030204" pitchFamily="34" charset="0"/>
                <a:cs typeface="Calibri" panose="020F0502020204030204" pitchFamily="34" charset="0"/>
              </a:rPr>
              <a:t>No hi</a:t>
            </a:r>
            <a:r>
              <a:rPr lang="ca-ES" sz="1100" dirty="0">
                <a:latin typeface="Calibri" panose="020F0502020204030204" pitchFamily="34" charset="0"/>
                <a:cs typeface="Calibri" panose="020F0502020204030204" pitchFamily="34" charset="0"/>
              </a:rPr>
              <a:t> </a:t>
            </a:r>
            <a:r>
              <a:rPr lang="ca-ES" sz="1100" i="1" dirty="0">
                <a:latin typeface="Calibri" panose="020F0502020204030204" pitchFamily="34" charset="0"/>
                <a:cs typeface="Calibri" panose="020F0502020204030204" pitchFamily="34" charset="0"/>
              </a:rPr>
              <a:t>assisteixen</a:t>
            </a:r>
            <a:r>
              <a:rPr lang="ca-ES" sz="1100" dirty="0">
                <a:latin typeface="Calibri" panose="020F0502020204030204" pitchFamily="34" charset="0"/>
                <a:cs typeface="Calibri" panose="020F0502020204030204" pitchFamily="34" charset="0"/>
              </a:rPr>
              <a:t>.</a:t>
            </a:r>
          </a:p>
          <a:p>
            <a:pPr marL="0" indent="0">
              <a:buNone/>
            </a:pPr>
            <a:r>
              <a:rPr lang="ca-ES" sz="1100" b="1" dirty="0" smtClean="0">
                <a:latin typeface="Calibri" panose="020F0502020204030204" pitchFamily="34" charset="0"/>
                <a:cs typeface="Calibri" panose="020F0502020204030204" pitchFamily="34" charset="0"/>
              </a:rPr>
              <a:t>3</a:t>
            </a:r>
            <a:r>
              <a:rPr lang="ca-ES" sz="1100" b="1" dirty="0">
                <a:latin typeface="Calibri" panose="020F0502020204030204" pitchFamily="34" charset="0"/>
                <a:cs typeface="Calibri" panose="020F0502020204030204" pitchFamily="34" charset="0"/>
              </a:rPr>
              <a:t>. Nucli del text </a:t>
            </a:r>
            <a:endParaRPr lang="es-ES" sz="1100" dirty="0">
              <a:latin typeface="Calibri" panose="020F0502020204030204" pitchFamily="34" charset="0"/>
              <a:cs typeface="Calibri" panose="020F0502020204030204" pitchFamily="34" charset="0"/>
            </a:endParaRPr>
          </a:p>
          <a:p>
            <a:pPr marL="0" indent="0">
              <a:buNone/>
            </a:pPr>
            <a:r>
              <a:rPr lang="ca-ES" sz="1100" b="1" dirty="0">
                <a:latin typeface="Calibri" panose="020F0502020204030204" pitchFamily="34" charset="0"/>
                <a:cs typeface="Calibri" panose="020F0502020204030204" pitchFamily="34" charset="0"/>
              </a:rPr>
              <a:t>3.1. Ordre del dia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Es transcriuen —habitualment numerats— els punts de l’ordre del dia previstos a la corresponent convocatòria de reunió. En el cas que hi hagi alguna modificació, també s’hi fa constar.</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a:t>
            </a:r>
            <a:r>
              <a:rPr lang="ca-ES" sz="1100" b="1" dirty="0">
                <a:latin typeface="Calibri" panose="020F0502020204030204" pitchFamily="34" charset="0"/>
                <a:cs typeface="Calibri" panose="020F0502020204030204" pitchFamily="34" charset="0"/>
              </a:rPr>
              <a:t>3.2. Desenvolupament de la reunió</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La redacció de l’acta ha de ser esquemàtica i concisa, a partir dels criteris següents:</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a:t>
            </a:r>
            <a:r>
              <a:rPr lang="ca-ES" sz="1100" b="1" dirty="0">
                <a:latin typeface="Calibri" panose="020F0502020204030204" pitchFamily="34" charset="0"/>
                <a:cs typeface="Calibri" panose="020F0502020204030204" pitchFamily="34" charset="0"/>
              </a:rPr>
              <a:t>selecció i síntesi de les intervencions</a:t>
            </a:r>
            <a:r>
              <a:rPr lang="ca-ES" sz="1100" dirty="0">
                <a:latin typeface="Calibri" panose="020F0502020204030204" pitchFamily="34" charset="0"/>
                <a:cs typeface="Calibri" panose="020F0502020204030204" pitchFamily="34" charset="0"/>
              </a:rPr>
              <a:t> i dels continguts més rellevants</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concisió, sense ampul·lositats </a:t>
            </a:r>
            <a:r>
              <a:rPr lang="ca-ES" sz="1100" dirty="0" smtClean="0">
                <a:latin typeface="Calibri" panose="020F0502020204030204" pitchFamily="34" charset="0"/>
                <a:cs typeface="Calibri" panose="020F0502020204030204" pitchFamily="34" charset="0"/>
              </a:rPr>
              <a:t>innecessàries</a:t>
            </a:r>
            <a:r>
              <a:rPr lang="ca-ES" sz="1100" dirty="0">
                <a:latin typeface="Calibri" panose="020F0502020204030204" pitchFamily="34" charset="0"/>
                <a:cs typeface="Calibri" panose="020F0502020204030204" pitchFamily="34" charset="0"/>
              </a:rPr>
              <a:t> </a:t>
            </a:r>
            <a:endParaRPr lang="es-ES" sz="1100" dirty="0">
              <a:latin typeface="Calibri" panose="020F0502020204030204" pitchFamily="34" charset="0"/>
              <a:cs typeface="Calibri" panose="020F0502020204030204" pitchFamily="34" charset="0"/>
            </a:endParaRPr>
          </a:p>
          <a:p>
            <a:pPr marL="0" indent="0">
              <a:buNone/>
            </a:pPr>
            <a:r>
              <a:rPr lang="ca-ES" sz="1100" b="1" dirty="0">
                <a:latin typeface="Calibri" panose="020F0502020204030204" pitchFamily="34" charset="0"/>
                <a:cs typeface="Calibri" panose="020F0502020204030204" pitchFamily="34" charset="0"/>
              </a:rPr>
              <a:t>Les actes no han de ser una transcripció literal de les intervencions,</a:t>
            </a:r>
            <a:r>
              <a:rPr lang="ca-ES" sz="1100" dirty="0">
                <a:latin typeface="Calibri" panose="020F0502020204030204" pitchFamily="34" charset="0"/>
                <a:cs typeface="Calibri" panose="020F0502020204030204" pitchFamily="34" charset="0"/>
              </a:rPr>
              <a:t> sinó que les opinions que es recullin han de ser les sintetitzades dels membres que haguessin intervingut en les deliberacions.</a:t>
            </a:r>
            <a:r>
              <a:rPr lang="es-ES" sz="1100" dirty="0">
                <a:latin typeface="Calibri" panose="020F0502020204030204" pitchFamily="34" charset="0"/>
                <a:cs typeface="Calibri" panose="020F0502020204030204" pitchFamily="34" charset="0"/>
              </a:rPr>
              <a:t> </a:t>
            </a:r>
            <a:r>
              <a:rPr lang="ca-ES" sz="1100" dirty="0">
                <a:latin typeface="Calibri" panose="020F0502020204030204" pitchFamily="34" charset="0"/>
                <a:cs typeface="Calibri" panose="020F0502020204030204" pitchFamily="34" charset="0"/>
              </a:rPr>
              <a:t>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Només es poden tractar les dades personals quan siguin adequades, pertinents i no excessives.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S’ha d’evitar recollir dades o informacions personals incloses incidentalment en les intervencions dels regidors, però que no siguin substancials o necessàries per donar sentit a la seva intervenció.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Això no obstant, es recomana dissociar les dades personals que hi apareguin, o adoptar mesures per evitar-ne la indexació per mitjà de cercadors d’Internet. </a:t>
            </a:r>
            <a:endParaRPr lang="es-ES" sz="1100" dirty="0">
              <a:latin typeface="Calibri" panose="020F0502020204030204" pitchFamily="34" charset="0"/>
              <a:cs typeface="Calibri" panose="020F0502020204030204" pitchFamily="34" charset="0"/>
            </a:endParaRPr>
          </a:p>
          <a:p>
            <a:pPr marL="0" indent="0">
              <a:buNone/>
            </a:pPr>
            <a:r>
              <a:rPr lang="ca-ES" sz="1100" b="1" dirty="0">
                <a:latin typeface="Calibri" panose="020F0502020204030204" pitchFamily="34" charset="0"/>
                <a:cs typeface="Calibri" panose="020F0502020204030204" pitchFamily="34" charset="0"/>
              </a:rPr>
              <a:t>Les deliberacions relatives a cada punt es poden substituir per les gravacions corresponents de la sessió del Ple i incorporar-les en aquest apartat mitjançant un enllaç segur.</a:t>
            </a:r>
            <a:r>
              <a:rPr lang="ca-ES" sz="1100" dirty="0">
                <a:latin typeface="Calibri" panose="020F0502020204030204" pitchFamily="34" charset="0"/>
                <a:cs typeface="Calibri" panose="020F0502020204030204" pitchFamily="34" charset="0"/>
              </a:rPr>
              <a:t>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Al llarg d’aquest apartat no s’han d’utilitzar els tractaments protocol·laris davant dels càrrecs. Tot i que la redacció de l’acta es faci després de la reunió, s’hi ha d’utilitzar el present d’indicatiu. </a:t>
            </a:r>
            <a:endParaRPr lang="es-ES" sz="1100" dirty="0">
              <a:latin typeface="Calibri" panose="020F0502020204030204" pitchFamily="34" charset="0"/>
              <a:cs typeface="Calibri" panose="020F0502020204030204" pitchFamily="34" charset="0"/>
            </a:endParaRPr>
          </a:p>
          <a:p>
            <a:pPr marL="0" indent="0">
              <a:buNone/>
            </a:pPr>
            <a:r>
              <a:rPr lang="ca-ES" sz="1100" b="1" dirty="0">
                <a:latin typeface="Calibri" panose="020F0502020204030204" pitchFamily="34" charset="0"/>
                <a:cs typeface="Calibri" panose="020F0502020204030204" pitchFamily="34" charset="0"/>
              </a:rPr>
              <a:t>3.3. Acords</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S’hi especifiquen els acords presos, amb els vots emesos, el sentit dels vots, i els grups municipals que els han emès, separats en paràgrafs  i numerats segons l’ordre del dia.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Aquest apartat i el desenvolupament de la reunió es poden fondre en un de sol si els acords presos es fan constar al final de cadascun dels temes.  </a:t>
            </a:r>
            <a:endParaRPr lang="es-ES" sz="1100" dirty="0">
              <a:latin typeface="Calibri" panose="020F0502020204030204" pitchFamily="34" charset="0"/>
              <a:cs typeface="Calibri" panose="020F0502020204030204" pitchFamily="34" charset="0"/>
            </a:endParaRPr>
          </a:p>
          <a:p>
            <a:pPr marL="0" indent="0">
              <a:buNone/>
            </a:pPr>
            <a:r>
              <a:rPr lang="ca-ES" sz="1100" b="1" dirty="0">
                <a:latin typeface="Calibri" panose="020F0502020204030204" pitchFamily="34" charset="0"/>
                <a:cs typeface="Calibri" panose="020F0502020204030204" pitchFamily="34" charset="0"/>
              </a:rPr>
              <a:t>3.4. Temes pendents (si escau) </a:t>
            </a:r>
            <a:r>
              <a:rPr lang="ca-ES" sz="1100" dirty="0">
                <a:latin typeface="Calibri" panose="020F0502020204030204" pitchFamily="34" charset="0"/>
                <a:cs typeface="Calibri" panose="020F0502020204030204" pitchFamily="34" charset="0"/>
              </a:rPr>
              <a:t> </a:t>
            </a:r>
          </a:p>
          <a:p>
            <a:pPr marL="0" indent="0">
              <a:buNone/>
            </a:pPr>
            <a:r>
              <a:rPr lang="ca-ES" sz="1100" b="1" dirty="0" smtClean="0">
                <a:latin typeface="Calibri" panose="020F0502020204030204" pitchFamily="34" charset="0"/>
                <a:cs typeface="Calibri" panose="020F0502020204030204" pitchFamily="34" charset="0"/>
              </a:rPr>
              <a:t>4</a:t>
            </a:r>
            <a:r>
              <a:rPr lang="ca-ES" sz="1100" b="1" dirty="0">
                <a:latin typeface="Calibri" panose="020F0502020204030204" pitchFamily="34" charset="0"/>
                <a:cs typeface="Calibri" panose="020F0502020204030204" pitchFamily="34" charset="0"/>
              </a:rPr>
              <a:t>. Fórmula final  </a:t>
            </a:r>
            <a:r>
              <a:rPr lang="ca-ES" sz="1100" dirty="0">
                <a:latin typeface="Calibri" panose="020F0502020204030204" pitchFamily="34" charset="0"/>
                <a:cs typeface="Calibri" panose="020F0502020204030204" pitchFamily="34" charset="0"/>
              </a:rPr>
              <a:t>per establir que el/la secretari/à estén l’acta amb el </a:t>
            </a:r>
            <a:r>
              <a:rPr lang="ca-ES" sz="1100" dirty="0" err="1">
                <a:latin typeface="Calibri" panose="020F0502020204030204" pitchFamily="34" charset="0"/>
                <a:cs typeface="Calibri" panose="020F0502020204030204" pitchFamily="34" charset="0"/>
              </a:rPr>
              <a:t>vist-i-plau</a:t>
            </a:r>
            <a:r>
              <a:rPr lang="ca-ES" sz="1100" dirty="0">
                <a:latin typeface="Calibri" panose="020F0502020204030204" pitchFamily="34" charset="0"/>
                <a:cs typeface="Calibri" panose="020F0502020204030204" pitchFamily="34" charset="0"/>
              </a:rPr>
              <a:t> del / de la president/a  </a:t>
            </a:r>
          </a:p>
          <a:p>
            <a:pPr marL="0" indent="0">
              <a:buNone/>
            </a:pPr>
            <a:r>
              <a:rPr lang="ca-ES" sz="1100" b="1" dirty="0" smtClean="0">
                <a:latin typeface="Calibri" panose="020F0502020204030204" pitchFamily="34" charset="0"/>
                <a:cs typeface="Calibri" panose="020F0502020204030204" pitchFamily="34" charset="0"/>
              </a:rPr>
              <a:t>5</a:t>
            </a:r>
            <a:r>
              <a:rPr lang="ca-ES" sz="1100" b="1" dirty="0">
                <a:latin typeface="Calibri" panose="020F0502020204030204" pitchFamily="34" charset="0"/>
                <a:cs typeface="Calibri" panose="020F0502020204030204" pitchFamily="34" charset="0"/>
              </a:rPr>
              <a:t>. Signatura /  Vist i plau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La signatura electrònica del secretari fa actualment innecessari el </a:t>
            </a:r>
            <a:r>
              <a:rPr lang="ca-ES" sz="1100" dirty="0" err="1">
                <a:latin typeface="Calibri" panose="020F0502020204030204" pitchFamily="34" charset="0"/>
                <a:cs typeface="Calibri" panose="020F0502020204030204" pitchFamily="34" charset="0"/>
              </a:rPr>
              <a:t>vist-i-plau</a:t>
            </a:r>
            <a:r>
              <a:rPr lang="ca-ES" sz="1100" dirty="0">
                <a:latin typeface="Calibri" panose="020F0502020204030204" pitchFamily="34" charset="0"/>
                <a:cs typeface="Calibri" panose="020F0502020204030204" pitchFamily="34" charset="0"/>
              </a:rPr>
              <a:t> del president/a tot i que la normativa de moment, ho regula així.</a:t>
            </a:r>
          </a:p>
          <a:p>
            <a:pPr marL="0" indent="0">
              <a:buNone/>
            </a:pPr>
            <a:r>
              <a:rPr lang="ca-ES" sz="1100" b="1" dirty="0" smtClean="0">
                <a:latin typeface="Calibri" panose="020F0502020204030204" pitchFamily="34" charset="0"/>
                <a:cs typeface="Calibri" panose="020F0502020204030204" pitchFamily="34" charset="0"/>
              </a:rPr>
              <a:t>6</a:t>
            </a:r>
            <a:r>
              <a:rPr lang="ca-ES" sz="1100" b="1" dirty="0">
                <a:latin typeface="Calibri" panose="020F0502020204030204" pitchFamily="34" charset="0"/>
                <a:cs typeface="Calibri" panose="020F0502020204030204" pitchFamily="34" charset="0"/>
              </a:rPr>
              <a:t>. Annexos</a:t>
            </a:r>
            <a:r>
              <a:rPr lang="ca-ES" sz="1100" dirty="0">
                <a:latin typeface="Calibri" panose="020F0502020204030204" pitchFamily="34" charset="0"/>
                <a:cs typeface="Calibri" panose="020F0502020204030204" pitchFamily="34" charset="0"/>
              </a:rPr>
              <a:t> (opcional) </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S’hi fan constar els annexos que s’adjunten a l’acta, que caldrà numerar segons l’ordre en què apareixen en el text de l’acta.</a:t>
            </a:r>
            <a:endParaRPr lang="es-ES" sz="1100" dirty="0">
              <a:latin typeface="Calibri" panose="020F0502020204030204" pitchFamily="34" charset="0"/>
              <a:cs typeface="Calibri" panose="020F0502020204030204" pitchFamily="34" charset="0"/>
            </a:endParaRPr>
          </a:p>
          <a:p>
            <a:pPr marL="0" indent="0">
              <a:buNone/>
            </a:pPr>
            <a:r>
              <a:rPr lang="ca-ES" sz="1100" dirty="0">
                <a:latin typeface="Calibri" panose="020F0502020204030204" pitchFamily="34" charset="0"/>
                <a:cs typeface="Calibri" panose="020F0502020204030204" pitchFamily="34" charset="0"/>
              </a:rPr>
              <a:t>  </a:t>
            </a:r>
            <a:endParaRPr lang="es-E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8066206"/>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19336" y="0"/>
            <a:ext cx="4824536" cy="1417638"/>
          </a:xfrm>
        </p:spPr>
        <p:txBody>
          <a:bodyPr rtlCol="0">
            <a:noAutofit/>
          </a:bodyPr>
          <a:lstStyle/>
          <a:p>
            <a:pPr>
              <a:defRPr/>
            </a:pPr>
            <a:r>
              <a:rPr lang="ca-ES" sz="4000" b="1" dirty="0">
                <a:solidFill>
                  <a:srgbClr val="0070C0"/>
                </a:solidFill>
                <a:latin typeface="Calibri" panose="020F0502020204030204" pitchFamily="34" charset="0"/>
                <a:cs typeface="Calibri" panose="020F0502020204030204" pitchFamily="34" charset="0"/>
              </a:rPr>
              <a:t>REDACCIÓ DE LES ACTES.</a:t>
            </a:r>
            <a:r>
              <a:rPr lang="ca-ES" sz="4000" dirty="0">
                <a:solidFill>
                  <a:srgbClr val="0070C0"/>
                </a:solidFill>
                <a:latin typeface="Calibri" panose="020F0502020204030204" pitchFamily="34" charset="0"/>
                <a:cs typeface="Calibri" panose="020F0502020204030204" pitchFamily="34" charset="0"/>
              </a:rPr>
              <a:t/>
            </a:r>
            <a:br>
              <a:rPr lang="ca-ES" sz="4000" dirty="0">
                <a:solidFill>
                  <a:srgbClr val="0070C0"/>
                </a:solidFill>
                <a:latin typeface="Calibri" panose="020F0502020204030204" pitchFamily="34" charset="0"/>
                <a:cs typeface="Calibri" panose="020F0502020204030204" pitchFamily="34" charset="0"/>
              </a:rPr>
            </a:br>
            <a:endParaRPr lang="ca-ES" sz="4000" dirty="0">
              <a:solidFill>
                <a:srgbClr val="0070C0"/>
              </a:solidFill>
              <a:latin typeface="Calibri" panose="020F0502020204030204" pitchFamily="34" charset="0"/>
              <a:cs typeface="Calibri" panose="020F0502020204030204" pitchFamily="34" charset="0"/>
            </a:endParaRPr>
          </a:p>
        </p:txBody>
      </p:sp>
      <p:sp>
        <p:nvSpPr>
          <p:cNvPr id="670723" name="Rectangle 3"/>
          <p:cNvSpPr>
            <a:spLocks noGrp="1" noChangeArrowheads="1"/>
          </p:cNvSpPr>
          <p:nvPr>
            <p:ph idx="1"/>
          </p:nvPr>
        </p:nvSpPr>
        <p:spPr>
          <a:xfrm>
            <a:off x="4933950" y="-9473"/>
            <a:ext cx="7055693" cy="3366466"/>
          </a:xfrm>
          <a:solidFill>
            <a:schemeClr val="accent2"/>
          </a:solidFill>
          <a:effectLst>
            <a:outerShdw dist="107763" dir="18900000" algn="ctr" rotWithShape="0">
              <a:schemeClr val="bg2">
                <a:alpha val="50000"/>
              </a:schemeClr>
            </a:outerShdw>
          </a:effectLst>
        </p:spPr>
        <p:txBody>
          <a:bodyPr rtlCol="0">
            <a:normAutofit/>
          </a:bodyPr>
          <a:lstStyle/>
          <a:p>
            <a:pPr marL="274320" indent="-274320" algn="just">
              <a:buClr>
                <a:schemeClr val="accent3"/>
              </a:buClr>
              <a:buNone/>
              <a:defRPr/>
            </a:pPr>
            <a:endParaRPr lang="ca-ES" sz="1700" dirty="0">
              <a:solidFill>
                <a:schemeClr val="bg1"/>
              </a:solidFill>
              <a:latin typeface="Calibri" panose="020F0502020204030204" pitchFamily="34" charset="0"/>
              <a:cs typeface="Calibri" panose="020F0502020204030204" pitchFamily="34" charset="0"/>
            </a:endParaRPr>
          </a:p>
          <a:p>
            <a:pPr marL="640080" lvl="1" indent="-246888" algn="just">
              <a:buClr>
                <a:srgbClr val="FF3300"/>
              </a:buClr>
              <a:buFont typeface="Wingdings" pitchFamily="2" charset="2"/>
              <a:buChar char="v"/>
              <a:defRPr/>
            </a:pPr>
            <a:r>
              <a:rPr lang="ca-ES" sz="1700" dirty="0">
                <a:solidFill>
                  <a:schemeClr val="bg1"/>
                </a:solidFill>
                <a:latin typeface="Calibri" panose="020F0502020204030204" pitchFamily="34" charset="0"/>
                <a:cs typeface="Calibri" panose="020F0502020204030204" pitchFamily="34" charset="0"/>
              </a:rPr>
              <a:t>El nom i cognom dels assistents, i dels excusats, </a:t>
            </a:r>
          </a:p>
          <a:p>
            <a:pPr marL="640080" lvl="1" indent="-246888" algn="just">
              <a:buClr>
                <a:srgbClr val="FF3300"/>
              </a:buClr>
              <a:buFont typeface="Wingdings" pitchFamily="2" charset="2"/>
              <a:buChar char="v"/>
              <a:defRPr/>
            </a:pPr>
            <a:r>
              <a:rPr lang="ca-ES" sz="1700" dirty="0">
                <a:solidFill>
                  <a:schemeClr val="bg1"/>
                </a:solidFill>
                <a:latin typeface="Calibri" panose="020F0502020204030204" pitchFamily="34" charset="0"/>
                <a:cs typeface="Calibri" panose="020F0502020204030204" pitchFamily="34" charset="0"/>
              </a:rPr>
              <a:t>l’hora d’inici i de finalització, </a:t>
            </a:r>
          </a:p>
          <a:p>
            <a:pPr marL="640080" lvl="1" indent="-246888" algn="just">
              <a:buClr>
                <a:srgbClr val="FF3300"/>
              </a:buClr>
              <a:buFont typeface="Wingdings" pitchFamily="2" charset="2"/>
              <a:buChar char="v"/>
              <a:defRPr/>
            </a:pPr>
            <a:r>
              <a:rPr lang="ca-ES" sz="1700" dirty="0">
                <a:solidFill>
                  <a:schemeClr val="bg1"/>
                </a:solidFill>
                <a:latin typeface="Calibri" panose="020F0502020204030204" pitchFamily="34" charset="0"/>
                <a:cs typeface="Calibri" panose="020F0502020204030204" pitchFamily="34" charset="0"/>
              </a:rPr>
              <a:t>lloc i municipi de la sessió, </a:t>
            </a:r>
          </a:p>
          <a:p>
            <a:pPr marL="640080" lvl="1" indent="-246888" algn="just">
              <a:buClr>
                <a:srgbClr val="FF3300"/>
              </a:buClr>
              <a:buFont typeface="Wingdings" pitchFamily="2" charset="2"/>
              <a:buChar char="v"/>
              <a:defRPr/>
            </a:pPr>
            <a:r>
              <a:rPr lang="ca-ES" sz="1700" dirty="0">
                <a:solidFill>
                  <a:schemeClr val="bg1"/>
                </a:solidFill>
                <a:latin typeface="Calibri" panose="020F0502020204030204" pitchFamily="34" charset="0"/>
                <a:cs typeface="Calibri" panose="020F0502020204030204" pitchFamily="34" charset="0"/>
              </a:rPr>
              <a:t>caràcter ordinari o extraordinari, </a:t>
            </a:r>
          </a:p>
          <a:p>
            <a:pPr marL="640080" lvl="1" indent="-246888" algn="just">
              <a:buClr>
                <a:srgbClr val="FF3300"/>
              </a:buClr>
              <a:buFont typeface="Wingdings" pitchFamily="2" charset="2"/>
              <a:buChar char="v"/>
              <a:defRPr/>
            </a:pPr>
            <a:r>
              <a:rPr lang="ca-ES" sz="1700" dirty="0">
                <a:solidFill>
                  <a:schemeClr val="bg1"/>
                </a:solidFill>
                <a:latin typeface="Calibri" panose="020F0502020204030204" pitchFamily="34" charset="0"/>
                <a:cs typeface="Calibri" panose="020F0502020204030204" pitchFamily="34" charset="0"/>
              </a:rPr>
              <a:t>la relació de temes i matèries tractades així com els acords presos. S’hi ha de fer constar un resum de les intervencions dels grups i, en cas de votació, el seu resultat amb expressió nominal del sentit del vot si expressament l’interessat ho demana.</a:t>
            </a:r>
          </a:p>
          <a:p>
            <a:pPr marL="274320" indent="-274320" algn="just">
              <a:buClr>
                <a:schemeClr val="accent3"/>
              </a:buClr>
              <a:buFont typeface="Arial" pitchFamily="34" charset="0"/>
              <a:buChar char="•"/>
              <a:defRPr/>
            </a:pPr>
            <a:endParaRPr lang="ca-ES" sz="1700" b="1" i="1" dirty="0">
              <a:solidFill>
                <a:schemeClr val="bg1"/>
              </a:solidFill>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endParaRPr lang="ca-ES" sz="1700" dirty="0">
              <a:solidFill>
                <a:schemeClr val="bg1"/>
              </a:solidFill>
              <a:latin typeface="Calibri" panose="020F0502020204030204" pitchFamily="34" charset="0"/>
              <a:cs typeface="Calibri" panose="020F0502020204030204" pitchFamily="34" charset="0"/>
            </a:endParaRPr>
          </a:p>
        </p:txBody>
      </p:sp>
      <p:sp>
        <p:nvSpPr>
          <p:cNvPr id="384007" name="6 Marcador de pie de página"/>
          <p:cNvSpPr>
            <a:spLocks noGrp="1"/>
          </p:cNvSpPr>
          <p:nvPr>
            <p:ph type="ftr" sz="quarter" idx="11"/>
          </p:nvPr>
        </p:nvSpPr>
        <p:spPr/>
        <p:txBody>
          <a:bodyPr/>
          <a:lstStyle/>
          <a:p>
            <a:pPr>
              <a:defRPr/>
            </a:pPr>
            <a:r>
              <a:rPr lang="pt-BR"/>
              <a:t>Curs de regim juridic </a:t>
            </a:r>
            <a:endParaRPr lang="es-ES"/>
          </a:p>
        </p:txBody>
      </p:sp>
      <p:sp>
        <p:nvSpPr>
          <p:cNvPr id="384006" name="5 Marcador de número de diapositiva"/>
          <p:cNvSpPr>
            <a:spLocks noGrp="1"/>
          </p:cNvSpPr>
          <p:nvPr>
            <p:ph type="sldNum" sz="quarter" idx="12"/>
          </p:nvPr>
        </p:nvSpPr>
        <p:spPr/>
        <p:txBody>
          <a:bodyPr/>
          <a:lstStyle/>
          <a:p>
            <a:pPr>
              <a:defRPr/>
            </a:pPr>
            <a:fld id="{CA9699D0-B2B8-4647-A8A1-897F653684CF}" type="slidenum">
              <a:rPr lang="es-ES"/>
              <a:pPr>
                <a:defRPr/>
              </a:pPr>
              <a:t>244</a:t>
            </a:fld>
            <a:endParaRPr lang="es-ES"/>
          </a:p>
        </p:txBody>
      </p:sp>
      <p:sp>
        <p:nvSpPr>
          <p:cNvPr id="385030" name="Text Box 4"/>
          <p:cNvSpPr txBox="1">
            <a:spLocks noChangeArrowheads="1"/>
          </p:cNvSpPr>
          <p:nvPr/>
        </p:nvSpPr>
        <p:spPr bwMode="auto">
          <a:xfrm>
            <a:off x="1730761" y="819798"/>
            <a:ext cx="2952750" cy="1865126"/>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spcBef>
                <a:spcPct val="20000"/>
              </a:spcBef>
              <a:buClr>
                <a:schemeClr val="accent1"/>
              </a:buClr>
              <a:buFont typeface="Wingdings" pitchFamily="2" charset="2"/>
              <a:buNone/>
            </a:pPr>
            <a:endParaRPr lang="ca-ES" altLang="es-ES_tradnl" sz="2400" b="1" i="1" dirty="0">
              <a:solidFill>
                <a:schemeClr val="bg1"/>
              </a:solidFill>
              <a:latin typeface="Calibri" panose="020F0502020204030204" pitchFamily="34" charset="0"/>
              <a:cs typeface="Calibri" panose="020F0502020204030204" pitchFamily="34" charset="0"/>
            </a:endParaRPr>
          </a:p>
          <a:p>
            <a:pPr algn="ctr" eaLnBrk="1" hangingPunct="1">
              <a:lnSpc>
                <a:spcPct val="80000"/>
              </a:lnSpc>
              <a:spcBef>
                <a:spcPct val="20000"/>
              </a:spcBef>
              <a:buClr>
                <a:schemeClr val="accent1"/>
              </a:buClr>
              <a:buFont typeface="Wingdings" pitchFamily="2" charset="2"/>
              <a:buNone/>
            </a:pPr>
            <a:endParaRPr lang="ca-ES" altLang="es-ES_tradnl" sz="2400" b="1" i="1" dirty="0">
              <a:solidFill>
                <a:schemeClr val="bg1"/>
              </a:solidFill>
              <a:latin typeface="Calibri" panose="020F0502020204030204" pitchFamily="34" charset="0"/>
              <a:cs typeface="Calibri" panose="020F0502020204030204" pitchFamily="34" charset="0"/>
            </a:endParaRPr>
          </a:p>
          <a:p>
            <a:pPr algn="ctr" eaLnBrk="1" hangingPunct="1">
              <a:lnSpc>
                <a:spcPct val="80000"/>
              </a:lnSpc>
              <a:spcBef>
                <a:spcPct val="20000"/>
              </a:spcBef>
              <a:buClr>
                <a:schemeClr val="accent1"/>
              </a:buClr>
              <a:buFont typeface="Wingdings" pitchFamily="2" charset="2"/>
              <a:buNone/>
            </a:pPr>
            <a:r>
              <a:rPr lang="ca-ES" altLang="es-ES_tradnl" sz="2400" b="1" i="1" dirty="0">
                <a:solidFill>
                  <a:schemeClr val="bg1"/>
                </a:solidFill>
                <a:latin typeface="Calibri" panose="020F0502020204030204" pitchFamily="34" charset="0"/>
                <a:cs typeface="Calibri" panose="020F0502020204030204" pitchFamily="34" charset="0"/>
              </a:rPr>
              <a:t>Requisits mínims:</a:t>
            </a:r>
          </a:p>
          <a:p>
            <a:pPr algn="ctr" eaLnBrk="1" hangingPunct="1">
              <a:lnSpc>
                <a:spcPct val="80000"/>
              </a:lnSpc>
              <a:spcBef>
                <a:spcPct val="20000"/>
              </a:spcBef>
              <a:buClr>
                <a:schemeClr val="accent1"/>
              </a:buClr>
              <a:buFont typeface="Wingdings" pitchFamily="2" charset="2"/>
              <a:buNone/>
            </a:pPr>
            <a:endParaRPr lang="ca-ES" altLang="es-ES_tradnl" sz="2400" b="1" i="1" dirty="0">
              <a:solidFill>
                <a:schemeClr val="bg1"/>
              </a:solidFill>
              <a:latin typeface="Calibri" panose="020F0502020204030204" pitchFamily="34" charset="0"/>
              <a:cs typeface="Calibri" panose="020F0502020204030204" pitchFamily="34" charset="0"/>
            </a:endParaRPr>
          </a:p>
          <a:p>
            <a:pPr algn="ctr" eaLnBrk="1" hangingPunct="1">
              <a:lnSpc>
                <a:spcPct val="80000"/>
              </a:lnSpc>
              <a:spcBef>
                <a:spcPct val="20000"/>
              </a:spcBef>
              <a:buClr>
                <a:schemeClr val="accent1"/>
              </a:buClr>
              <a:buFont typeface="Wingdings" pitchFamily="2" charset="2"/>
              <a:buNone/>
            </a:pPr>
            <a:endParaRPr lang="ca-ES" altLang="es-ES_tradnl" sz="2400" dirty="0">
              <a:solidFill>
                <a:schemeClr val="bg1"/>
              </a:solidFill>
              <a:latin typeface="Calibri" panose="020F0502020204030204" pitchFamily="34" charset="0"/>
              <a:cs typeface="Calibri" panose="020F0502020204030204" pitchFamily="34" charset="0"/>
            </a:endParaRPr>
          </a:p>
        </p:txBody>
      </p:sp>
      <p:sp>
        <p:nvSpPr>
          <p:cNvPr id="385031" name="AutoShape 5"/>
          <p:cNvSpPr>
            <a:spLocks/>
          </p:cNvSpPr>
          <p:nvPr/>
        </p:nvSpPr>
        <p:spPr bwMode="auto">
          <a:xfrm>
            <a:off x="4885415" y="168830"/>
            <a:ext cx="360363" cy="3167063"/>
          </a:xfrm>
          <a:prstGeom prst="leftBrace">
            <a:avLst>
              <a:gd name="adj1" fmla="val 73238"/>
              <a:gd name="adj2" fmla="val 50000"/>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ca-ES" altLang="es-ES_tradnl"/>
          </a:p>
        </p:txBody>
      </p:sp>
      <p:sp>
        <p:nvSpPr>
          <p:cNvPr id="3" name="Rectángulo 2"/>
          <p:cNvSpPr/>
          <p:nvPr/>
        </p:nvSpPr>
        <p:spPr>
          <a:xfrm>
            <a:off x="263351" y="3212977"/>
            <a:ext cx="11726291" cy="36004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ca-ES" sz="1400" dirty="0" smtClean="0">
                <a:solidFill>
                  <a:schemeClr val="tx1"/>
                </a:solidFill>
                <a:latin typeface="Calibri" panose="020F0502020204030204" pitchFamily="34" charset="0"/>
                <a:cs typeface="Calibri" panose="020F0502020204030204" pitchFamily="34" charset="0"/>
              </a:rPr>
              <a:t>Cal destacar que, el Reial decret 128/2018, de 16 de març, pel qual es regula el règim jurídic dels funcionaris d’Administració local amb habilitació de caràcter nacional delimita les funcions públiques i els llocs reservats a l’escala de funcionaris d’Administració local amb habilitació de caràcter nacional.</a:t>
            </a:r>
          </a:p>
          <a:p>
            <a:r>
              <a:rPr lang="ca-ES" sz="1400" dirty="0" smtClean="0">
                <a:solidFill>
                  <a:schemeClr val="tx1"/>
                </a:solidFill>
                <a:latin typeface="Calibri" panose="020F0502020204030204" pitchFamily="34" charset="0"/>
                <a:cs typeface="Calibri" panose="020F0502020204030204" pitchFamily="34" charset="0"/>
              </a:rPr>
              <a:t>D’acord amb el que estableix l’article 3.2 d’aquesta disposició, </a:t>
            </a:r>
            <a:r>
              <a:rPr lang="ca-ES" sz="1400" b="1" dirty="0" smtClean="0">
                <a:solidFill>
                  <a:schemeClr val="tx1"/>
                </a:solidFill>
                <a:latin typeface="Calibri" panose="020F0502020204030204" pitchFamily="34" charset="0"/>
                <a:cs typeface="Calibri" panose="020F0502020204030204" pitchFamily="34" charset="0"/>
              </a:rPr>
              <a:t>la funció pública de Secretaria compren</a:t>
            </a:r>
            <a:r>
              <a:rPr lang="ca-ES" sz="1400" dirty="0" smtClean="0">
                <a:solidFill>
                  <a:schemeClr val="tx1"/>
                </a:solidFill>
                <a:latin typeface="Calibri" panose="020F0502020204030204" pitchFamily="34" charset="0"/>
                <a:cs typeface="Calibri" panose="020F0502020204030204" pitchFamily="34" charset="0"/>
              </a:rPr>
              <a:t>, entre altres funcions, la d’assistir i aixecar acta de les sessions del Ple, la Junta de Govern i qualsevol altre òrgan col·legiat de la corporació que adopti acords que li vinculin i publicar-la en la seva seu electrònica d’acord amb la normativa sobre protecció de dades.</a:t>
            </a:r>
          </a:p>
          <a:p>
            <a:r>
              <a:rPr lang="ca-ES" sz="1400" dirty="0" smtClean="0">
                <a:solidFill>
                  <a:schemeClr val="tx1"/>
                </a:solidFill>
                <a:latin typeface="Calibri" panose="020F0502020204030204" pitchFamily="34" charset="0"/>
                <a:cs typeface="Calibri" panose="020F0502020204030204" pitchFamily="34" charset="0"/>
              </a:rPr>
              <a:t>L'acta es transcriurà pel secretari/ària en el Llibre d'Actes, qualsevol que sigui el seu suport o format, en paper o electrònic, autoritzada amb la signatura del secretari/ària i el vistiplau del president/a de la corporació.</a:t>
            </a:r>
          </a:p>
          <a:p>
            <a:r>
              <a:rPr lang="ca-ES" sz="1400" dirty="0" smtClean="0">
                <a:solidFill>
                  <a:schemeClr val="tx1"/>
                </a:solidFill>
                <a:latin typeface="Calibri" panose="020F0502020204030204" pitchFamily="34" charset="0"/>
                <a:cs typeface="Calibri" panose="020F0502020204030204" pitchFamily="34" charset="0"/>
              </a:rPr>
              <a:t>No obstant això, en el supòsit que el suport sigui electrònic, el secretari/ària de la corporació ha de redactar un extracte en paper comprensiu de les dades següents: lloc, data i hora de la celebració de la sessió; la seva indicació del caràcter ordinari o extraordinari; els assistents i els membres que s'haguessin excusat; així com el contingut dels acords assolits, en el seu cas, i les opinions sintetitzades dels membres de la corporació que haguessin intervingut en les deliberacions i incidències d'aquestes, amb expressió del sentit del vot dels membres presents.</a:t>
            </a:r>
          </a:p>
          <a:p>
            <a:r>
              <a:rPr lang="ca-ES" sz="1400" b="1" dirty="0" smtClean="0">
                <a:solidFill>
                  <a:schemeClr val="tx1"/>
                </a:solidFill>
                <a:latin typeface="Calibri" panose="020F0502020204030204" pitchFamily="34" charset="0"/>
                <a:cs typeface="Calibri" panose="020F0502020204030204" pitchFamily="34" charset="0"/>
              </a:rPr>
              <a:t>En base a la normativa esmentada, s’entén que l’elaboració de les actes és competència del/de la secretari/ària, i que les actes no han de ser una transcripció literal de les intervencions, sinó que les opinions que es recullin han de ser les sintetitzades dels membres que haguessin intervingut en les deliberacions.</a:t>
            </a:r>
            <a:endParaRPr lang="ca-ES" sz="1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3737936"/>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15480" y="116632"/>
            <a:ext cx="10488488" cy="6624735"/>
          </a:xfrm>
        </p:spPr>
        <p:txBody>
          <a:bodyPr numCol="2">
            <a:noAutofit/>
          </a:bodyPr>
          <a:lstStyle/>
          <a:p>
            <a:pPr marL="0" indent="0">
              <a:buNone/>
            </a:pPr>
            <a:r>
              <a:rPr lang="ca-ES" sz="1700" dirty="0">
                <a:latin typeface="Calibri" panose="020F0502020204030204" pitchFamily="34" charset="0"/>
                <a:cs typeface="Calibri" panose="020F0502020204030204" pitchFamily="34" charset="0"/>
              </a:rPr>
              <a:t>L</a:t>
            </a:r>
            <a:r>
              <a:rPr lang="ca-ES" sz="1700" dirty="0" smtClean="0">
                <a:latin typeface="Calibri" panose="020F0502020204030204" pitchFamily="34" charset="0"/>
                <a:cs typeface="Calibri" panose="020F0502020204030204" pitchFamily="34" charset="0"/>
              </a:rPr>
              <a:t>’APDCAT </a:t>
            </a:r>
            <a:r>
              <a:rPr lang="ca-ES" sz="1700" dirty="0">
                <a:latin typeface="Calibri" panose="020F0502020204030204" pitchFamily="34" charset="0"/>
                <a:cs typeface="Calibri" panose="020F0502020204030204" pitchFamily="34" charset="0"/>
              </a:rPr>
              <a:t>recomanava una revisió periòdica dels continguts de les seus electròniques i les pàgines web, o si més no d’aquelles parts que incorporin dades de caràcter personal. </a:t>
            </a:r>
          </a:p>
          <a:p>
            <a:pPr marL="0" indent="0">
              <a:buNone/>
            </a:pPr>
            <a:r>
              <a:rPr lang="ca-ES" sz="1700" b="1" dirty="0">
                <a:latin typeface="Calibri" panose="020F0502020204030204" pitchFamily="34" charset="0"/>
                <a:cs typeface="Calibri" panose="020F0502020204030204" pitchFamily="34" charset="0"/>
              </a:rPr>
              <a:t>RESUM </a:t>
            </a:r>
          </a:p>
          <a:p>
            <a:pPr marL="0" indent="0">
              <a:buNone/>
            </a:pPr>
            <a:r>
              <a:rPr lang="ca-ES" sz="1700" dirty="0">
                <a:latin typeface="Calibri" panose="020F0502020204030204" pitchFamily="34" charset="0"/>
                <a:cs typeface="Calibri" panose="020F0502020204030204" pitchFamily="34" charset="0"/>
              </a:rPr>
              <a:t>.- L’elaboració de l’acta de la sessió és competència del secretari que l’ha de redactar amb el contingut mínim que preveu la normativa vigent, tenint en compte el que disposa la normativa de protecció de dades personals. </a:t>
            </a:r>
          </a:p>
          <a:p>
            <a:pPr marL="0" indent="0">
              <a:buNone/>
            </a:pPr>
            <a:r>
              <a:rPr lang="ca-ES" sz="1700" dirty="0">
                <a:latin typeface="Calibri" panose="020F0502020204030204" pitchFamily="34" charset="0"/>
                <a:cs typeface="Calibri" panose="020F0502020204030204" pitchFamily="34" charset="0"/>
              </a:rPr>
              <a:t>.- L’acta pot anar acompanyada de l’enregistrament de la sessió sempre que s’expedeixi certificació expedida pel secretari de l’autenticitat i integritat d’aquest. </a:t>
            </a:r>
          </a:p>
          <a:p>
            <a:pPr marL="0" indent="0">
              <a:buNone/>
            </a:pPr>
            <a:r>
              <a:rPr lang="ca-ES" sz="1700" dirty="0">
                <a:latin typeface="Calibri" panose="020F0502020204030204" pitchFamily="34" charset="0"/>
                <a:cs typeface="Calibri" panose="020F0502020204030204" pitchFamily="34" charset="0"/>
              </a:rPr>
              <a:t>.- L’enregistrament de la sessió del Ple </a:t>
            </a:r>
            <a:r>
              <a:rPr lang="ca-ES" sz="1700" b="1" dirty="0">
                <a:solidFill>
                  <a:srgbClr val="0070C0"/>
                </a:solidFill>
                <a:latin typeface="Calibri" panose="020F0502020204030204" pitchFamily="34" charset="0"/>
                <a:cs typeface="Calibri" panose="020F0502020204030204" pitchFamily="34" charset="0"/>
              </a:rPr>
              <a:t>per si mateixa no és l’acta de la sessió. </a:t>
            </a:r>
            <a:r>
              <a:rPr lang="ca-ES" sz="1700" dirty="0">
                <a:latin typeface="Calibri" panose="020F0502020204030204" pitchFamily="34" charset="0"/>
                <a:cs typeface="Calibri" panose="020F0502020204030204" pitchFamily="34" charset="0"/>
              </a:rPr>
              <a:t>La persona que desenvolupa el càrrec de secretari/ària és la que en cada cas concret, hauria de decidir respecte del valor que li atorga a l’enregistrament de la sessió del Ple. </a:t>
            </a:r>
          </a:p>
          <a:p>
            <a:pPr marL="0" indent="0">
              <a:buNone/>
            </a:pPr>
            <a:r>
              <a:rPr lang="ca-ES" sz="1700" dirty="0">
                <a:latin typeface="Calibri" panose="020F0502020204030204" pitchFamily="34" charset="0"/>
                <a:cs typeface="Calibri" panose="020F0502020204030204" pitchFamily="34" charset="0"/>
              </a:rPr>
              <a:t>.- Les eines tecnològiques actuals i la normativa reguladora d’aquesta matèria, permeten si així ho decideix el/la secretari/ària, que l’acta de la sessió sigui un conjunt de documents electrònics i multimèdia. </a:t>
            </a:r>
          </a:p>
          <a:p>
            <a:pPr marL="0" indent="0">
              <a:buNone/>
            </a:pPr>
            <a:r>
              <a:rPr lang="ca-ES" sz="1700" dirty="0">
                <a:latin typeface="Calibri" panose="020F0502020204030204" pitchFamily="34" charset="0"/>
                <a:cs typeface="Calibri" panose="020F0502020204030204" pitchFamily="34" charset="0"/>
              </a:rPr>
              <a:t>.- La publicació de les actes de les sessions del ple en la seu electrònica de l’Ajuntament, és una obligació per a les entitats locals. </a:t>
            </a:r>
          </a:p>
          <a:p>
            <a:pPr marL="0" indent="0">
              <a:buNone/>
            </a:pPr>
            <a:r>
              <a:rPr lang="ca-ES" sz="1700" dirty="0">
                <a:latin typeface="Calibri" panose="020F0502020204030204" pitchFamily="34" charset="0"/>
                <a:cs typeface="Calibri" panose="020F0502020204030204" pitchFamily="34" charset="0"/>
              </a:rPr>
              <a:t>.- La gravació i posterior difusió de les sessions del Ple resulta conforme amb la normativa de protecció de dades </a:t>
            </a:r>
            <a:r>
              <a:rPr lang="ca-ES" sz="1700" dirty="0">
                <a:solidFill>
                  <a:srgbClr val="0070C0"/>
                </a:solidFill>
                <a:latin typeface="Calibri" panose="020F0502020204030204" pitchFamily="34" charset="0"/>
                <a:cs typeface="Calibri" panose="020F0502020204030204" pitchFamily="34" charset="0"/>
              </a:rPr>
              <a:t>tret d'aquelles sessions o part de les mateixes que puguin afectar el dret a l'honor, a la intimitat i a la pròpia imatge dels afectats. </a:t>
            </a:r>
          </a:p>
          <a:p>
            <a:pPr marL="0" indent="0">
              <a:buNone/>
            </a:pPr>
            <a:r>
              <a:rPr lang="ca-ES" sz="1700" dirty="0">
                <a:latin typeface="Calibri" panose="020F0502020204030204" pitchFamily="34" charset="0"/>
                <a:cs typeface="Calibri" panose="020F0502020204030204" pitchFamily="34" charset="0"/>
              </a:rPr>
              <a:t>.- La retransmissió en directe de les sessions del ple municipal que tinguin caràcter públic, o de les parts de les mateixes que tinguin aquest caràcter, com també la posada a disposició de les gravacions d'aquestes en la web municipal, estan habilitades per la normativa de règim local vigent. </a:t>
            </a:r>
          </a:p>
          <a:p>
            <a:pPr marL="0" indent="0">
              <a:buNone/>
            </a:pPr>
            <a:r>
              <a:rPr lang="ca-ES" sz="1700" dirty="0">
                <a:latin typeface="Calibri" panose="020F0502020204030204" pitchFamily="34" charset="0"/>
                <a:cs typeface="Calibri" panose="020F0502020204030204" pitchFamily="34" charset="0"/>
              </a:rPr>
              <a:t>.- La captació de les imatges s’ha de limitar a les parts de les sessions que tinguin caràcter públic i s’ha de dur a terme d’acord amb el principi de proporcionalitat, de manera que permeti informar els ciutadans sobre els assumptes que es debaten al ple sense que això hagi de comportar sacrificis injustificats del dret a la protecció de les dades de caràcter personal dels assistents o de les persones afectades per la informació que pugui aparèixer en els debats de les sessions del ple.</a:t>
            </a:r>
          </a:p>
        </p:txBody>
      </p:sp>
      <p:sp>
        <p:nvSpPr>
          <p:cNvPr id="4" name="3 Marcador de pie de página"/>
          <p:cNvSpPr>
            <a:spLocks noGrp="1"/>
          </p:cNvSpPr>
          <p:nvPr>
            <p:ph type="ftr" sz="quarter" idx="11"/>
          </p:nvPr>
        </p:nvSpPr>
        <p:spPr/>
        <p:txBody>
          <a:bodyPr/>
          <a:lstStyle/>
          <a:p>
            <a:pPr>
              <a:defRPr/>
            </a:pPr>
            <a:r>
              <a:rPr lang="pt-BR" smtClean="0"/>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245</a:t>
            </a:fld>
            <a:endParaRPr lang="es-ES"/>
          </a:p>
        </p:txBody>
      </p:sp>
    </p:spTree>
    <p:extLst>
      <p:ext uri="{BB962C8B-B14F-4D97-AF65-F5344CB8AC3E}">
        <p14:creationId xmlns:p14="http://schemas.microsoft.com/office/powerpoint/2010/main" val="4060214003"/>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a:xfrm>
            <a:off x="1415480" y="0"/>
            <a:ext cx="6703284" cy="1285875"/>
          </a:xfrm>
          <a:noFill/>
          <a:effectLst>
            <a:outerShdw dist="107763" dir="13500000" algn="ctr" rotWithShape="0">
              <a:schemeClr val="bg2">
                <a:alpha val="50000"/>
              </a:schemeClr>
            </a:outerShdw>
          </a:effectLst>
        </p:spPr>
        <p:txBody>
          <a:bodyPr rtlCol="0">
            <a:noAutofit/>
          </a:bodyPr>
          <a:lstStyle/>
          <a:p>
            <a:pPr algn="ctr">
              <a:defRPr/>
            </a:pPr>
            <a:r>
              <a:rPr lang="ca-ES" sz="4000" b="1" dirty="0">
                <a:solidFill>
                  <a:srgbClr val="0070C0"/>
                </a:solidFill>
                <a:effectLst>
                  <a:outerShdw blurRad="38100" dist="38100" dir="2700000" algn="tl">
                    <a:srgbClr val="000000"/>
                  </a:outerShdw>
                </a:effectLst>
              </a:rPr>
              <a:t>REMISSIÓ D'ACTES I ACORDS</a:t>
            </a:r>
          </a:p>
        </p:txBody>
      </p:sp>
      <p:sp>
        <p:nvSpPr>
          <p:cNvPr id="827395" name="Rectangle 3"/>
          <p:cNvSpPr>
            <a:spLocks noGrp="1" noChangeArrowheads="1"/>
          </p:cNvSpPr>
          <p:nvPr>
            <p:ph idx="1"/>
          </p:nvPr>
        </p:nvSpPr>
        <p:spPr>
          <a:xfrm>
            <a:off x="1703512" y="1761273"/>
            <a:ext cx="10056855" cy="4739660"/>
          </a:xfrm>
          <a:noFill/>
          <a:effectLst>
            <a:outerShdw dist="35921" dir="2700000" algn="ctr" rotWithShape="0">
              <a:schemeClr val="bg2"/>
            </a:outerShdw>
          </a:effectLst>
        </p:spPr>
        <p:txBody>
          <a:bodyPr rtlCol="0">
            <a:normAutofit/>
          </a:bodyPr>
          <a:lstStyle/>
          <a:p>
            <a:r>
              <a:rPr lang="ca-ES" sz="1700" b="1" dirty="0">
                <a:latin typeface="Calibri" panose="020F0502020204030204" pitchFamily="34" charset="0"/>
                <a:cs typeface="Calibri" panose="020F0502020204030204" pitchFamily="34" charset="0"/>
              </a:rPr>
              <a:t>ORDRE </a:t>
            </a:r>
            <a:r>
              <a:rPr lang="ca-ES" sz="1700" dirty="0">
                <a:latin typeface="Calibri" panose="020F0502020204030204" pitchFamily="34" charset="0"/>
                <a:cs typeface="Calibri" panose="020F0502020204030204" pitchFamily="34" charset="0"/>
              </a:rPr>
              <a:t>GAP/570/2009, de 10 de desembre, estableix el procediment de tramesa dels actes i els acords dels òrgans de govern i administració dels ens locals al Departament de competent de la Generalitat, preveient que es trameten per al control de legalitat a través d’EACAT, des de l’1 de març de 2010.</a:t>
            </a:r>
          </a:p>
          <a:p>
            <a:pPr marL="274320" indent="-274320" algn="just">
              <a:lnSpc>
                <a:spcPct val="80000"/>
              </a:lnSpc>
              <a:buClr>
                <a:schemeClr val="accent3"/>
              </a:buClr>
              <a:buFont typeface="Arial" pitchFamily="34" charset="0"/>
              <a:buChar char="•"/>
              <a:defRPr/>
            </a:pPr>
            <a:r>
              <a:rPr lang="ca-ES" sz="1700" b="1" i="1" dirty="0">
                <a:latin typeface="Calibri" panose="020F0502020204030204" pitchFamily="34" charset="0"/>
                <a:cs typeface="Calibri" panose="020F0502020204030204" pitchFamily="34" charset="0"/>
              </a:rPr>
              <a:t>Objecte:</a:t>
            </a:r>
            <a:r>
              <a:rPr lang="ca-ES" sz="1700" i="1" dirty="0">
                <a:latin typeface="Calibri" panose="020F0502020204030204" pitchFamily="34" charset="0"/>
                <a:cs typeface="Calibri" panose="020F0502020204030204" pitchFamily="34" charset="0"/>
              </a:rPr>
              <a:t> L'objecte d'aquesta Ordre és el compliment del que preveu l'article 145 del Decret legislatiu 2/2003, de 28 d'abril, pel qual s'aprova el Text refós de la Llei municipal i de règim local de Catalunya, i la normativa que la desplega.</a:t>
            </a:r>
          </a:p>
          <a:p>
            <a:pPr marL="274320" indent="-274320" algn="just">
              <a:lnSpc>
                <a:spcPct val="80000"/>
              </a:lnSpc>
              <a:buClr>
                <a:schemeClr val="accent3"/>
              </a:buClr>
              <a:buNone/>
              <a:defRPr/>
            </a:pPr>
            <a:endParaRPr lang="ca-ES" sz="1700" i="1" dirty="0">
              <a:latin typeface="Calibri" panose="020F0502020204030204" pitchFamily="34" charset="0"/>
              <a:cs typeface="Calibri" panose="020F0502020204030204" pitchFamily="34" charset="0"/>
            </a:endParaRPr>
          </a:p>
          <a:p>
            <a:pPr marL="274320" indent="-274320" algn="just">
              <a:lnSpc>
                <a:spcPct val="80000"/>
              </a:lnSpc>
              <a:buClr>
                <a:schemeClr val="accent3"/>
              </a:buClr>
              <a:buFont typeface="Arial" pitchFamily="34" charset="0"/>
              <a:buChar char="•"/>
              <a:defRPr/>
            </a:pPr>
            <a:r>
              <a:rPr lang="ca-ES" sz="1700" i="1" dirty="0">
                <a:latin typeface="Calibri" panose="020F0502020204030204" pitchFamily="34" charset="0"/>
                <a:cs typeface="Calibri" panose="020F0502020204030204" pitchFamily="34" charset="0"/>
              </a:rPr>
              <a:t>Els ens locals han de trametre als serveis territorials del Departament de Governació i Administracions Públiques, </a:t>
            </a:r>
            <a:r>
              <a:rPr lang="ca-ES" sz="1700" i="1" u="sng" dirty="0">
                <a:solidFill>
                  <a:srgbClr val="C00000"/>
                </a:solidFill>
                <a:latin typeface="Calibri" panose="020F0502020204030204" pitchFamily="34" charset="0"/>
                <a:cs typeface="Calibri" panose="020F0502020204030204" pitchFamily="34" charset="0"/>
              </a:rPr>
              <a:t>en el termini màxim de 15 dies des de l'adopció, una còpia literal o, si escau, un extracte, </a:t>
            </a:r>
            <a:r>
              <a:rPr lang="ca-ES" sz="1700" i="1" dirty="0">
                <a:latin typeface="Calibri" panose="020F0502020204030204" pitchFamily="34" charset="0"/>
                <a:cs typeface="Calibri" panose="020F0502020204030204" pitchFamily="34" charset="0"/>
              </a:rPr>
              <a:t>de les seves actes i acords </a:t>
            </a:r>
            <a:r>
              <a:rPr lang="ca-ES" sz="1700" b="1" i="1" u="sng" dirty="0">
                <a:latin typeface="Calibri" panose="020F0502020204030204" pitchFamily="34" charset="0"/>
                <a:cs typeface="Calibri" panose="020F0502020204030204" pitchFamily="34" charset="0"/>
              </a:rPr>
              <a:t>a través del registre electrònic </a:t>
            </a:r>
            <a:r>
              <a:rPr lang="ca-ES" sz="1700" i="1" dirty="0">
                <a:latin typeface="Calibri" panose="020F0502020204030204" pitchFamily="34" charset="0"/>
                <a:cs typeface="Calibri" panose="020F0502020204030204" pitchFamily="34" charset="0"/>
              </a:rPr>
              <a:t>de l'Administració de la Generalitat, que és accessible a aquests efectes a través de </a:t>
            </a:r>
            <a:r>
              <a:rPr lang="ca-ES" sz="1700" i="1" dirty="0" err="1">
                <a:latin typeface="Calibri" panose="020F0502020204030204" pitchFamily="34" charset="0"/>
                <a:cs typeface="Calibri" panose="020F0502020204030204" pitchFamily="34" charset="0"/>
              </a:rPr>
              <a:t>l'EACAT</a:t>
            </a:r>
            <a:r>
              <a:rPr lang="ca-ES" sz="1700" i="1" dirty="0">
                <a:latin typeface="Calibri" panose="020F0502020204030204" pitchFamily="34" charset="0"/>
                <a:cs typeface="Calibri" panose="020F0502020204030204" pitchFamily="34" charset="0"/>
              </a:rPr>
              <a:t>. L'autenticitat i integritat de les trameses es garanteix mitjançant l'ús de signatura electrònica reconeguda emesa per l'Agència Catalana de Certificació (</a:t>
            </a:r>
            <a:r>
              <a:rPr lang="ca-ES" sz="1700" i="1" dirty="0" err="1">
                <a:latin typeface="Calibri" panose="020F0502020204030204" pitchFamily="34" charset="0"/>
                <a:cs typeface="Calibri" panose="020F0502020204030204" pitchFamily="34" charset="0"/>
              </a:rPr>
              <a:t>CATCert</a:t>
            </a:r>
            <a:r>
              <a:rPr lang="ca-ES" sz="1700" i="1" dirty="0">
                <a:latin typeface="Calibri" panose="020F0502020204030204" pitchFamily="34" charset="0"/>
                <a:cs typeface="Calibri" panose="020F0502020204030204" pitchFamily="34" charset="0"/>
              </a:rPr>
              <a:t>)</a:t>
            </a:r>
          </a:p>
        </p:txBody>
      </p:sp>
      <p:sp>
        <p:nvSpPr>
          <p:cNvPr id="401414" name="5 Marcador de pie de página"/>
          <p:cNvSpPr>
            <a:spLocks noGrp="1"/>
          </p:cNvSpPr>
          <p:nvPr>
            <p:ph type="ftr" sz="quarter" idx="11"/>
          </p:nvPr>
        </p:nvSpPr>
        <p:spPr/>
        <p:txBody>
          <a:bodyPr/>
          <a:lstStyle/>
          <a:p>
            <a:pPr>
              <a:defRPr/>
            </a:pPr>
            <a:r>
              <a:rPr lang="pt-BR"/>
              <a:t>Curs de regim juridic </a:t>
            </a:r>
            <a:endParaRPr lang="es-ES"/>
          </a:p>
        </p:txBody>
      </p:sp>
      <p:sp>
        <p:nvSpPr>
          <p:cNvPr id="401413" name="4 Marcador de número de diapositiva"/>
          <p:cNvSpPr>
            <a:spLocks noGrp="1"/>
          </p:cNvSpPr>
          <p:nvPr>
            <p:ph type="sldNum" sz="quarter" idx="12"/>
          </p:nvPr>
        </p:nvSpPr>
        <p:spPr/>
        <p:txBody>
          <a:bodyPr/>
          <a:lstStyle/>
          <a:p>
            <a:pPr>
              <a:defRPr/>
            </a:pPr>
            <a:fld id="{75333E45-EC60-4D1A-A6F1-CED9B12C9649}" type="slidenum">
              <a:rPr lang="es-ES"/>
              <a:pPr>
                <a:defRPr/>
              </a:pPr>
              <a:t>246</a:t>
            </a:fld>
            <a:endParaRPr lang="es-ES"/>
          </a:p>
        </p:txBody>
      </p:sp>
      <p:sp>
        <p:nvSpPr>
          <p:cNvPr id="402438" name="Text Box 4"/>
          <p:cNvSpPr txBox="1">
            <a:spLocks noChangeArrowheads="1"/>
          </p:cNvSpPr>
          <p:nvPr/>
        </p:nvSpPr>
        <p:spPr bwMode="auto">
          <a:xfrm>
            <a:off x="8118764" y="-9268"/>
            <a:ext cx="3954273" cy="156966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ca-ES" altLang="es-ES_tradnl" sz="1600">
                <a:latin typeface="Comic Sans MS" pitchFamily="66" charset="0"/>
              </a:rPr>
              <a:t>Correspon al secretari o secretària de l’ens local efectuar la tramesa de les actes i els acords o del seu extracte i certificar que la documentació tramesa concorda amb els originals que són a l’ens.</a:t>
            </a:r>
          </a:p>
        </p:txBody>
      </p:sp>
    </p:spTree>
    <p:extLst>
      <p:ext uri="{BB962C8B-B14F-4D97-AF65-F5344CB8AC3E}">
        <p14:creationId xmlns:p14="http://schemas.microsoft.com/office/powerpoint/2010/main" val="1420522067"/>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1954213" y="787782"/>
            <a:ext cx="6518050" cy="877887"/>
          </a:xfrm>
          <a:noFill/>
        </p:spPr>
        <p:txBody>
          <a:bodyPr rtlCol="0">
            <a:noAutofit/>
          </a:bodyPr>
          <a:lstStyle/>
          <a:p>
            <a:pPr>
              <a:defRPr/>
            </a:pPr>
            <a:r>
              <a:rPr lang="ca-ES" sz="4000" b="1" dirty="0">
                <a:solidFill>
                  <a:srgbClr val="0070C0"/>
                </a:solidFill>
                <a:effectLst>
                  <a:outerShdw blurRad="38100" dist="38100" dir="2700000" algn="tl">
                    <a:srgbClr val="000000"/>
                  </a:outerShdw>
                </a:effectLst>
                <a:latin typeface="Calibri" panose="020F0502020204030204" pitchFamily="34" charset="0"/>
                <a:cs typeface="Calibri" panose="020F0502020204030204" pitchFamily="34" charset="0"/>
              </a:rPr>
              <a:t>REMISSIÓ D'ACTES I ACORDS</a:t>
            </a:r>
          </a:p>
        </p:txBody>
      </p:sp>
      <p:sp>
        <p:nvSpPr>
          <p:cNvPr id="403459" name="Rectangle 3"/>
          <p:cNvSpPr>
            <a:spLocks noGrp="1" noChangeArrowheads="1"/>
          </p:cNvSpPr>
          <p:nvPr>
            <p:ph idx="1"/>
          </p:nvPr>
        </p:nvSpPr>
        <p:spPr>
          <a:xfrm>
            <a:off x="1954212" y="1928813"/>
            <a:ext cx="9902427" cy="4379912"/>
          </a:xfrm>
          <a:noFill/>
        </p:spPr>
        <p:txBody>
          <a:bodyPr>
            <a:normAutofit/>
          </a:bodyPr>
          <a:lstStyle/>
          <a:p>
            <a:pPr algn="just" eaLnBrk="1" hangingPunct="1"/>
            <a:r>
              <a:rPr lang="ca-ES" altLang="es-ES_tradnl" sz="1700" dirty="0">
                <a:latin typeface="Calibri" panose="020F0502020204030204" pitchFamily="34" charset="0"/>
                <a:cs typeface="Calibri" panose="020F0502020204030204" pitchFamily="34" charset="0"/>
              </a:rPr>
              <a:t>També s’haurà d’enviar a la Subdelegació del Govern de l’Estat, l’article 56.1 de la Llei 7/1985, de 2 d’abril, reguladora de les bases de regim local, en </a:t>
            </a:r>
            <a:r>
              <a:rPr lang="ca-ES" altLang="es-ES_tradnl" sz="1700" dirty="0" smtClean="0">
                <a:latin typeface="Calibri" panose="020F0502020204030204" pitchFamily="34" charset="0"/>
                <a:cs typeface="Calibri" panose="020F0502020204030204" pitchFamily="34" charset="0"/>
              </a:rPr>
              <a:t>concordança </a:t>
            </a:r>
            <a:r>
              <a:rPr lang="ca-ES" altLang="es-ES_tradnl" sz="1700" dirty="0">
                <a:latin typeface="Calibri" panose="020F0502020204030204" pitchFamily="34" charset="0"/>
                <a:cs typeface="Calibri" panose="020F0502020204030204" pitchFamily="34" charset="0"/>
              </a:rPr>
              <a:t>amb l’article 196.3 del Reial decret 2568/1986, de 28 de novembre, pel qual s’aprova el Reglament d’organització, funcionament i règim dels ens locals.</a:t>
            </a:r>
          </a:p>
          <a:p>
            <a:pPr algn="just" eaLnBrk="1" hangingPunct="1"/>
            <a:endParaRPr lang="ca-ES" altLang="es-ES_tradnl" sz="1700" dirty="0">
              <a:latin typeface="Calibri" panose="020F0502020204030204" pitchFamily="34" charset="0"/>
              <a:cs typeface="Calibri" panose="020F0502020204030204" pitchFamily="34" charset="0"/>
            </a:endParaRPr>
          </a:p>
          <a:p>
            <a:pPr algn="just" eaLnBrk="1" hangingPunct="1"/>
            <a:endParaRPr lang="ca-ES" altLang="es-ES_tradnl" sz="1700" dirty="0">
              <a:latin typeface="Calibri" panose="020F0502020204030204" pitchFamily="34" charset="0"/>
              <a:cs typeface="Calibri" panose="020F0502020204030204" pitchFamily="34" charset="0"/>
            </a:endParaRPr>
          </a:p>
          <a:p>
            <a:pPr algn="just" eaLnBrk="1" hangingPunct="1"/>
            <a:r>
              <a:rPr lang="ca-ES" altLang="es-ES_tradnl" sz="1700" dirty="0">
                <a:latin typeface="Calibri" panose="020F0502020204030204" pitchFamily="34" charset="0"/>
                <a:cs typeface="Calibri" panose="020F0502020204030204" pitchFamily="34" charset="0"/>
              </a:rPr>
              <a:t>Els Ajuntaments capitals de província o de més de 50.000 habitants, així com les Diputacions Provincials, publicaran almenys </a:t>
            </a:r>
            <a:r>
              <a:rPr lang="ca-ES" altLang="es-ES_tradnl" sz="1700" b="1" u="sng" dirty="0">
                <a:latin typeface="Calibri" panose="020F0502020204030204" pitchFamily="34" charset="0"/>
                <a:cs typeface="Calibri" panose="020F0502020204030204" pitchFamily="34" charset="0"/>
              </a:rPr>
              <a:t>una vegada al trimestre</a:t>
            </a:r>
            <a:r>
              <a:rPr lang="ca-ES" altLang="es-ES_tradnl" sz="1700" dirty="0">
                <a:latin typeface="Calibri" panose="020F0502020204030204" pitchFamily="34" charset="0"/>
                <a:cs typeface="Calibri" panose="020F0502020204030204" pitchFamily="34" charset="0"/>
              </a:rPr>
              <a:t>, un Butlletí d'informació municipal o provincial, on s'insereixi un extracte de tots els acords i resolucions.</a:t>
            </a:r>
          </a:p>
        </p:txBody>
      </p:sp>
      <p:sp>
        <p:nvSpPr>
          <p:cNvPr id="402439" name="6 Marcador de pie de página"/>
          <p:cNvSpPr>
            <a:spLocks noGrp="1"/>
          </p:cNvSpPr>
          <p:nvPr>
            <p:ph type="ftr" sz="quarter" idx="11"/>
          </p:nvPr>
        </p:nvSpPr>
        <p:spPr/>
        <p:txBody>
          <a:bodyPr/>
          <a:lstStyle/>
          <a:p>
            <a:pPr>
              <a:defRPr/>
            </a:pPr>
            <a:r>
              <a:rPr lang="pt-BR"/>
              <a:t>Curs de regim juridic </a:t>
            </a:r>
            <a:endParaRPr lang="es-ES"/>
          </a:p>
        </p:txBody>
      </p:sp>
      <p:sp>
        <p:nvSpPr>
          <p:cNvPr id="402438" name="5 Marcador de número de diapositiva"/>
          <p:cNvSpPr>
            <a:spLocks noGrp="1"/>
          </p:cNvSpPr>
          <p:nvPr>
            <p:ph type="sldNum" sz="quarter" idx="12"/>
          </p:nvPr>
        </p:nvSpPr>
        <p:spPr/>
        <p:txBody>
          <a:bodyPr/>
          <a:lstStyle/>
          <a:p>
            <a:pPr>
              <a:defRPr/>
            </a:pPr>
            <a:fld id="{5020117A-DDB0-4C18-8CF5-DC8DA63D570F}" type="slidenum">
              <a:rPr lang="es-ES"/>
              <a:pPr>
                <a:defRPr/>
              </a:pPr>
              <a:t>247</a:t>
            </a:fld>
            <a:endParaRPr lang="es-ES"/>
          </a:p>
        </p:txBody>
      </p:sp>
      <p:sp>
        <p:nvSpPr>
          <p:cNvPr id="688132" name="Text Box 4"/>
          <p:cNvSpPr txBox="1">
            <a:spLocks noChangeArrowheads="1"/>
          </p:cNvSpPr>
          <p:nvPr/>
        </p:nvSpPr>
        <p:spPr bwMode="auto">
          <a:xfrm rot="10936498" flipV="1">
            <a:off x="8483602" y="228851"/>
            <a:ext cx="3529012" cy="641350"/>
          </a:xfrm>
          <a:prstGeom prst="rect">
            <a:avLst/>
          </a:prstGeom>
          <a:solidFill>
            <a:srgbClr val="FF3300"/>
          </a:solidFill>
          <a:ln w="9525">
            <a:noFill/>
            <a:miter lim="800000"/>
            <a:headEnd/>
            <a:tailEnd/>
          </a:ln>
          <a:effectLst/>
        </p:spPr>
        <p:txBody>
          <a:bodyPr>
            <a:spAutoFit/>
          </a:bodyPr>
          <a:lstStyle/>
          <a:p>
            <a:pPr algn="ctr" eaLnBrk="1" hangingPunct="1">
              <a:spcBef>
                <a:spcPct val="50000"/>
              </a:spcBef>
              <a:defRPr/>
            </a:pPr>
            <a:r>
              <a:rPr lang="ca-ES" b="1">
                <a:solidFill>
                  <a:schemeClr val="bg1"/>
                </a:solidFill>
                <a:effectLst>
                  <a:outerShdw blurRad="38100" dist="38100" dir="2700000" algn="tl">
                    <a:srgbClr val="000000"/>
                  </a:outerShdw>
                </a:effectLst>
              </a:rPr>
              <a:t>EL SECRETARI DONAR COMPTE A L'ADMINISTRACIÓ</a:t>
            </a:r>
          </a:p>
        </p:txBody>
      </p:sp>
      <p:sp>
        <p:nvSpPr>
          <p:cNvPr id="688134" name="Text Box 6"/>
          <p:cNvSpPr txBox="1">
            <a:spLocks noChangeArrowheads="1"/>
          </p:cNvSpPr>
          <p:nvPr/>
        </p:nvSpPr>
        <p:spPr bwMode="auto">
          <a:xfrm>
            <a:off x="2006599" y="2996952"/>
            <a:ext cx="9850040" cy="369887"/>
          </a:xfrm>
          <a:prstGeom prst="rect">
            <a:avLst/>
          </a:prstGeom>
          <a:solidFill>
            <a:srgbClr val="008000"/>
          </a:solidFill>
          <a:ln w="9525">
            <a:solidFill>
              <a:schemeClr val="tx2"/>
            </a:solidFill>
            <a:miter lim="800000"/>
            <a:headEnd/>
            <a:tailEnd/>
          </a:ln>
          <a:effectLst>
            <a:outerShdw dist="107763" dir="2700000" algn="ctr" rotWithShape="0">
              <a:schemeClr val="bg2">
                <a:alpha val="50000"/>
              </a:schemeClr>
            </a:outerShdw>
          </a:effectLst>
        </p:spPr>
        <p:txBody>
          <a:bodyPr wrap="square">
            <a:spAutoFit/>
          </a:bodyPr>
          <a:lstStyle/>
          <a:p>
            <a:pPr algn="ctr" eaLnBrk="1" hangingPunct="1">
              <a:spcBef>
                <a:spcPct val="50000"/>
              </a:spcBef>
              <a:defRPr/>
            </a:pPr>
            <a:r>
              <a:rPr lang="ca-ES" b="1">
                <a:solidFill>
                  <a:schemeClr val="bg1"/>
                </a:solidFill>
                <a:latin typeface="Comic Sans MS" pitchFamily="66" charset="0"/>
              </a:rPr>
              <a:t>publicaran almenys </a:t>
            </a:r>
            <a:r>
              <a:rPr lang="ca-ES" b="1" u="sng">
                <a:solidFill>
                  <a:schemeClr val="bg1"/>
                </a:solidFill>
                <a:latin typeface="Comic Sans MS" pitchFamily="66" charset="0"/>
              </a:rPr>
              <a:t>una vegada al trimestre</a:t>
            </a:r>
            <a:r>
              <a:rPr lang="ca-ES" b="1">
                <a:solidFill>
                  <a:schemeClr val="bg1"/>
                </a:solidFill>
                <a:latin typeface="Comic Sans MS" pitchFamily="66" charset="0"/>
              </a:rPr>
              <a:t>, un Butlletí d'informació</a:t>
            </a:r>
          </a:p>
        </p:txBody>
      </p:sp>
    </p:spTree>
    <p:extLst>
      <p:ext uri="{BB962C8B-B14F-4D97-AF65-F5344CB8AC3E}">
        <p14:creationId xmlns:p14="http://schemas.microsoft.com/office/powerpoint/2010/main" val="221181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88130"/>
                                        </p:tgtEl>
                                        <p:attrNameLst>
                                          <p:attrName>style.visibility</p:attrName>
                                        </p:attrNameLst>
                                      </p:cBhvr>
                                      <p:to>
                                        <p:strVal val="visible"/>
                                      </p:to>
                                    </p:set>
                                    <p:animEffect transition="in" filter="checkerboard(across)">
                                      <p:cBhvr>
                                        <p:cTn id="7" dur="3000"/>
                                        <p:tgtEl>
                                          <p:spTgt spid="68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0"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idx="1"/>
          </p:nvPr>
        </p:nvSpPr>
        <p:spPr>
          <a:xfrm>
            <a:off x="2328431" y="3068960"/>
            <a:ext cx="9505552" cy="2232025"/>
          </a:xfrm>
          <a:solidFill>
            <a:schemeClr val="bg1"/>
          </a:solidFill>
          <a:ln>
            <a:solidFill>
              <a:schemeClr val="tx2"/>
            </a:solidFill>
            <a:miter lim="800000"/>
            <a:headEnd/>
            <a:tailEnd/>
          </a:ln>
        </p:spPr>
        <p:txBody>
          <a:bodyPr>
            <a:normAutofit/>
          </a:bodyPr>
          <a:lstStyle/>
          <a:p>
            <a:pPr algn="just" eaLnBrk="1" hangingPunct="1"/>
            <a:endParaRPr lang="ca-ES" altLang="es-ES_tradnl" sz="1700">
              <a:latin typeface="Calibri" panose="020F0502020204030204" pitchFamily="34" charset="0"/>
              <a:cs typeface="Calibri" panose="020F0502020204030204" pitchFamily="34" charset="0"/>
            </a:endParaRPr>
          </a:p>
          <a:p>
            <a:pPr algn="just" eaLnBrk="1" hangingPunct="1"/>
            <a:r>
              <a:rPr lang="ca-ES" altLang="es-ES_tradnl" sz="1700">
                <a:latin typeface="Calibri" panose="020F0502020204030204" pitchFamily="34" charset="0"/>
                <a:cs typeface="Calibri" panose="020F0502020204030204" pitchFamily="34" charset="0"/>
              </a:rPr>
              <a:t>Aquesta obligació té com a fonament i finalitat facilitar l'exercici del control dels actes locals per l'Administració de l'Estat i de les Comunitats Autònomes, ja que l'art. 63.1.a) LRBRL els atorga legitimació per recórrer els actes locals. Desenvolupant, els arts. 65, 66 i 67, tres supòsits i procediments d'impugnació en atenció als vicis que puguin patir els actes locals: </a:t>
            </a:r>
          </a:p>
        </p:txBody>
      </p:sp>
      <p:sp>
        <p:nvSpPr>
          <p:cNvPr id="404486" name="5 Marcador de pie de página"/>
          <p:cNvSpPr>
            <a:spLocks noGrp="1"/>
          </p:cNvSpPr>
          <p:nvPr>
            <p:ph type="ftr" sz="quarter" idx="11"/>
          </p:nvPr>
        </p:nvSpPr>
        <p:spPr/>
        <p:txBody>
          <a:bodyPr/>
          <a:lstStyle/>
          <a:p>
            <a:pPr>
              <a:defRPr/>
            </a:pPr>
            <a:r>
              <a:rPr lang="pt-BR"/>
              <a:t>Curs de regim juridic </a:t>
            </a:r>
            <a:endParaRPr lang="es-ES"/>
          </a:p>
        </p:txBody>
      </p:sp>
      <p:sp>
        <p:nvSpPr>
          <p:cNvPr id="404485" name="4 Marcador de número de diapositiva"/>
          <p:cNvSpPr>
            <a:spLocks noGrp="1"/>
          </p:cNvSpPr>
          <p:nvPr>
            <p:ph type="sldNum" sz="quarter" idx="12"/>
          </p:nvPr>
        </p:nvSpPr>
        <p:spPr/>
        <p:txBody>
          <a:bodyPr/>
          <a:lstStyle/>
          <a:p>
            <a:pPr>
              <a:defRPr/>
            </a:pPr>
            <a:fld id="{E06D8AC1-DA38-466E-A562-9E53EE409916}" type="slidenum">
              <a:rPr lang="es-ES"/>
              <a:pPr>
                <a:defRPr/>
              </a:pPr>
              <a:t>248</a:t>
            </a:fld>
            <a:endParaRPr lang="es-ES"/>
          </a:p>
        </p:txBody>
      </p:sp>
      <p:sp>
        <p:nvSpPr>
          <p:cNvPr id="690179" name="Text Box 3"/>
          <p:cNvSpPr txBox="1">
            <a:spLocks noChangeArrowheads="1"/>
          </p:cNvSpPr>
          <p:nvPr/>
        </p:nvSpPr>
        <p:spPr bwMode="auto">
          <a:xfrm>
            <a:off x="2855640" y="4866230"/>
            <a:ext cx="8769176" cy="1269578"/>
          </a:xfrm>
          <a:prstGeom prst="rect">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altLang="es-ES_tradnl" sz="1700" dirty="0">
                <a:latin typeface="Calibri" panose="020F0502020204030204" pitchFamily="34" charset="0"/>
                <a:cs typeface="Calibri" panose="020F0502020204030204" pitchFamily="34" charset="0"/>
              </a:rPr>
              <a:t>I</a:t>
            </a:r>
            <a:r>
              <a:rPr lang="ca-ES" altLang="es-ES_tradnl" sz="1700" dirty="0" smtClean="0">
                <a:latin typeface="Calibri" panose="020F0502020204030204" pitchFamily="34" charset="0"/>
                <a:cs typeface="Calibri" panose="020F0502020204030204" pitchFamily="34" charset="0"/>
              </a:rPr>
              <a:t>nfracció </a:t>
            </a:r>
            <a:r>
              <a:rPr lang="ca-ES" altLang="es-ES_tradnl" sz="1700" dirty="0">
                <a:latin typeface="Calibri" panose="020F0502020204030204" pitchFamily="34" charset="0"/>
                <a:cs typeface="Calibri" panose="020F0502020204030204" pitchFamily="34" charset="0"/>
              </a:rPr>
              <a:t>de l'ordenament jurídic que consisteixi específicament en detriment de competències de l'Estat o de la Comunitat autònoma o excés de la competència local, i atemptat greu a l'interès general </a:t>
            </a:r>
            <a:r>
              <a:rPr lang="ca-ES" altLang="es-ES_tradnl" sz="1700" dirty="0" smtClean="0">
                <a:latin typeface="Calibri" panose="020F0502020204030204" pitchFamily="34" charset="0"/>
                <a:cs typeface="Calibri" panose="020F0502020204030204" pitchFamily="34" charset="0"/>
              </a:rPr>
              <a:t>de l’Estat. </a:t>
            </a:r>
            <a:endParaRPr lang="ca-ES" altLang="es-ES_tradnl" sz="1700" dirty="0">
              <a:latin typeface="Calibri" panose="020F0502020204030204" pitchFamily="34" charset="0"/>
              <a:cs typeface="Calibri" panose="020F0502020204030204" pitchFamily="34" charset="0"/>
            </a:endParaRPr>
          </a:p>
          <a:p>
            <a:pPr eaLnBrk="1" hangingPunct="1">
              <a:spcBef>
                <a:spcPct val="50000"/>
              </a:spcBef>
            </a:pPr>
            <a:endParaRPr lang="ca-ES" altLang="es-ES_tradnl" sz="1700" dirty="0">
              <a:latin typeface="Calibri" panose="020F0502020204030204" pitchFamily="34" charset="0"/>
              <a:cs typeface="Calibri" panose="020F0502020204030204" pitchFamily="34" charset="0"/>
            </a:endParaRPr>
          </a:p>
        </p:txBody>
      </p:sp>
      <p:sp>
        <p:nvSpPr>
          <p:cNvPr id="690180" name="Text Box 4"/>
          <p:cNvSpPr txBox="1">
            <a:spLocks noChangeArrowheads="1"/>
          </p:cNvSpPr>
          <p:nvPr/>
        </p:nvSpPr>
        <p:spPr bwMode="auto">
          <a:xfrm>
            <a:off x="2224529" y="1431273"/>
            <a:ext cx="9577560" cy="1477328"/>
          </a:xfrm>
          <a:prstGeom prst="rect">
            <a:avLst/>
          </a:prstGeom>
          <a:solidFill>
            <a:srgbClr val="FFCCFF"/>
          </a:solidFill>
          <a:ln w="9525">
            <a:solidFill>
              <a:schemeClr val="tx2"/>
            </a:solidFill>
            <a:miter lim="800000"/>
            <a:headEnd/>
            <a:tailEnd/>
          </a:ln>
          <a:effectLst>
            <a:outerShdw dist="107763" dir="2700000" algn="ctr" rotWithShape="0">
              <a:schemeClr val="bg2">
                <a:alpha val="50000"/>
              </a:schemeClr>
            </a:outerShdw>
          </a:effectLst>
        </p:spPr>
        <p:txBody>
          <a:bodyPr wrap="square">
            <a:spAutoFit/>
          </a:bodyPr>
          <a:lstStyle/>
          <a:p>
            <a:pPr algn="just" eaLnBrk="1" hangingPunct="1">
              <a:spcBef>
                <a:spcPct val="20000"/>
              </a:spcBef>
              <a:buClr>
                <a:schemeClr val="accent1"/>
              </a:buClr>
              <a:buFont typeface="Wingdings" pitchFamily="2" charset="2"/>
              <a:buChar char="l"/>
              <a:defRPr/>
            </a:pPr>
            <a:r>
              <a:rPr lang="ca-ES" i="1">
                <a:latin typeface="Calibri" panose="020F0502020204030204" pitchFamily="34" charset="0"/>
                <a:cs typeface="Calibri" panose="020F0502020204030204" pitchFamily="34" charset="0"/>
              </a:rPr>
              <a:t>La Llei 7 / 1985, LRBRL, estableix en el seu art. 56 </a:t>
            </a:r>
            <a:r>
              <a:rPr lang="ca-ES" b="1" i="1">
                <a:solidFill>
                  <a:srgbClr val="FF3300"/>
                </a:solidFill>
                <a:latin typeface="Calibri" panose="020F0502020204030204" pitchFamily="34" charset="0"/>
                <a:cs typeface="Calibri" panose="020F0502020204030204" pitchFamily="34" charset="0"/>
              </a:rPr>
              <a:t>el deure de comunicar</a:t>
            </a:r>
            <a:r>
              <a:rPr lang="ca-ES" i="1">
                <a:latin typeface="Calibri" panose="020F0502020204030204" pitchFamily="34" charset="0"/>
                <a:cs typeface="Calibri" panose="020F0502020204030204" pitchFamily="34" charset="0"/>
              </a:rPr>
              <a:t> els actes i acords de les Corporacions locals. L'obligació </a:t>
            </a:r>
            <a:r>
              <a:rPr lang="ca-ES" i="1">
                <a:solidFill>
                  <a:srgbClr val="0000FF"/>
                </a:solidFill>
                <a:latin typeface="Calibri" panose="020F0502020204030204" pitchFamily="34" charset="0"/>
                <a:cs typeface="Calibri" panose="020F0502020204030204" pitchFamily="34" charset="0"/>
              </a:rPr>
              <a:t>abasta no només els emanats dels òrgans col·legiats, sinó també els procedents dels unipersonals, com resolucions de l'Alcaldia o Presidència i dels seus delegats</a:t>
            </a:r>
            <a:r>
              <a:rPr lang="ca-ES" i="1">
                <a:latin typeface="Calibri" panose="020F0502020204030204" pitchFamily="34" charset="0"/>
                <a:cs typeface="Calibri" panose="020F0502020204030204" pitchFamily="34" charset="0"/>
              </a:rPr>
              <a:t>, malgrat que les Corporacions locals, en la seva major part, únicament manen, les que ho han fet, còpies o extractes dels acords dels òrgans col·legiats.</a:t>
            </a:r>
            <a:endParaRPr lang="ca-ES" b="1" i="1" u="sng">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9656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690179"/>
                                        </p:tgtEl>
                                        <p:attrNameLst>
                                          <p:attrName>style.visibility</p:attrName>
                                        </p:attrNameLst>
                                      </p:cBhvr>
                                      <p:to>
                                        <p:strVal val="visible"/>
                                      </p:to>
                                    </p:set>
                                    <p:animEffect transition="in" filter="plus(out)">
                                      <p:cBhvr>
                                        <p:cTn id="7" dur="2000"/>
                                        <p:tgtEl>
                                          <p:spTgt spid="69017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90180"/>
                                        </p:tgtEl>
                                        <p:attrNameLst>
                                          <p:attrName>style.visibility</p:attrName>
                                        </p:attrNameLst>
                                      </p:cBhvr>
                                      <p:to>
                                        <p:strVal val="visible"/>
                                      </p:to>
                                    </p:set>
                                    <p:anim calcmode="lin" valueType="num">
                                      <p:cBhvr>
                                        <p:cTn id="10" dur="2000" fill="hold"/>
                                        <p:tgtEl>
                                          <p:spTgt spid="690180"/>
                                        </p:tgtEl>
                                        <p:attrNameLst>
                                          <p:attrName>ppt_w</p:attrName>
                                        </p:attrNameLst>
                                      </p:cBhvr>
                                      <p:tavLst>
                                        <p:tav tm="0">
                                          <p:val>
                                            <p:fltVal val="0"/>
                                          </p:val>
                                        </p:tav>
                                        <p:tav tm="100000">
                                          <p:val>
                                            <p:strVal val="#ppt_w"/>
                                          </p:val>
                                        </p:tav>
                                      </p:tavLst>
                                    </p:anim>
                                    <p:anim calcmode="lin" valueType="num">
                                      <p:cBhvr>
                                        <p:cTn id="11" dur="2000" fill="hold"/>
                                        <p:tgtEl>
                                          <p:spTgt spid="6901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79" grpId="0" animBg="1"/>
      <p:bldP spid="690180"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idx="1"/>
          </p:nvPr>
        </p:nvSpPr>
        <p:spPr>
          <a:xfrm>
            <a:off x="1847850" y="285751"/>
            <a:ext cx="9936782" cy="6095577"/>
          </a:xfrm>
          <a:solidFill>
            <a:schemeClr val="bg1"/>
          </a:solidFill>
        </p:spPr>
        <p:txBody>
          <a:bodyPr>
            <a:normAutofit/>
          </a:bodyPr>
          <a:lstStyle/>
          <a:p>
            <a:pPr eaLnBrk="1" hangingPunct="1">
              <a:lnSpc>
                <a:spcPct val="80000"/>
              </a:lnSpc>
            </a:pPr>
            <a:r>
              <a:rPr lang="ca-ES" altLang="es-ES_tradnl" sz="1700" dirty="0">
                <a:latin typeface="Calibri" panose="020F0502020204030204" pitchFamily="34" charset="0"/>
                <a:cs typeface="Calibri" panose="020F0502020204030204" pitchFamily="34" charset="0"/>
              </a:rPr>
              <a:t>Doncs bé, la falta de comunicació determina la inexistència d'un dies a quo per al còmput del termini per recórrer. Així, en les SSTSJ d'Andalusia (Màlaga) de 29 d'octubre de 2001 i de 27 d'abril de 2001  s'estableix que l'incompliment per l'Ajuntament del deure de notificar, en aquests casos a la Comunitat Autònoma, l'acte impugnat, li veda la possibilitat d'obtenir la declaració </a:t>
            </a:r>
            <a:r>
              <a:rPr lang="ca-ES" altLang="es-ES_tradnl" sz="1700" dirty="0" err="1">
                <a:latin typeface="Calibri" panose="020F0502020204030204" pitchFamily="34" charset="0"/>
                <a:cs typeface="Calibri" panose="020F0502020204030204" pitchFamily="34" charset="0"/>
              </a:rPr>
              <a:t>d'inadmissió</a:t>
            </a:r>
            <a:r>
              <a:rPr lang="ca-ES" altLang="es-ES_tradnl" sz="1700" dirty="0">
                <a:latin typeface="Calibri" panose="020F0502020204030204" pitchFamily="34" charset="0"/>
                <a:cs typeface="Calibri" panose="020F0502020204030204" pitchFamily="34" charset="0"/>
              </a:rPr>
              <a:t> del recurs pel transcurs del termini, ja que «en tot cas, el termini legal per a la interposició del recurs començaria </a:t>
            </a:r>
            <a:r>
              <a:rPr lang="ca-ES" altLang="es-ES_tradnl" sz="1700" b="1" u="sng" dirty="0">
                <a:latin typeface="Calibri" panose="020F0502020204030204" pitchFamily="34" charset="0"/>
                <a:cs typeface="Calibri" panose="020F0502020204030204" pitchFamily="34" charset="0"/>
              </a:rPr>
              <a:t>un cop rebuda per la </a:t>
            </a:r>
            <a:r>
              <a:rPr lang="ca-ES" altLang="es-ES_tradnl" sz="1700" dirty="0">
                <a:latin typeface="Calibri" panose="020F0502020204030204" pitchFamily="34" charset="0"/>
                <a:cs typeface="Calibri" panose="020F0502020204030204" pitchFamily="34" charset="0"/>
              </a:rPr>
              <a:t>Comunitat actora la comunicació de l'acte ». </a:t>
            </a:r>
            <a:br>
              <a:rPr lang="ca-ES" altLang="es-ES_tradnl" sz="1700" dirty="0">
                <a:latin typeface="Calibri" panose="020F0502020204030204" pitchFamily="34" charset="0"/>
                <a:cs typeface="Calibri" panose="020F0502020204030204" pitchFamily="34" charset="0"/>
              </a:rPr>
            </a:br>
            <a:endParaRPr lang="ca-ES" altLang="es-ES_tradnl" sz="1700" dirty="0">
              <a:latin typeface="Calibri" panose="020F0502020204030204" pitchFamily="34" charset="0"/>
              <a:cs typeface="Calibri" panose="020F0502020204030204" pitchFamily="34" charset="0"/>
            </a:endParaRPr>
          </a:p>
          <a:p>
            <a:pPr eaLnBrk="1" hangingPunct="1">
              <a:lnSpc>
                <a:spcPct val="80000"/>
              </a:lnSpc>
            </a:pPr>
            <a:endParaRPr lang="ca-ES" altLang="es-ES_tradnl" sz="1700" dirty="0">
              <a:latin typeface="Calibri" panose="020F0502020204030204" pitchFamily="34" charset="0"/>
              <a:cs typeface="Calibri" panose="020F0502020204030204" pitchFamily="34" charset="0"/>
            </a:endParaRPr>
          </a:p>
          <a:p>
            <a:pPr eaLnBrk="1" hangingPunct="1">
              <a:lnSpc>
                <a:spcPct val="80000"/>
              </a:lnSpc>
            </a:pPr>
            <a:endParaRPr lang="ca-ES" altLang="es-ES_tradnl" sz="1700" dirty="0">
              <a:latin typeface="Calibri" panose="020F0502020204030204" pitchFamily="34" charset="0"/>
              <a:cs typeface="Calibri" panose="020F0502020204030204" pitchFamily="34" charset="0"/>
            </a:endParaRPr>
          </a:p>
          <a:p>
            <a:pPr eaLnBrk="1" hangingPunct="1">
              <a:lnSpc>
                <a:spcPct val="80000"/>
              </a:lnSpc>
            </a:pPr>
            <a:endParaRPr lang="ca-ES" altLang="es-ES_tradnl" sz="1700" dirty="0">
              <a:latin typeface="Calibri" panose="020F0502020204030204" pitchFamily="34" charset="0"/>
              <a:cs typeface="Calibri" panose="020F0502020204030204" pitchFamily="34" charset="0"/>
            </a:endParaRPr>
          </a:p>
          <a:p>
            <a:pPr algn="just" eaLnBrk="1" hangingPunct="1">
              <a:lnSpc>
                <a:spcPct val="80000"/>
              </a:lnSpc>
            </a:pPr>
            <a:r>
              <a:rPr lang="ca-ES" altLang="es-ES_tradnl" sz="1700" dirty="0">
                <a:latin typeface="Calibri" panose="020F0502020204030204" pitchFamily="34" charset="0"/>
                <a:cs typeface="Calibri" panose="020F0502020204030204" pitchFamily="34" charset="0"/>
              </a:rPr>
              <a:t>No pot exigir el compliment de terminis que prèviament no ha complert amb l'obligació de comunicació de l'acte, a partir del qual s'inicia el còmput del termini d'impugnació per aquelles Administracions en defensa de la legalitat. </a:t>
            </a:r>
          </a:p>
          <a:p>
            <a:pPr algn="just" eaLnBrk="1" hangingPunct="1">
              <a:lnSpc>
                <a:spcPct val="80000"/>
              </a:lnSpc>
            </a:pPr>
            <a:r>
              <a:rPr lang="ca-ES" altLang="es-ES_tradnl" sz="1700" dirty="0">
                <a:latin typeface="Calibri" panose="020F0502020204030204" pitchFamily="34" charset="0"/>
                <a:cs typeface="Calibri" panose="020F0502020204030204" pitchFamily="34" charset="0"/>
              </a:rPr>
              <a:t>El darrer paràgraf dels arts. 56.1 LRBRL i 196.3 ROF, s'estableix que els Presidents i, de forma immediata, els Secretaris de les Corporacions locals, seran responsables del compliment del referit deure. Encara que el cert és que es tracta d'un deure per el compliment </a:t>
            </a:r>
            <a:r>
              <a:rPr lang="ca-ES" altLang="es-ES_tradnl" sz="1700" dirty="0">
                <a:solidFill>
                  <a:srgbClr val="0000FF"/>
                </a:solidFill>
                <a:latin typeface="Calibri" panose="020F0502020204030204" pitchFamily="34" charset="0"/>
                <a:cs typeface="Calibri" panose="020F0502020204030204" pitchFamily="34" charset="0"/>
              </a:rPr>
              <a:t>no es preveuen sancions</a:t>
            </a:r>
            <a:r>
              <a:rPr lang="ca-ES" altLang="es-ES_tradnl" sz="1700" dirty="0">
                <a:latin typeface="Calibri" panose="020F0502020204030204" pitchFamily="34" charset="0"/>
                <a:cs typeface="Calibri" panose="020F0502020204030204" pitchFamily="34" charset="0"/>
              </a:rPr>
              <a:t>. En tot cas, davant la hipòtesi que l'Alcalde o President de la Corporació no es mostraré favorable complir el mandat legal, el Secretari pot eludir la seva responsabilitat personal remetent la còpia o extracte (és a dir, no cal que sigui certificació visada pel President) en ofici signat per ell mateix.</a:t>
            </a:r>
          </a:p>
        </p:txBody>
      </p:sp>
      <p:sp>
        <p:nvSpPr>
          <p:cNvPr id="405509" name="4 Marcador de pie de página"/>
          <p:cNvSpPr>
            <a:spLocks noGrp="1"/>
          </p:cNvSpPr>
          <p:nvPr>
            <p:ph type="ftr" sz="quarter" idx="11"/>
          </p:nvPr>
        </p:nvSpPr>
        <p:spPr/>
        <p:txBody>
          <a:bodyPr/>
          <a:lstStyle/>
          <a:p>
            <a:pPr>
              <a:defRPr/>
            </a:pPr>
            <a:r>
              <a:rPr lang="pt-BR"/>
              <a:t>Curs de regim juridic </a:t>
            </a:r>
            <a:endParaRPr lang="es-ES"/>
          </a:p>
        </p:txBody>
      </p:sp>
      <p:sp>
        <p:nvSpPr>
          <p:cNvPr id="405508" name="3 Marcador de número de diapositiva"/>
          <p:cNvSpPr>
            <a:spLocks noGrp="1"/>
          </p:cNvSpPr>
          <p:nvPr>
            <p:ph type="sldNum" sz="quarter" idx="12"/>
          </p:nvPr>
        </p:nvSpPr>
        <p:spPr/>
        <p:txBody>
          <a:bodyPr/>
          <a:lstStyle/>
          <a:p>
            <a:pPr>
              <a:defRPr/>
            </a:pPr>
            <a:fld id="{D3D5AE03-445E-49F4-88B2-9890277153A3}" type="slidenum">
              <a:rPr lang="es-ES"/>
              <a:pPr>
                <a:defRPr/>
              </a:pPr>
              <a:t>249</a:t>
            </a:fld>
            <a:endParaRPr lang="es-ES"/>
          </a:p>
        </p:txBody>
      </p:sp>
      <p:sp>
        <p:nvSpPr>
          <p:cNvPr id="691203" name="Text Box 3"/>
          <p:cNvSpPr txBox="1">
            <a:spLocks noChangeArrowheads="1"/>
          </p:cNvSpPr>
          <p:nvPr/>
        </p:nvSpPr>
        <p:spPr bwMode="auto">
          <a:xfrm>
            <a:off x="2258217" y="1822510"/>
            <a:ext cx="8281987" cy="877163"/>
          </a:xfrm>
          <a:prstGeom prst="rect">
            <a:avLst/>
          </a:prstGeom>
          <a:solidFill>
            <a:srgbClr val="FF33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ca-ES" altLang="es-ES_tradnl" sz="1700" b="1" dirty="0">
                <a:solidFill>
                  <a:schemeClr val="bg1"/>
                </a:solidFill>
                <a:latin typeface="Calibri" panose="020F0502020204030204" pitchFamily="34" charset="0"/>
                <a:cs typeface="Calibri" panose="020F0502020204030204" pitchFamily="34" charset="0"/>
              </a:rPr>
              <a:t>En definitiva, l'incompliment de l'obligació legal de remetre a l'Administració de l'Estat i de la Comunitat Autònoma els actes i acords locals, únicament pot perjudicar l'Ajuntament incomplidor de la mateixa.</a:t>
            </a:r>
          </a:p>
        </p:txBody>
      </p:sp>
    </p:spTree>
    <p:extLst>
      <p:ext uri="{BB962C8B-B14F-4D97-AF65-F5344CB8AC3E}">
        <p14:creationId xmlns:p14="http://schemas.microsoft.com/office/powerpoint/2010/main" val="3552799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91203"/>
                                        </p:tgtEl>
                                        <p:attrNameLst>
                                          <p:attrName>style.visibility</p:attrName>
                                        </p:attrNameLst>
                                      </p:cBhvr>
                                      <p:to>
                                        <p:strVal val="visible"/>
                                      </p:to>
                                    </p:set>
                                    <p:anim calcmode="lin" valueType="num">
                                      <p:cBhvr>
                                        <p:cTn id="7" dur="2000" fill="hold"/>
                                        <p:tgtEl>
                                          <p:spTgt spid="691203"/>
                                        </p:tgtEl>
                                        <p:attrNameLst>
                                          <p:attrName>ppt_x</p:attrName>
                                        </p:attrNameLst>
                                      </p:cBhvr>
                                      <p:tavLst>
                                        <p:tav tm="0">
                                          <p:val>
                                            <p:strVal val="#ppt_x-.2"/>
                                          </p:val>
                                        </p:tav>
                                        <p:tav tm="100000">
                                          <p:val>
                                            <p:strVal val="#ppt_x"/>
                                          </p:val>
                                        </p:tav>
                                      </p:tavLst>
                                    </p:anim>
                                    <p:anim calcmode="lin" valueType="num">
                                      <p:cBhvr>
                                        <p:cTn id="8" dur="2000" fill="hold"/>
                                        <p:tgtEl>
                                          <p:spTgt spid="691203"/>
                                        </p:tgtEl>
                                        <p:attrNameLst>
                                          <p:attrName>ppt_y</p:attrName>
                                        </p:attrNameLst>
                                      </p:cBhvr>
                                      <p:tavLst>
                                        <p:tav tm="0">
                                          <p:val>
                                            <p:strVal val="#ppt_y"/>
                                          </p:val>
                                        </p:tav>
                                        <p:tav tm="100000">
                                          <p:val>
                                            <p:strVal val="#ppt_y"/>
                                          </p:val>
                                        </p:tav>
                                      </p:tavLst>
                                    </p:anim>
                                    <p:animEffect transition="in" filter="wipe(right)" prLst="gradientSize: 0.1">
                                      <p:cBhvr>
                                        <p:cTn id="9" dur="2000"/>
                                        <p:tgtEl>
                                          <p:spTgt spid="69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2 Marcador de contenido"/>
          <p:cNvSpPr>
            <a:spLocks noGrp="1"/>
          </p:cNvSpPr>
          <p:nvPr>
            <p:ph idx="1"/>
          </p:nvPr>
        </p:nvSpPr>
        <p:spPr>
          <a:xfrm>
            <a:off x="2279576" y="477074"/>
            <a:ext cx="9289032" cy="5846763"/>
          </a:xfrm>
          <a:noFill/>
        </p:spPr>
        <p:txBody>
          <a:bodyPr>
            <a:normAutofit/>
          </a:bodyPr>
          <a:lstStyle/>
          <a:p>
            <a:pPr algn="just" eaLnBrk="1" hangingPunct="1"/>
            <a:r>
              <a:rPr lang="ca-ES" altLang="ca-ES" dirty="0">
                <a:latin typeface="Calibri" panose="020F0502020204030204" pitchFamily="34" charset="0"/>
                <a:cs typeface="Calibri" panose="020F0502020204030204" pitchFamily="34" charset="0"/>
              </a:rPr>
              <a:t>I és que en cas contrari, d'existir actes que per qualsevol circumstància estiguessin pendents de sotmetre's a aprovació, i no produir-se la seva aprovació amb anterioritat a aquest acte de liquidació, </a:t>
            </a:r>
            <a:r>
              <a:rPr lang="ca-ES" altLang="ca-ES" b="1" dirty="0">
                <a:latin typeface="Calibri" panose="020F0502020204030204" pitchFamily="34" charset="0"/>
                <a:cs typeface="Calibri" panose="020F0502020204030204" pitchFamily="34" charset="0"/>
              </a:rPr>
              <a:t>aquestes actes serien perpètuament esborranys i, en no estar incorporades als llibres oficials corresponents</a:t>
            </a:r>
            <a:r>
              <a:rPr lang="ca-ES" altLang="ca-ES" dirty="0">
                <a:latin typeface="Calibri" panose="020F0502020204030204" pitchFamily="34" charset="0"/>
                <a:cs typeface="Calibri" panose="020F0502020204030204" pitchFamily="34" charset="0"/>
              </a:rPr>
              <a:t>, no restarien protegides per la presumpció </a:t>
            </a:r>
            <a:r>
              <a:rPr lang="ca-ES" altLang="ca-ES" dirty="0" smtClean="0">
                <a:latin typeface="Calibri" panose="020F0502020204030204" pitchFamily="34" charset="0"/>
                <a:cs typeface="Calibri" panose="020F0502020204030204" pitchFamily="34" charset="0"/>
              </a:rPr>
              <a:t>“</a:t>
            </a:r>
            <a:r>
              <a:rPr lang="ca-ES" altLang="ca-ES" i="1" dirty="0" err="1" smtClean="0">
                <a:latin typeface="Calibri" panose="020F0502020204030204" pitchFamily="34" charset="0"/>
                <a:cs typeface="Calibri" panose="020F0502020204030204" pitchFamily="34" charset="0"/>
              </a:rPr>
              <a:t>iuris</a:t>
            </a:r>
            <a:r>
              <a:rPr lang="ca-ES" altLang="ca-ES" i="1" dirty="0" smtClean="0">
                <a:latin typeface="Calibri" panose="020F0502020204030204" pitchFamily="34" charset="0"/>
                <a:cs typeface="Calibri" panose="020F0502020204030204" pitchFamily="34" charset="0"/>
              </a:rPr>
              <a:t> </a:t>
            </a:r>
            <a:r>
              <a:rPr lang="ca-ES" altLang="ca-ES" i="1" dirty="0" err="1" smtClean="0">
                <a:latin typeface="Calibri" panose="020F0502020204030204" pitchFamily="34" charset="0"/>
                <a:cs typeface="Calibri" panose="020F0502020204030204" pitchFamily="34" charset="0"/>
              </a:rPr>
              <a:t>tantum</a:t>
            </a:r>
            <a:r>
              <a:rPr lang="ca-ES" altLang="ca-ES" i="1" dirty="0" smtClean="0">
                <a:latin typeface="Calibri" panose="020F0502020204030204" pitchFamily="34" charset="0"/>
                <a:cs typeface="Calibri" panose="020F0502020204030204" pitchFamily="34" charset="0"/>
              </a:rPr>
              <a:t>” </a:t>
            </a:r>
            <a:r>
              <a:rPr lang="ca-ES" altLang="ca-ES" dirty="0">
                <a:latin typeface="Calibri" panose="020F0502020204030204" pitchFamily="34" charset="0"/>
                <a:cs typeface="Calibri" panose="020F0502020204030204" pitchFamily="34" charset="0"/>
              </a:rPr>
              <a:t>de la que</a:t>
            </a:r>
            <a:r>
              <a:rPr lang="ca-ES" altLang="ca-ES" i="1" dirty="0">
                <a:latin typeface="Calibri" panose="020F0502020204030204" pitchFamily="34" charset="0"/>
                <a:cs typeface="Calibri" panose="020F0502020204030204" pitchFamily="34" charset="0"/>
              </a:rPr>
              <a:t>, </a:t>
            </a:r>
            <a:r>
              <a:rPr lang="ca-ES" altLang="ca-ES" dirty="0">
                <a:latin typeface="Calibri" panose="020F0502020204030204" pitchFamily="34" charset="0"/>
                <a:cs typeface="Calibri" panose="020F0502020204030204" pitchFamily="34" charset="0"/>
              </a:rPr>
              <a:t>en tant que instrument públic solemne, gaudeix el llibre d'actes</a:t>
            </a:r>
            <a:r>
              <a:rPr lang="ca-ES" altLang="ca-ES" dirty="0" smtClean="0">
                <a:latin typeface="Calibri" panose="020F0502020204030204" pitchFamily="34" charset="0"/>
                <a:cs typeface="Calibri" panose="020F0502020204030204" pitchFamily="34" charset="0"/>
              </a:rPr>
              <a:t>.</a:t>
            </a:r>
          </a:p>
          <a:p>
            <a:pPr marL="0" indent="0" algn="just" eaLnBrk="1" hangingPunct="1">
              <a:buNone/>
            </a:pPr>
            <a:endParaRPr lang="ca-ES" altLang="ca-ES" dirty="0">
              <a:latin typeface="Calibri" panose="020F0502020204030204" pitchFamily="34" charset="0"/>
              <a:cs typeface="Calibri" panose="020F0502020204030204" pitchFamily="34" charset="0"/>
            </a:endParaRPr>
          </a:p>
          <a:p>
            <a:pPr algn="just" eaLnBrk="1" hangingPunct="1"/>
            <a:r>
              <a:rPr lang="ca-ES" altLang="ca-ES" dirty="0">
                <a:latin typeface="Calibri" panose="020F0502020204030204" pitchFamily="34" charset="0"/>
                <a:cs typeface="Calibri" panose="020F0502020204030204" pitchFamily="34" charset="0"/>
              </a:rPr>
              <a:t>Això no vol dir que no existeixi la possibilitat de provar l'existència d'aquests acords, ja que no solament es podria utilitzar qualsevol altre mitjà de prova de la seva existència vàlid en dret, sinó que, a més, d’acord amb el disposa l'article 206 del ROF, sempre existeix la possibilitat d'expedir certificacions dels acords corresponents a aquestes sessions, </a:t>
            </a:r>
            <a:r>
              <a:rPr lang="ca-ES" altLang="ca-ES" b="1" u="sng" dirty="0">
                <a:solidFill>
                  <a:srgbClr val="FF0000"/>
                </a:solidFill>
                <a:latin typeface="Calibri" panose="020F0502020204030204" pitchFamily="34" charset="0"/>
                <a:cs typeface="Calibri" panose="020F0502020204030204" pitchFamily="34" charset="0"/>
              </a:rPr>
              <a:t>fent l'advertiment o excepció </a:t>
            </a:r>
            <a:r>
              <a:rPr lang="ca-ES" altLang="ca-ES" dirty="0">
                <a:latin typeface="Calibri" panose="020F0502020204030204" pitchFamily="34" charset="0"/>
                <a:cs typeface="Calibri" panose="020F0502020204030204" pitchFamily="34" charset="0"/>
              </a:rPr>
              <a:t>que l'acta </a:t>
            </a:r>
            <a:r>
              <a:rPr lang="ca-ES" altLang="ca-ES" b="1" dirty="0">
                <a:latin typeface="Calibri" panose="020F0502020204030204" pitchFamily="34" charset="0"/>
                <a:cs typeface="Calibri" panose="020F0502020204030204" pitchFamily="34" charset="0"/>
              </a:rPr>
              <a:t>està pendent d'aprovació </a:t>
            </a:r>
            <a:r>
              <a:rPr lang="ca-ES" altLang="ca-ES" dirty="0">
                <a:latin typeface="Calibri" panose="020F0502020204030204" pitchFamily="34" charset="0"/>
                <a:cs typeface="Calibri" panose="020F0502020204030204" pitchFamily="34" charset="0"/>
              </a:rPr>
              <a:t>i, a reserva, per tant, dels termes que resultin d'aquesta aprovació. Però quan no existeix ni tan sols un esborrany d'acta degudament signat, l'única possibilitat de certificar es que s'emetin aquestes certificacions sobre la base de la documentació que figuri en l'expedient, </a:t>
            </a:r>
            <a:r>
              <a:rPr lang="ca-ES" altLang="ca-ES" b="1" dirty="0">
                <a:solidFill>
                  <a:srgbClr val="FF0000"/>
                </a:solidFill>
                <a:latin typeface="Calibri" panose="020F0502020204030204" pitchFamily="34" charset="0"/>
                <a:cs typeface="Calibri" panose="020F0502020204030204" pitchFamily="34" charset="0"/>
              </a:rPr>
              <a:t>sempre que consti en aquesta la diligència d'aprovació per l'òrgan corresponent.</a:t>
            </a:r>
          </a:p>
        </p:txBody>
      </p:sp>
      <p:sp>
        <p:nvSpPr>
          <p:cNvPr id="48132" name="3 Marcador de pie de página"/>
          <p:cNvSpPr>
            <a:spLocks noGrp="1"/>
          </p:cNvSpPr>
          <p:nvPr>
            <p:ph type="ftr" sz="quarter" idx="11"/>
          </p:nvPr>
        </p:nvSpPr>
        <p:spPr/>
        <p:txBody>
          <a:bodyPr/>
          <a:lstStyle/>
          <a:p>
            <a:pPr>
              <a:defRPr/>
            </a:pPr>
            <a:r>
              <a:rPr lang="pt-BR"/>
              <a:t>Curs de regim juridic </a:t>
            </a:r>
            <a:endParaRPr lang="es-ES"/>
          </a:p>
        </p:txBody>
      </p:sp>
      <p:sp>
        <p:nvSpPr>
          <p:cNvPr id="48133" name="4 Marcador de número de diapositiva"/>
          <p:cNvSpPr>
            <a:spLocks noGrp="1"/>
          </p:cNvSpPr>
          <p:nvPr>
            <p:ph type="sldNum" sz="quarter" idx="12"/>
          </p:nvPr>
        </p:nvSpPr>
        <p:spPr/>
        <p:txBody>
          <a:bodyPr/>
          <a:lstStyle/>
          <a:p>
            <a:pPr>
              <a:defRPr/>
            </a:pPr>
            <a:fld id="{93269D15-AEA6-474E-88AD-30372C2B03B4}" type="slidenum">
              <a:rPr lang="es-ES"/>
              <a:pPr>
                <a:defRPr/>
              </a:pPr>
              <a:t>25</a:t>
            </a:fld>
            <a:endParaRPr lang="es-ES"/>
          </a:p>
        </p:txBody>
      </p:sp>
    </p:spTree>
    <p:extLst>
      <p:ext uri="{BB962C8B-B14F-4D97-AF65-F5344CB8AC3E}">
        <p14:creationId xmlns:p14="http://schemas.microsoft.com/office/powerpoint/2010/main" val="374937139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21" y="624110"/>
            <a:ext cx="9729092" cy="1280890"/>
          </a:xfrm>
        </p:spPr>
        <p:txBody>
          <a:bodyPr>
            <a:normAutofit/>
          </a:bodyPr>
          <a:lstStyle/>
          <a:p>
            <a:r>
              <a:rPr lang="ca-ES" sz="4000" b="1" dirty="0" smtClean="0">
                <a:solidFill>
                  <a:srgbClr val="0070C0"/>
                </a:solidFill>
                <a:latin typeface="Calibri" panose="020F0502020204030204" pitchFamily="34" charset="0"/>
                <a:cs typeface="Calibri" panose="020F0502020204030204" pitchFamily="34" charset="0"/>
              </a:rPr>
              <a:t>PUBLICAR.</a:t>
            </a:r>
            <a:endParaRPr lang="es-ES" sz="4000" b="1" dirty="0">
              <a:solidFill>
                <a:srgbClr val="0070C0"/>
              </a:solidFill>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2135560" y="2492896"/>
            <a:ext cx="8291264" cy="2664295"/>
          </a:xfrm>
        </p:spPr>
        <p:txBody>
          <a:bodyPr>
            <a:normAutofit/>
          </a:bodyPr>
          <a:lstStyle/>
          <a:p>
            <a:r>
              <a:rPr lang="ca-ES" sz="1700" dirty="0">
                <a:latin typeface="Calibri" panose="020F0502020204030204" pitchFamily="34" charset="0"/>
                <a:cs typeface="Calibri" panose="020F0502020204030204" pitchFamily="34" charset="0"/>
              </a:rPr>
              <a:t>I publicar d’acord amb l’article 8.1.c) de la Llei 19/2014, del 29 de desembre, de transparència, accés a la informació pública i bon govern (</a:t>
            </a:r>
            <a:r>
              <a:rPr lang="ca-ES" sz="1700" dirty="0">
                <a:latin typeface="Calibri" panose="020F0502020204030204" pitchFamily="34" charset="0"/>
                <a:cs typeface="Calibri" panose="020F0502020204030204" pitchFamily="34" charset="0"/>
                <a:hlinkClick r:id="rId2"/>
              </a:rPr>
              <a:t>LTAIPBG</a:t>
            </a:r>
            <a:r>
              <a:rPr lang="ca-ES" sz="1700" dirty="0">
                <a:latin typeface="Calibri" panose="020F0502020204030204" pitchFamily="34" charset="0"/>
                <a:cs typeface="Calibri" panose="020F0502020204030204" pitchFamily="34" charset="0"/>
              </a:rPr>
              <a:t>).</a:t>
            </a:r>
          </a:p>
          <a:p>
            <a:r>
              <a:rPr lang="ca-ES" sz="1700" dirty="0">
                <a:latin typeface="Calibri" panose="020F0502020204030204" pitchFamily="34" charset="0"/>
                <a:cs typeface="Calibri" panose="020F0502020204030204" pitchFamily="34" charset="0"/>
              </a:rPr>
              <a:t>Article 46 del Decret 8/2021, sobre transparència i dret accés a la informació pública (</a:t>
            </a:r>
            <a:r>
              <a:rPr lang="ca-ES" sz="1700" dirty="0">
                <a:latin typeface="Calibri" panose="020F0502020204030204" pitchFamily="34" charset="0"/>
                <a:cs typeface="Calibri" panose="020F0502020204030204" pitchFamily="34" charset="0"/>
                <a:hlinkClick r:id="rId3"/>
              </a:rPr>
              <a:t>DTDAIP</a:t>
            </a:r>
            <a:r>
              <a:rPr lang="ca-ES" sz="1700" dirty="0">
                <a:latin typeface="Calibri" panose="020F0502020204030204" pitchFamily="34" charset="0"/>
                <a:cs typeface="Calibri" panose="020F0502020204030204" pitchFamily="34" charset="0"/>
              </a:rPr>
              <a:t>).</a:t>
            </a:r>
          </a:p>
          <a:p>
            <a:r>
              <a:rPr lang="ca-ES" sz="1700" dirty="0">
                <a:latin typeface="Calibri" panose="020F0502020204030204" pitchFamily="34" charset="0"/>
                <a:cs typeface="Calibri" panose="020F0502020204030204" pitchFamily="34" charset="0"/>
              </a:rPr>
              <a:t>En la publicació de les actes de les sessions del ple s'hi poden incloure dades de caràcter personal sense comptar amb el consentiment de la persona interessada si es tracta de dades referents a actes debatuts al ple de la corporació o a disposicions objecte de publicació en el butlletí oficial corresponent.</a:t>
            </a:r>
          </a:p>
          <a:p>
            <a:pPr marL="0" indent="0">
              <a:buNone/>
            </a:pPr>
            <a:endParaRPr lang="es-E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811110"/>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3512" y="68974"/>
            <a:ext cx="9441060" cy="1356320"/>
          </a:xfrm>
        </p:spPr>
        <p:txBody>
          <a:bodyPr/>
          <a:lstStyle/>
          <a:p>
            <a:r>
              <a:rPr lang="ca-ES" b="1" dirty="0" smtClean="0">
                <a:solidFill>
                  <a:srgbClr val="002060"/>
                </a:solidFill>
              </a:rPr>
              <a:t>DRET A ACCEDIR A LA DOCUMENTACIÓ ELS REGIDORS.</a:t>
            </a:r>
            <a:endParaRPr lang="es-ES" b="1" dirty="0">
              <a:solidFill>
                <a:srgbClr val="002060"/>
              </a:solidFill>
            </a:endParaRPr>
          </a:p>
        </p:txBody>
      </p:sp>
      <p:sp>
        <p:nvSpPr>
          <p:cNvPr id="4" name="Rectangle 1"/>
          <p:cNvSpPr>
            <a:spLocks noGrp="1" noChangeArrowheads="1"/>
          </p:cNvSpPr>
          <p:nvPr>
            <p:ph idx="1"/>
          </p:nvPr>
        </p:nvSpPr>
        <p:spPr bwMode="auto">
          <a:xfrm>
            <a:off x="1631504" y="1500354"/>
            <a:ext cx="9390473" cy="422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ca-ES" altLang="es-ES" dirty="0">
                <a:solidFill>
                  <a:srgbClr val="666666"/>
                </a:solidFill>
                <a:latin typeface="Calibri" panose="020F0502020204030204" pitchFamily="34" charset="0"/>
                <a:cs typeface="Calibri" panose="020F0502020204030204" pitchFamily="34" charset="0"/>
              </a:rPr>
              <a:t>L</a:t>
            </a:r>
            <a:r>
              <a:rPr kumimoji="0" lang="ca-ES" altLang="es-ES" b="0"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'article 77 de la Llei 7/1985, de 2 d'abril, Reguladora de les Bases del Règim Local (LRBL) indica:</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Tots els membres de les Corporacions Locals tenen dret d'obtenir </a:t>
            </a:r>
            <a:r>
              <a:rPr kumimoji="0" lang="ca-ES" altLang="es-ES" b="1" i="1"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de l'alcalde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1" i="1"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o de la Junta de Govern Local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quants antecedents, dades, o informacions obrin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en poder dels Serveis de la Corporació que resultin precisos per al desenvolupament de la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seva funció</a:t>
            </a: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La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sol·licitud d'exercici del dret</a:t>
            </a: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recollit en el paràgraf anterior haurà de ser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resolta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motivadament en els cinc dies naturals</a:t>
            </a: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següents a aquell en què s'hagués presentat».</a:t>
            </a:r>
          </a:p>
          <a:p>
            <a:r>
              <a:rPr lang="ca-ES" dirty="0" smtClean="0">
                <a:latin typeface="Calibri" panose="020F0502020204030204" pitchFamily="34" charset="0"/>
                <a:cs typeface="Calibri" panose="020F0502020204030204" pitchFamily="34" charset="0"/>
              </a:rPr>
              <a:t>Per tot plegat, </a:t>
            </a:r>
            <a:r>
              <a:rPr lang="ca-ES" b="1" dirty="0" smtClean="0">
                <a:latin typeface="Calibri" panose="020F0502020204030204" pitchFamily="34" charset="0"/>
                <a:cs typeface="Calibri" panose="020F0502020204030204" pitchFamily="34" charset="0"/>
              </a:rPr>
              <a:t>el dret d'accés dels Regidors a tal informació s'atorgarà segons la informació obrant a l'Ajuntament</a:t>
            </a:r>
            <a:r>
              <a:rPr lang="ca-ES" dirty="0" smtClean="0">
                <a:latin typeface="Calibri" panose="020F0502020204030204" pitchFamily="34" charset="0"/>
                <a:cs typeface="Calibri" panose="020F0502020204030204" pitchFamily="34" charset="0"/>
              </a:rPr>
              <a:t>, mitjançant l'accés directe o pregat, havent de sol·licitar tal accés a l'Alcalde o a la Junta de Govern Local.</a:t>
            </a:r>
          </a:p>
          <a:p>
            <a:r>
              <a:rPr lang="ca-ES" dirty="0" smtClean="0">
                <a:latin typeface="Calibri" panose="020F0502020204030204" pitchFamily="34" charset="0"/>
                <a:cs typeface="Calibri" panose="020F0502020204030204" pitchFamily="34" charset="0"/>
              </a:rPr>
              <a:t>Cal fer especial esment als </a:t>
            </a:r>
            <a:r>
              <a:rPr lang="ca-ES" b="1" dirty="0" smtClean="0">
                <a:latin typeface="Calibri" panose="020F0502020204030204" pitchFamily="34" charset="0"/>
                <a:cs typeface="Calibri" panose="020F0502020204030204" pitchFamily="34" charset="0"/>
              </a:rPr>
              <a:t>articles 14 i 15</a:t>
            </a:r>
            <a:r>
              <a:rPr lang="ca-ES" dirty="0" smtClean="0">
                <a:latin typeface="Calibri" panose="020F0502020204030204" pitchFamily="34" charset="0"/>
                <a:cs typeface="Calibri" panose="020F0502020204030204" pitchFamily="34" charset="0"/>
              </a:rPr>
              <a:t> del Reglament d'Organització, Funcionament i Règim Jurídic de les Entitats Locals, aprovat per Reial decret 2568/1986, de 28 de novembre </a:t>
            </a:r>
            <a:r>
              <a:rPr lang="ca-ES" b="1" dirty="0" smtClean="0">
                <a:latin typeface="Calibri" panose="020F0502020204030204" pitchFamily="34" charset="0"/>
                <a:cs typeface="Calibri" panose="020F0502020204030204" pitchFamily="34" charset="0"/>
              </a:rPr>
              <a:t>(ROF</a:t>
            </a:r>
            <a:r>
              <a:rPr lang="ca-ES" dirty="0" smtClean="0">
                <a:latin typeface="Calibri" panose="020F0502020204030204" pitchFamily="34" charset="0"/>
                <a:cs typeface="Calibri" panose="020F0502020204030204" pitchFamily="34" charset="0"/>
              </a:rPr>
              <a:t>), </a:t>
            </a:r>
            <a:r>
              <a:rPr lang="ca-ES" b="1" dirty="0" smtClean="0">
                <a:latin typeface="Calibri" panose="020F0502020204030204" pitchFamily="34" charset="0"/>
                <a:cs typeface="Calibri" panose="020F0502020204030204" pitchFamily="34" charset="0"/>
              </a:rPr>
              <a:t>el primer fa referència a l'accés pregat i el segon a l'accés lliure a la informació als membres de la corporació</a:t>
            </a:r>
            <a:r>
              <a:rPr lang="ca-ES" dirty="0" smtClean="0">
                <a:latin typeface="Calibri" panose="020F0502020204030204" pitchFamily="34" charset="0"/>
                <a:cs typeface="Calibri" panose="020F050202020403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3" name="Flecha derecha 2"/>
          <p:cNvSpPr/>
          <p:nvPr/>
        </p:nvSpPr>
        <p:spPr>
          <a:xfrm>
            <a:off x="8256240" y="5877272"/>
            <a:ext cx="259228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98790239"/>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199456" y="188640"/>
            <a:ext cx="10297144" cy="2585323"/>
          </a:xfrm>
          <a:prstGeom prst="rect">
            <a:avLst/>
          </a:prstGeom>
          <a:solidFill>
            <a:schemeClr val="accent2">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L'article </a:t>
            </a:r>
            <a:r>
              <a:rPr kumimoji="0" lang="ca-ES" altLang="es-ES" b="1"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14 </a:t>
            </a:r>
            <a:r>
              <a:rPr kumimoji="0" lang="ca-ES" altLang="es-ES" b="0"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disposa:                                                                                                              </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«1. Tots els membres de les Corporacions Locals tenen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dret a obtenir</a:t>
            </a: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de l'Alcalde o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President o de la Comissió de Govern quants antecedents, dades o informacions obrin en poder dels serveis de la Corporació i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resultin precisos per al desenvolupament de la seva funció.</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2. La petició d'accés a les informacions s'entendrà </a:t>
            </a:r>
            <a:r>
              <a:rPr kumimoji="0" lang="ca-ES" altLang="es-ES" b="1" i="1" u="none" strike="noStrike" cap="none" normalizeH="0" baseline="0" dirty="0" smtClean="0">
                <a:ln>
                  <a:noFill/>
                </a:ln>
                <a:solidFill>
                  <a:srgbClr val="002060"/>
                </a:solidFill>
                <a:effectLst/>
                <a:latin typeface="Calibri" panose="020F0502020204030204" pitchFamily="34" charset="0"/>
                <a:cs typeface="Calibri" panose="020F0502020204030204" pitchFamily="34" charset="0"/>
              </a:rPr>
              <a:t>concedida per silenci administratiu </a:t>
            </a: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en cas que el President o la Comissió de Govern no dictin resolució o acord denegatori en el terme de cinc dies, a comptar des de la data de sol·licitud.</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3. En tot cas, la denegació de l'accés a la documentació informativa haurà de fer-se a través de resolució o acord motivat».</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5" name="Rectangle 1"/>
          <p:cNvSpPr txBox="1">
            <a:spLocks noChangeArrowheads="1"/>
          </p:cNvSpPr>
          <p:nvPr/>
        </p:nvSpPr>
        <p:spPr bwMode="auto">
          <a:xfrm>
            <a:off x="1199456" y="3279467"/>
            <a:ext cx="10297144" cy="3139321"/>
          </a:xfrm>
          <a:prstGeom prst="rect">
            <a:avLst/>
          </a:prstGeom>
          <a:solidFill>
            <a:schemeClr val="tx2">
              <a:lumMod val="20000"/>
              <a:lumOff val="80000"/>
            </a:schemeClr>
          </a:solidFill>
          <a:ln>
            <a:noFill/>
          </a:ln>
          <a:effectLst/>
        </p:spPr>
        <p:txBody>
          <a:bodyPr vert="horz" wrap="square" lIns="91440" tIns="45720" rIns="91440" bIns="45720" numCol="1" rtlCol="0" anchor="ctr" anchorCtr="0" compatLnSpc="1">
            <a:prstTxWarp prst="textNoShape">
              <a:avLst/>
            </a:prstTxWarp>
            <a:sp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defTabSz="914400" eaLnBrk="0" fontAlgn="base" hangingPunct="0">
              <a:spcBef>
                <a:spcPct val="0"/>
              </a:spcBef>
              <a:spcAft>
                <a:spcPct val="0"/>
              </a:spcAft>
              <a:buClrTx/>
              <a:buFontTx/>
              <a:buNone/>
            </a:pPr>
            <a:r>
              <a:rPr lang="ca-ES" altLang="es-ES" smtClean="0">
                <a:solidFill>
                  <a:srgbClr val="666666"/>
                </a:solidFill>
                <a:latin typeface="Calibri" panose="020F0502020204030204" pitchFamily="34" charset="0"/>
                <a:cs typeface="Calibri" panose="020F0502020204030204" pitchFamily="34" charset="0"/>
              </a:rPr>
              <a:t>L'article 15 del Reglament reconeix determinats casos en els quals es dóna l'accés </a:t>
            </a:r>
            <a:r>
              <a:rPr lang="ca-ES" altLang="es-ES" b="1" smtClean="0">
                <a:solidFill>
                  <a:srgbClr val="666666"/>
                </a:solidFill>
                <a:latin typeface="Calibri" panose="020F0502020204030204" pitchFamily="34" charset="0"/>
                <a:cs typeface="Calibri" panose="020F0502020204030204" pitchFamily="34" charset="0"/>
              </a:rPr>
              <a:t>lliure</a:t>
            </a:r>
            <a:r>
              <a:rPr lang="ca-ES" altLang="es-ES" smtClean="0">
                <a:solidFill>
                  <a:srgbClr val="666666"/>
                </a:solidFill>
                <a:latin typeface="Calibri" panose="020F0502020204030204" pitchFamily="34" charset="0"/>
                <a:cs typeface="Calibri" panose="020F0502020204030204" pitchFamily="34" charset="0"/>
              </a:rPr>
              <a:t> al regidor:</a:t>
            </a:r>
            <a:endParaRPr lang="ca-ES" altLang="es-ES" smtClean="0">
              <a:solidFill>
                <a:schemeClr val="tx1"/>
              </a:solidFill>
              <a:latin typeface="Calibri" panose="020F0502020204030204" pitchFamily="34" charset="0"/>
              <a:cs typeface="Calibri" panose="020F0502020204030204" pitchFamily="34" charset="0"/>
            </a:endParaRPr>
          </a:p>
          <a:p>
            <a:pPr marL="0" indent="0" algn="just" defTabSz="914400" eaLnBrk="0" fontAlgn="base" hangingPunct="0">
              <a:spcBef>
                <a:spcPct val="0"/>
              </a:spcBef>
              <a:spcAft>
                <a:spcPct val="0"/>
              </a:spcAft>
              <a:buClrTx/>
              <a:buFontTx/>
              <a:buNone/>
            </a:pPr>
            <a:r>
              <a:rPr lang="ca-ES" altLang="es-ES" i="1" smtClean="0">
                <a:solidFill>
                  <a:srgbClr val="8A8A8A"/>
                </a:solidFill>
                <a:latin typeface="Calibri" panose="020F0502020204030204" pitchFamily="34" charset="0"/>
                <a:cs typeface="Calibri" panose="020F0502020204030204" pitchFamily="34" charset="0"/>
              </a:rPr>
              <a:t>«No obstant això el disposat en el número 1 de l'article anterior, els serveis administratius locals estaran obligats a facilitar la informació, </a:t>
            </a:r>
            <a:r>
              <a:rPr lang="ca-ES" altLang="es-ES" b="1" i="1" smtClean="0">
                <a:solidFill>
                  <a:srgbClr val="666666"/>
                </a:solidFill>
                <a:latin typeface="Calibri" panose="020F0502020204030204" pitchFamily="34" charset="0"/>
                <a:cs typeface="Calibri" panose="020F0502020204030204" pitchFamily="34" charset="0"/>
              </a:rPr>
              <a:t>sense necessitat de què el membre de la Corporació acrediti estar autoritzat, en els següents casos:</a:t>
            </a:r>
            <a:endParaRPr lang="ca-ES" altLang="es-ES" smtClean="0">
              <a:solidFill>
                <a:schemeClr val="tx1"/>
              </a:solidFill>
              <a:latin typeface="Calibri" panose="020F0502020204030204" pitchFamily="34" charset="0"/>
              <a:cs typeface="Calibri" panose="020F0502020204030204" pitchFamily="34" charset="0"/>
            </a:endParaRPr>
          </a:p>
          <a:p>
            <a:pPr marL="0" indent="0" algn="just" defTabSz="914400" eaLnBrk="0" fontAlgn="base" hangingPunct="0">
              <a:spcBef>
                <a:spcPct val="0"/>
              </a:spcBef>
              <a:spcAft>
                <a:spcPct val="0"/>
              </a:spcAft>
              <a:buClrTx/>
              <a:buFontTx/>
              <a:buNone/>
            </a:pPr>
            <a:r>
              <a:rPr lang="ca-ES" altLang="es-ES" i="1" smtClean="0">
                <a:solidFill>
                  <a:srgbClr val="8A8A8A"/>
                </a:solidFill>
                <a:latin typeface="Calibri" panose="020F0502020204030204" pitchFamily="34" charset="0"/>
                <a:cs typeface="Calibri" panose="020F0502020204030204" pitchFamily="34" charset="0"/>
              </a:rPr>
              <a:t>a. Quan es tracti de l'accés dels membres de la Corporació que ostentin delegacions o responsabilitats de gestió, a la informació pròpia d'aquestes.</a:t>
            </a:r>
            <a:endParaRPr lang="ca-ES" altLang="es-ES" smtClean="0">
              <a:solidFill>
                <a:schemeClr val="tx1"/>
              </a:solidFill>
              <a:latin typeface="Calibri" panose="020F0502020204030204" pitchFamily="34" charset="0"/>
              <a:cs typeface="Calibri" panose="020F0502020204030204" pitchFamily="34" charset="0"/>
            </a:endParaRPr>
          </a:p>
          <a:p>
            <a:pPr marL="0" indent="0" algn="just" defTabSz="914400" eaLnBrk="0" fontAlgn="base" hangingPunct="0">
              <a:spcBef>
                <a:spcPct val="0"/>
              </a:spcBef>
              <a:spcAft>
                <a:spcPct val="0"/>
              </a:spcAft>
              <a:buClrTx/>
              <a:buFontTx/>
              <a:buNone/>
            </a:pPr>
            <a:r>
              <a:rPr lang="ca-ES" altLang="es-ES" i="1" smtClean="0">
                <a:solidFill>
                  <a:srgbClr val="8A8A8A"/>
                </a:solidFill>
                <a:latin typeface="Calibri" panose="020F0502020204030204" pitchFamily="34" charset="0"/>
                <a:cs typeface="Calibri" panose="020F0502020204030204" pitchFamily="34" charset="0"/>
              </a:rPr>
              <a:t>b. Quan es tracti de l'accés de qualsevol membre de la Corporació, a la informació i documentació corresponent als assumptes que hagin de ser tractats pels òrgans col·legiats de què formin part, així com a les resolucions o acords adoptats per qualsevol òrgan Municipal.</a:t>
            </a:r>
            <a:endParaRPr lang="ca-ES" altLang="es-ES" smtClean="0">
              <a:solidFill>
                <a:schemeClr val="tx1"/>
              </a:solidFill>
              <a:latin typeface="Calibri" panose="020F0502020204030204" pitchFamily="34" charset="0"/>
              <a:cs typeface="Calibri" panose="020F0502020204030204" pitchFamily="34" charset="0"/>
            </a:endParaRPr>
          </a:p>
          <a:p>
            <a:pPr marL="0" indent="0" algn="just" defTabSz="914400" eaLnBrk="0" fontAlgn="base" hangingPunct="0">
              <a:spcBef>
                <a:spcPct val="0"/>
              </a:spcBef>
              <a:spcAft>
                <a:spcPct val="0"/>
              </a:spcAft>
              <a:buClrTx/>
              <a:buFontTx/>
              <a:buNone/>
            </a:pPr>
            <a:r>
              <a:rPr lang="ca-ES" altLang="es-ES" i="1" smtClean="0">
                <a:solidFill>
                  <a:srgbClr val="8A8A8A"/>
                </a:solidFill>
                <a:latin typeface="Calibri" panose="020F0502020204030204" pitchFamily="34" charset="0"/>
                <a:cs typeface="Calibri" panose="020F0502020204030204" pitchFamily="34" charset="0"/>
              </a:rPr>
              <a:t>c. Quan es tracti de l'accés dels membres de la Corporació a la informació o documentació de l'entitat local que siguin de lliure accés per als ciutadans».</a:t>
            </a:r>
            <a:endParaRPr lang="ca-ES" altLang="es-ES" dirty="0" smtClean="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689627"/>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775094" y="360196"/>
            <a:ext cx="11297570" cy="59093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article 16 del ROF</a:t>
            </a:r>
            <a:r>
              <a:rPr kumimoji="0" lang="ca-ES" altLang="es-ES" b="1"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 </a:t>
            </a:r>
            <a:r>
              <a:rPr kumimoji="0" lang="ca-ES" altLang="es-ES" b="0" i="0"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el tenor literal del qual és el següent:</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1.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La consulta i l'examen concret dels expedients, llibres i documentació en general</a:t>
            </a: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es regirà per les següents normes:</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La consulta general de qualsevol expedient o antecedents documentals podrà realitzar-se, bé en l'arxiu general o en la dependència on es trobi, bé mitjançant el lliurament d'aquests o de còpia al membre de la Corporació interessat perquè pugui examinar-los en el despatx o sales reservades als membres de la Corporació.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El deslliurament de còpies es limitarà als casos citats d'accés lliure dels regidors a la informació i als casos en què això sigui expressament autoritzat pel President de la Comissió de Govern.</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1" i="1" u="none" strike="noStrike" cap="none" normalizeH="0" baseline="0" dirty="0" smtClean="0">
                <a:ln>
                  <a:noFill/>
                </a:ln>
                <a:solidFill>
                  <a:srgbClr val="FF0000"/>
                </a:solidFill>
                <a:effectLst/>
                <a:latin typeface="Calibri" panose="020F0502020204030204" pitchFamily="34" charset="0"/>
                <a:cs typeface="Calibri" panose="020F0502020204030204" pitchFamily="34" charset="0"/>
              </a:rPr>
              <a:t>En cap cas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els expedients, llibres o documentació podran sortir de la Casa consistorial o palau provincial, o de les corresponents dependències i oficines locals</a:t>
            </a: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La consulta dels llibres d'actes i els llibres de resolucions del President haurà d'efectuar-se en l'arxiu o en la secretaria general.</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L'examen d'expedients sotmesos a sessió podrà fer-se únicament en el lloc en què es trobin de manifest a partir de la convocatòria.</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2. En el supòsit de lliurament previst a l'apartat a) del nombre anterior, i a l'efecte de l'oportú control administratiu, l'interessat haurà de signar un justificant de recepció i tindrà l'obligació de retornar l'expedient o la documentació en un terme màxim de quaranta-vuit hores, o abans, en funció de les necessitats del tràmit de l'expedient en qüestió.</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3. </a:t>
            </a:r>
            <a:r>
              <a:rPr kumimoji="0" lang="ca-ES" altLang="es-ES" b="1" i="1" u="none" strike="noStrike" cap="none" normalizeH="0" baseline="0" dirty="0" smtClean="0">
                <a:ln>
                  <a:noFill/>
                </a:ln>
                <a:solidFill>
                  <a:srgbClr val="666666"/>
                </a:solidFill>
                <a:effectLst/>
                <a:latin typeface="Calibri" panose="020F0502020204030204" pitchFamily="34" charset="0"/>
                <a:cs typeface="Calibri" panose="020F0502020204030204" pitchFamily="34" charset="0"/>
              </a:rPr>
              <a:t>Els membres de la Corporació tenen el deure de guardar reserva en relació amb les informacions que se'ls facilitin per fer possible el desenvolupament de la seva funció</a:t>
            </a:r>
            <a:r>
              <a:rPr kumimoji="0" lang="ca-ES" altLang="es-ES" b="0" i="1" u="none" strike="noStrike" cap="none" normalizeH="0" baseline="0" dirty="0" smtClean="0">
                <a:ln>
                  <a:noFill/>
                </a:ln>
                <a:solidFill>
                  <a:srgbClr val="8A8A8A"/>
                </a:solidFill>
                <a:effectLst/>
                <a:latin typeface="Calibri" panose="020F0502020204030204" pitchFamily="34" charset="0"/>
                <a:cs typeface="Calibri" panose="020F0502020204030204" pitchFamily="34" charset="0"/>
              </a:rPr>
              <a:t>, singularment de les quals han de servir d'antecedent per a decisions que encara es trobin pendents d'adopció, així com per evitar la reproducció de la documentació que pugui ser-los facilitada, en original o còpia, per al seu estudi».</a:t>
            </a:r>
            <a:endParaRPr kumimoji="0" lang="ca-ES" altLang="es-ES"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8" name="Rectángulo 7"/>
          <p:cNvSpPr/>
          <p:nvPr/>
        </p:nvSpPr>
        <p:spPr>
          <a:xfrm>
            <a:off x="263352" y="6269506"/>
            <a:ext cx="11809312" cy="588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smtClean="0">
                <a:latin typeface="Calibri" panose="020F0502020204030204" pitchFamily="34" charset="0"/>
                <a:cs typeface="Calibri" panose="020F0502020204030204" pitchFamily="34" charset="0"/>
              </a:rPr>
              <a:t>El ROF ha romes inalterable des de la seva entrada en vigència desembre 1986 i actualment tenim el tema ADMINISTRACIÓ ELECTRONICA i per tant sembla que podria ser liciti realitzar aquesta informació vial informàtica.</a:t>
            </a:r>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0592712"/>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9496" y="404664"/>
            <a:ext cx="10441160" cy="1152128"/>
          </a:xfrm>
        </p:spPr>
        <p:txBody>
          <a:bodyPr>
            <a:normAutofit fontScale="90000"/>
          </a:bodyPr>
          <a:lstStyle/>
          <a:p>
            <a:r>
              <a:rPr lang="ca-ES" b="1" dirty="0" smtClean="0">
                <a:solidFill>
                  <a:srgbClr val="002060"/>
                </a:solidFill>
              </a:rPr>
              <a:t>ACCÉS DELS REGIDORS A LA DOCUMENTACIÓ-REGISTRE ENTRADES I SORTIDES.</a:t>
            </a:r>
            <a:endParaRPr lang="es-ES" b="1" dirty="0">
              <a:solidFill>
                <a:srgbClr val="002060"/>
              </a:solidFill>
            </a:endParaRPr>
          </a:p>
        </p:txBody>
      </p:sp>
      <p:sp>
        <p:nvSpPr>
          <p:cNvPr id="3" name="Marcador de contenido 2"/>
          <p:cNvSpPr>
            <a:spLocks noGrp="1"/>
          </p:cNvSpPr>
          <p:nvPr>
            <p:ph idx="1"/>
          </p:nvPr>
        </p:nvSpPr>
        <p:spPr>
          <a:xfrm>
            <a:off x="839416" y="1772816"/>
            <a:ext cx="10691812" cy="4310500"/>
          </a:xfrm>
        </p:spPr>
        <p:txBody>
          <a:bodyPr>
            <a:normAutofit/>
          </a:bodyPr>
          <a:lstStyle/>
          <a:p>
            <a:endParaRPr lang="ca-ES" b="1" dirty="0" smtClean="0">
              <a:latin typeface="Calibri" panose="020F0502020204030204" pitchFamily="34" charset="0"/>
              <a:cs typeface="Calibri" panose="020F0502020204030204" pitchFamily="34" charset="0"/>
            </a:endParaRPr>
          </a:p>
          <a:p>
            <a:endParaRPr lang="ca-ES" b="1" dirty="0" smtClean="0">
              <a:latin typeface="Calibri" panose="020F0502020204030204" pitchFamily="34" charset="0"/>
              <a:cs typeface="Calibri" panose="020F0502020204030204" pitchFamily="34" charset="0"/>
            </a:endParaRPr>
          </a:p>
          <a:p>
            <a:r>
              <a:rPr lang="ca-ES" dirty="0" smtClean="0">
                <a:latin typeface="Calibri" panose="020F0502020204030204" pitchFamily="34" charset="0"/>
                <a:cs typeface="Calibri" panose="020F0502020204030204" pitchFamily="34" charset="0"/>
              </a:rPr>
              <a:t>Els regidors tenen dret a obtenir de l'alcalde o president o de la Comissió de Govern quants antecedents, dades o informacions obrin en poder dels serveis de la Corporació i resultin precisos per al desenvolupament de la seva funció.</a:t>
            </a:r>
          </a:p>
          <a:p>
            <a:r>
              <a:rPr lang="ca-ES" b="1" dirty="0" smtClean="0">
                <a:latin typeface="Calibri" panose="020F0502020204030204" pitchFamily="34" charset="0"/>
                <a:cs typeface="Calibri" panose="020F0502020204030204" pitchFamily="34" charset="0"/>
              </a:rPr>
              <a:t> </a:t>
            </a:r>
            <a:r>
              <a:rPr lang="ca-ES" dirty="0" smtClean="0">
                <a:latin typeface="Calibri" panose="020F0502020204030204" pitchFamily="34" charset="0"/>
                <a:cs typeface="Calibri" panose="020F0502020204030204" pitchFamily="34" charset="0"/>
              </a:rPr>
              <a:t>Quant a la protecció de dades es refereix, si el regidor obrar en l'exercici de les seves funcions tindrà accés a les dades personals, sense perjudici del deure de confidencialitat recollit en l'article 5.1 de la Llei Orgànica 3/2018, de 5 de desembre, de Protecció de Dades Personals i garantia dels drets digitals (, LOPDGDD). No obstant això, si el regidor no obra en l'exercici de les seves funcions se li podrà denegar l'accés a les dades personals.</a:t>
            </a:r>
            <a:endParaRPr lang="ca-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651070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7568" y="0"/>
            <a:ext cx="8911687" cy="692696"/>
          </a:xfrm>
        </p:spPr>
        <p:txBody>
          <a:bodyPr/>
          <a:lstStyle/>
          <a:p>
            <a:r>
              <a:rPr lang="ca-ES" b="1" dirty="0" smtClean="0">
                <a:latin typeface="Calibri" panose="020F0502020204030204" pitchFamily="34" charset="0"/>
                <a:cs typeface="Calibri" panose="020F0502020204030204" pitchFamily="34" charset="0"/>
              </a:rPr>
              <a:t>ITEMS TRANSPARÈNCIA </a:t>
            </a:r>
            <a:endParaRPr lang="es-ES" b="1" dirty="0">
              <a:latin typeface="Calibri" panose="020F0502020204030204" pitchFamily="34" charset="0"/>
              <a:cs typeface="Calibri" panose="020F0502020204030204" pitchFamily="34" charset="0"/>
            </a:endParaRPr>
          </a:p>
        </p:txBody>
      </p:sp>
      <p:sp>
        <p:nvSpPr>
          <p:cNvPr id="3" name="Marcador de contenido 2"/>
          <p:cNvSpPr>
            <a:spLocks noGrp="1"/>
          </p:cNvSpPr>
          <p:nvPr>
            <p:ph idx="1"/>
          </p:nvPr>
        </p:nvSpPr>
        <p:spPr>
          <a:xfrm>
            <a:off x="1199456" y="6330909"/>
            <a:ext cx="10305156" cy="540062"/>
          </a:xfrm>
        </p:spPr>
        <p:txBody>
          <a:bodyPr>
            <a:noAutofit/>
          </a:bodyPr>
          <a:lstStyle/>
          <a:p>
            <a:r>
              <a:rPr lang="es-ES" sz="1600" dirty="0">
                <a:solidFill>
                  <a:srgbClr val="00B0F0"/>
                </a:solidFill>
                <a:latin typeface="Calibri" panose="020F0502020204030204" pitchFamily="34" charset="0"/>
                <a:cs typeface="Calibri" panose="020F0502020204030204" pitchFamily="34" charset="0"/>
              </a:rPr>
              <a:t>https://</a:t>
            </a:r>
            <a:r>
              <a:rPr lang="es-ES" sz="1600" dirty="0" smtClean="0">
                <a:solidFill>
                  <a:srgbClr val="00B0F0"/>
                </a:solidFill>
                <a:latin typeface="Calibri" panose="020F0502020204030204" pitchFamily="34" charset="0"/>
                <a:cs typeface="Calibri" panose="020F0502020204030204" pitchFamily="34" charset="0"/>
              </a:rPr>
              <a:t>municat.gencat.cat/ca/Temes/Transparencia/Items-de-transparencia/index</a:t>
            </a:r>
            <a:endParaRPr lang="es-ES" sz="1600" dirty="0">
              <a:solidFill>
                <a:srgbClr val="00B0F0"/>
              </a:solidFill>
              <a:latin typeface="Calibri" panose="020F0502020204030204" pitchFamily="34" charset="0"/>
              <a:cs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372905232"/>
              </p:ext>
            </p:extLst>
          </p:nvPr>
        </p:nvGraphicFramePr>
        <p:xfrm>
          <a:off x="1199456" y="584686"/>
          <a:ext cx="10305156" cy="5746223"/>
        </p:xfrm>
        <a:graphic>
          <a:graphicData uri="http://schemas.openxmlformats.org/drawingml/2006/table">
            <a:tbl>
              <a:tblPr firstRow="1" firstCol="1" bandRow="1">
                <a:tableStyleId>{5C22544A-7EE6-4342-B048-85BDC9FD1C3A}</a:tableStyleId>
              </a:tblPr>
              <a:tblGrid>
                <a:gridCol w="3041141">
                  <a:extLst>
                    <a:ext uri="{9D8B030D-6E8A-4147-A177-3AD203B41FA5}">
                      <a16:colId xmlns:a16="http://schemas.microsoft.com/office/drawing/2014/main" val="2058536576"/>
                    </a:ext>
                  </a:extLst>
                </a:gridCol>
                <a:gridCol w="7264015">
                  <a:extLst>
                    <a:ext uri="{9D8B030D-6E8A-4147-A177-3AD203B41FA5}">
                      <a16:colId xmlns:a16="http://schemas.microsoft.com/office/drawing/2014/main" val="325955599"/>
                    </a:ext>
                  </a:extLst>
                </a:gridCol>
              </a:tblGrid>
              <a:tr h="286247">
                <a:tc>
                  <a:txBody>
                    <a:bodyPr/>
                    <a:lstStyle/>
                    <a:p>
                      <a:pPr>
                        <a:lnSpc>
                          <a:spcPct val="107000"/>
                        </a:lnSpc>
                        <a:spcAft>
                          <a:spcPts val="0"/>
                        </a:spcAft>
                      </a:pPr>
                      <a:r>
                        <a:rPr lang="ca-ES" sz="1100">
                          <a:effectLst/>
                        </a:rPr>
                        <a:t>1.2. Organització política i retribucions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2"/>
                        </a:rPr>
                        <a:t>1.2.1 Cartipàs: organització política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4161303477"/>
                  </a:ext>
                </a:extLst>
              </a:tr>
              <a:tr h="286247">
                <a:tc>
                  <a:txBody>
                    <a:bodyPr/>
                    <a:lstStyle/>
                    <a:p>
                      <a:pPr>
                        <a:lnSpc>
                          <a:spcPct val="107000"/>
                        </a:lnSpc>
                        <a:spcAft>
                          <a:spcPts val="0"/>
                        </a:spcAft>
                      </a:pPr>
                      <a:r>
                        <a:rPr lang="ca-ES" sz="1100">
                          <a:effectLst/>
                        </a:rPr>
                        <a:t>1.2. Organització política i retribucions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3"/>
                        </a:rPr>
                        <a:t>1.2.2 Càrrecs electes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4107034051"/>
                  </a:ext>
                </a:extLst>
              </a:tr>
              <a:tr h="286247">
                <a:tc>
                  <a:txBody>
                    <a:bodyPr/>
                    <a:lstStyle/>
                    <a:p>
                      <a:pPr>
                        <a:lnSpc>
                          <a:spcPct val="107000"/>
                        </a:lnSpc>
                        <a:spcAft>
                          <a:spcPts val="0"/>
                        </a:spcAft>
                      </a:pPr>
                      <a:r>
                        <a:rPr lang="ca-ES" sz="1100">
                          <a:effectLst/>
                        </a:rPr>
                        <a:t>1.2. Organització política i retribucions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4"/>
                        </a:rPr>
                        <a:t>1.2.3 Grups polítics / municipals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3387308798"/>
                  </a:ext>
                </a:extLst>
              </a:tr>
              <a:tr h="286247">
                <a:tc>
                  <a:txBody>
                    <a:bodyPr/>
                    <a:lstStyle/>
                    <a:p>
                      <a:pPr>
                        <a:lnSpc>
                          <a:spcPct val="107000"/>
                        </a:lnSpc>
                        <a:spcAft>
                          <a:spcPts val="0"/>
                        </a:spcAft>
                      </a:pPr>
                      <a:r>
                        <a:rPr lang="ca-ES" sz="1100">
                          <a:effectLst/>
                        </a:rPr>
                        <a:t>1.2. Organització política i retribucions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5"/>
                        </a:rPr>
                        <a:t>1.2.4 Òrgans de govern i funcions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1101879734"/>
                  </a:ext>
                </a:extLst>
              </a:tr>
              <a:tr h="511572">
                <a:tc>
                  <a:txBody>
                    <a:bodyPr/>
                    <a:lstStyle/>
                    <a:p>
                      <a:pPr>
                        <a:lnSpc>
                          <a:spcPct val="107000"/>
                        </a:lnSpc>
                        <a:spcAft>
                          <a:spcPts val="0"/>
                        </a:spcAft>
                      </a:pPr>
                      <a:r>
                        <a:rPr lang="ca-ES" sz="1100">
                          <a:effectLst/>
                        </a:rPr>
                        <a:t>1.2. Organització política i retribucions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6"/>
                        </a:rPr>
                        <a:t>1.2.5 Alts càrrecs i càrrecs eventuals: perfil, dades de contacte, retribucions i activitats i béns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2229685184"/>
                  </a:ext>
                </a:extLst>
              </a:tr>
              <a:tr h="511572">
                <a:tc>
                  <a:txBody>
                    <a:bodyPr/>
                    <a:lstStyle/>
                    <a:p>
                      <a:pPr>
                        <a:lnSpc>
                          <a:spcPct val="107000"/>
                        </a:lnSpc>
                        <a:spcAft>
                          <a:spcPts val="0"/>
                        </a:spcAft>
                      </a:pPr>
                      <a:r>
                        <a:rPr lang="ca-ES" sz="1100">
                          <a:effectLst/>
                        </a:rPr>
                        <a:t>1.2. Organització política i retribucions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7"/>
                        </a:rPr>
                        <a:t>1.2.6 Resolucions relatives a les declaracions d'activitats, patrimonials i d'interessos dels alts càrrecs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2380157761"/>
                  </a:ext>
                </a:extLst>
              </a:tr>
              <a:tr h="286247">
                <a:tc>
                  <a:txBody>
                    <a:bodyPr/>
                    <a:lstStyle/>
                    <a:p>
                      <a:pPr>
                        <a:lnSpc>
                          <a:spcPct val="107000"/>
                        </a:lnSpc>
                        <a:spcAft>
                          <a:spcPts val="0"/>
                        </a:spcAft>
                      </a:pPr>
                      <a:r>
                        <a:rPr lang="ca-ES" sz="1100">
                          <a:effectLst/>
                        </a:rPr>
                        <a:t>1.2. Organització política i retribucions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8"/>
                        </a:rPr>
                        <a:t>1.2.7 Resolucions sobre el règim d’incompatibilitats dels alts càrrecs</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687990844"/>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9"/>
                        </a:rPr>
                        <a:t>2.1.1 Actes de ple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2321645256"/>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0"/>
                        </a:rPr>
                        <a:t>2.1.2 Acords de Junta de Govern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1558948385"/>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1"/>
                        </a:rPr>
                        <a:t>2.1.3 Resolucions i decrets</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3202794845"/>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2"/>
                        </a:rPr>
                        <a:t>2.1.4 Tauler d'edictes i anuncis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613971986"/>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3"/>
                        </a:rPr>
                        <a:t>2.1.5 Convocatòries de sessions del ple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4274823404"/>
                  </a:ext>
                </a:extLst>
              </a:tr>
              <a:tr h="429374">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4"/>
                        </a:rPr>
                        <a:t>2.1.6 Actes administratius amb incidència al domini públic i als serveis públics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3038313711"/>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5"/>
                        </a:rPr>
                        <a:t>2.1.7 Actes objecte de revisió en via administrativa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4216450906"/>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6"/>
                        </a:rPr>
                        <a:t>2.1.8 Resolucions administratives i judicials rellevants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2349602645"/>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7"/>
                        </a:rPr>
                        <a:t>2.1.9 Dictàmens de la Comissió Jurídica Assessora i altres òrgans consultius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2343244667"/>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8"/>
                        </a:rPr>
                        <a:t>2.1.10 Notícies i opinions sobre les actuacions de govern i de l'oposició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1970105841"/>
                  </a:ext>
                </a:extLst>
              </a:tr>
              <a:tr h="286247">
                <a:tc>
                  <a:txBody>
                    <a:bodyPr/>
                    <a:lstStyle/>
                    <a:p>
                      <a:pPr>
                        <a:lnSpc>
                          <a:spcPct val="107000"/>
                        </a:lnSpc>
                        <a:spcAft>
                          <a:spcPts val="0"/>
                        </a:spcAft>
                      </a:pPr>
                      <a:r>
                        <a:rPr lang="ca-ES" sz="1100">
                          <a:effectLst/>
                        </a:rPr>
                        <a:t>2.1. Acció de govern i grups polítics</a:t>
                      </a:r>
                      <a:endParaRPr lang="es-ES" sz="1050">
                        <a:effectLst/>
                        <a:latin typeface="Calibri" panose="020F0502020204030204" pitchFamily="34" charset="0"/>
                        <a:ea typeface="Calibri" panose="020F0502020204030204" pitchFamily="34" charset="0"/>
                        <a:cs typeface="Times New Roman" panose="02020603050405020304" pitchFamily="18" charset="0"/>
                      </a:endParaRPr>
                    </a:p>
                  </a:txBody>
                  <a:tcPr marL="19403" marR="19403" marT="0" marB="0" anchor="b"/>
                </a:tc>
                <a:tc>
                  <a:txBody>
                    <a:bodyPr/>
                    <a:lstStyle/>
                    <a:p>
                      <a:pPr>
                        <a:lnSpc>
                          <a:spcPct val="107000"/>
                        </a:lnSpc>
                        <a:spcAft>
                          <a:spcPts val="0"/>
                        </a:spcAft>
                      </a:pPr>
                      <a:r>
                        <a:rPr lang="ca-ES" sz="1400" b="1" u="sng" dirty="0">
                          <a:solidFill>
                            <a:schemeClr val="tx1"/>
                          </a:solidFill>
                          <a:effectLst/>
                          <a:latin typeface="Calibri" panose="020F0502020204030204" pitchFamily="34" charset="0"/>
                          <a:cs typeface="Calibri" panose="020F0502020204030204" pitchFamily="34" charset="0"/>
                          <a:hlinkClick r:id="rId19"/>
                        </a:rPr>
                        <a:t>2.1.11 Opinions i propostes dels grups polítics / municipals </a:t>
                      </a:r>
                      <a:endParaRPr lang="es-ES"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9403" marR="19403" marT="0" marB="0" anchor="b">
                    <a:solidFill>
                      <a:schemeClr val="bg1"/>
                    </a:solidFill>
                  </a:tcPr>
                </a:tc>
                <a:extLst>
                  <a:ext uri="{0D108BD9-81ED-4DB2-BD59-A6C34878D82A}">
                    <a16:rowId xmlns:a16="http://schemas.microsoft.com/office/drawing/2014/main" val="3089662869"/>
                  </a:ext>
                </a:extLst>
              </a:tr>
            </a:tbl>
          </a:graphicData>
        </a:graphic>
      </p:graphicFrame>
    </p:spTree>
    <p:extLst>
      <p:ext uri="{BB962C8B-B14F-4D97-AF65-F5344CB8AC3E}">
        <p14:creationId xmlns:p14="http://schemas.microsoft.com/office/powerpoint/2010/main" val="3398068718"/>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3592" y="3573016"/>
            <a:ext cx="8911687" cy="1280890"/>
          </a:xfrm>
        </p:spPr>
        <p:txBody>
          <a:bodyPr/>
          <a:lstStyle/>
          <a:p>
            <a:pPr algn="ctr"/>
            <a:r>
              <a:rPr lang="ca-ES" b="1" dirty="0" smtClean="0">
                <a:solidFill>
                  <a:srgbClr val="C00000"/>
                </a:solidFill>
              </a:rPr>
              <a:t>MOLTES GRÀCIES</a:t>
            </a:r>
            <a:endParaRPr lang="es-ES" b="1" dirty="0">
              <a:solidFill>
                <a:srgbClr val="C00000"/>
              </a:solidFill>
            </a:endParaRPr>
          </a:p>
        </p:txBody>
      </p:sp>
    </p:spTree>
    <p:extLst>
      <p:ext uri="{BB962C8B-B14F-4D97-AF65-F5344CB8AC3E}">
        <p14:creationId xmlns:p14="http://schemas.microsoft.com/office/powerpoint/2010/main" val="2431641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2020185" y="1435395"/>
            <a:ext cx="8189025" cy="2520556"/>
          </a:xfrm>
          <a:solidFill>
            <a:srgbClr val="00B050"/>
          </a:solidFill>
        </p:spPr>
        <p:txBody>
          <a:bodyPr rtlCol="0" anchor="ctr">
            <a:normAutofit/>
          </a:bodyPr>
          <a:lstStyle/>
          <a:p>
            <a:pPr marL="274320" indent="-274320" algn="ctr">
              <a:buClr>
                <a:schemeClr val="accent3"/>
              </a:buClr>
              <a:buNone/>
              <a:defRPr/>
            </a:pPr>
            <a:r>
              <a:rPr lang="es-ES" sz="4000" b="1" dirty="0">
                <a:solidFill>
                  <a:schemeClr val="bg1"/>
                </a:solidFill>
                <a:latin typeface="Calibri" panose="020F0502020204030204" pitchFamily="34" charset="0"/>
                <a:cs typeface="Calibri" panose="020F0502020204030204" pitchFamily="34" charset="0"/>
              </a:rPr>
              <a:t>CONSTITUCIÓ</a:t>
            </a:r>
          </a:p>
          <a:p>
            <a:pPr marL="274320" indent="-274320" algn="ctr">
              <a:buClr>
                <a:schemeClr val="accent3"/>
              </a:buClr>
              <a:buNone/>
              <a:defRPr/>
            </a:pPr>
            <a:r>
              <a:rPr lang="es-ES" sz="4000" b="1" dirty="0">
                <a:solidFill>
                  <a:schemeClr val="bg1"/>
                </a:solidFill>
                <a:latin typeface="Calibri" panose="020F0502020204030204" pitchFamily="34" charset="0"/>
                <a:cs typeface="Calibri" panose="020F0502020204030204" pitchFamily="34" charset="0"/>
              </a:rPr>
              <a:t>DEL NOU CONSISTORI MUNICIPAL.</a:t>
            </a:r>
          </a:p>
        </p:txBody>
      </p:sp>
      <p:sp>
        <p:nvSpPr>
          <p:cNvPr id="49154" name="4 Marcador de pie de página"/>
          <p:cNvSpPr>
            <a:spLocks noGrp="1"/>
          </p:cNvSpPr>
          <p:nvPr>
            <p:ph type="ftr" sz="quarter" idx="11"/>
          </p:nvPr>
        </p:nvSpPr>
        <p:spPr/>
        <p:txBody>
          <a:bodyPr/>
          <a:lstStyle/>
          <a:p>
            <a:pPr>
              <a:defRPr/>
            </a:pPr>
            <a:r>
              <a:rPr lang="pt-BR"/>
              <a:t>Curs de regim juridic </a:t>
            </a:r>
            <a:endParaRPr lang="es-ES"/>
          </a:p>
        </p:txBody>
      </p:sp>
      <p:sp>
        <p:nvSpPr>
          <p:cNvPr id="49155" name="5 Marcador de número de diapositiva"/>
          <p:cNvSpPr>
            <a:spLocks noGrp="1"/>
          </p:cNvSpPr>
          <p:nvPr>
            <p:ph type="sldNum" sz="quarter" idx="12"/>
          </p:nvPr>
        </p:nvSpPr>
        <p:spPr/>
        <p:txBody>
          <a:bodyPr/>
          <a:lstStyle/>
          <a:p>
            <a:pPr>
              <a:defRPr/>
            </a:pPr>
            <a:fld id="{A3BF92EC-A03D-4881-A0DA-DDA17BBDA580}" type="slidenum">
              <a:rPr lang="es-ES"/>
              <a:pPr>
                <a:defRPr/>
              </a:pPr>
              <a:t>26</a:t>
            </a:fld>
            <a:endParaRPr lang="es-ES"/>
          </a:p>
        </p:txBody>
      </p:sp>
    </p:spTree>
    <p:extLst>
      <p:ext uri="{BB962C8B-B14F-4D97-AF65-F5344CB8AC3E}">
        <p14:creationId xmlns:p14="http://schemas.microsoft.com/office/powerpoint/2010/main" val="4137315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7488" y="-27384"/>
            <a:ext cx="10717736" cy="1296144"/>
          </a:xfrm>
        </p:spPr>
        <p:txBody>
          <a:bodyPr>
            <a:normAutofit fontScale="90000"/>
          </a:bodyPr>
          <a:lstStyle/>
          <a:p>
            <a:r>
              <a:rPr lang="ca-ES" sz="2800" b="1" dirty="0" smtClean="0">
                <a:solidFill>
                  <a:srgbClr val="0070C0"/>
                </a:solidFill>
              </a:rPr>
              <a:t>QUANTS REGIDORS PERTOQUEN A CADA MUNICIPI I COM ES CALCULA EL NOMBRE DE REGIDORS QUE S’HA D’ATORGAR A CADA CANDIDATURA? </a:t>
            </a:r>
            <a:endParaRPr lang="ca-ES" sz="2800" b="1" dirty="0">
              <a:solidFill>
                <a:srgbClr val="0070C0"/>
              </a:solidFill>
            </a:endParaRPr>
          </a:p>
        </p:txBody>
      </p:sp>
      <p:sp>
        <p:nvSpPr>
          <p:cNvPr id="3" name="2 Marcador de contenido"/>
          <p:cNvSpPr>
            <a:spLocks noGrp="1"/>
          </p:cNvSpPr>
          <p:nvPr>
            <p:ph idx="1"/>
          </p:nvPr>
        </p:nvSpPr>
        <p:spPr>
          <a:xfrm>
            <a:off x="1173018" y="1293090"/>
            <a:ext cx="10755630" cy="5448277"/>
          </a:xfrm>
          <a:solidFill>
            <a:schemeClr val="bg1"/>
          </a:solidFill>
        </p:spPr>
        <p:txBody>
          <a:bodyPr>
            <a:noAutofit/>
          </a:bodyPr>
          <a:lstStyle/>
          <a:p>
            <a:r>
              <a:rPr lang="ca-ES" dirty="0">
                <a:latin typeface="Calibri" panose="020F0502020204030204" pitchFamily="34" charset="0"/>
                <a:cs typeface="Calibri" panose="020F0502020204030204" pitchFamily="34" charset="0"/>
              </a:rPr>
              <a:t>L’article 179 de la Llei orgànica 5/1985, de 19 de juny, de règim electoral general (en endavant LOREG) disposa que cada terme municipal constitueix una circumscripció en la qual s’elegeixen el nombre de regidors que resulti de l’aplicació de l’escala següent</a:t>
            </a:r>
          </a:p>
          <a:p>
            <a:pPr lvl="1"/>
            <a:r>
              <a:rPr lang="ca-ES" sz="1800" dirty="0">
                <a:latin typeface="Calibri" panose="020F0502020204030204" pitchFamily="34" charset="0"/>
                <a:cs typeface="Calibri" panose="020F0502020204030204" pitchFamily="34" charset="0"/>
              </a:rPr>
              <a:t>Fins a 100 habitants </a:t>
            </a:r>
            <a:r>
              <a:rPr lang="ca-ES" sz="1800" dirty="0" smtClean="0">
                <a:latin typeface="Calibri" panose="020F0502020204030204" pitchFamily="34" charset="0"/>
                <a:cs typeface="Calibri" panose="020F0502020204030204" pitchFamily="34" charset="0"/>
              </a:rPr>
              <a:t>			 3 </a:t>
            </a:r>
            <a:r>
              <a:rPr lang="ca-ES" sz="1800" dirty="0">
                <a:latin typeface="Calibri" panose="020F0502020204030204" pitchFamily="34" charset="0"/>
                <a:cs typeface="Calibri" panose="020F0502020204030204" pitchFamily="34" charset="0"/>
              </a:rPr>
              <a:t>regidors/ores </a:t>
            </a:r>
          </a:p>
          <a:p>
            <a:pPr lvl="1"/>
            <a:r>
              <a:rPr lang="ca-ES" sz="1800" dirty="0">
                <a:latin typeface="Calibri" panose="020F0502020204030204" pitchFamily="34" charset="0"/>
                <a:cs typeface="Calibri" panose="020F0502020204030204" pitchFamily="34" charset="0"/>
              </a:rPr>
              <a:t>De 101 a 250 habitants. </a:t>
            </a:r>
            <a:r>
              <a:rPr lang="ca-ES" sz="1800" dirty="0" smtClean="0">
                <a:latin typeface="Calibri" panose="020F0502020204030204" pitchFamily="34" charset="0"/>
                <a:cs typeface="Calibri" panose="020F0502020204030204" pitchFamily="34" charset="0"/>
              </a:rPr>
              <a:t>		 5 </a:t>
            </a:r>
            <a:r>
              <a:rPr lang="ca-ES" sz="1800" dirty="0">
                <a:latin typeface="Calibri" panose="020F0502020204030204" pitchFamily="34" charset="0"/>
                <a:cs typeface="Calibri" panose="020F0502020204030204" pitchFamily="34" charset="0"/>
              </a:rPr>
              <a:t>regidors/ores</a:t>
            </a:r>
          </a:p>
          <a:p>
            <a:pPr lvl="1"/>
            <a:r>
              <a:rPr lang="ca-ES" sz="1800" dirty="0">
                <a:latin typeface="Calibri" panose="020F0502020204030204" pitchFamily="34" charset="0"/>
                <a:cs typeface="Calibri" panose="020F0502020204030204" pitchFamily="34" charset="0"/>
              </a:rPr>
              <a:t>De 251 a 1.000 habitants </a:t>
            </a:r>
            <a:r>
              <a:rPr lang="ca-ES" sz="1800" dirty="0" smtClean="0">
                <a:latin typeface="Calibri" panose="020F0502020204030204" pitchFamily="34" charset="0"/>
                <a:cs typeface="Calibri" panose="020F0502020204030204" pitchFamily="34" charset="0"/>
              </a:rPr>
              <a:t>		 7 </a:t>
            </a:r>
            <a:r>
              <a:rPr lang="ca-ES" sz="1800" dirty="0">
                <a:latin typeface="Calibri" panose="020F0502020204030204" pitchFamily="34" charset="0"/>
                <a:cs typeface="Calibri" panose="020F0502020204030204" pitchFamily="34" charset="0"/>
              </a:rPr>
              <a:t>regidors/ores </a:t>
            </a:r>
          </a:p>
          <a:p>
            <a:pPr lvl="1"/>
            <a:r>
              <a:rPr lang="ca-ES" sz="1800" dirty="0">
                <a:latin typeface="Calibri" panose="020F0502020204030204" pitchFamily="34" charset="0"/>
                <a:cs typeface="Calibri" panose="020F0502020204030204" pitchFamily="34" charset="0"/>
              </a:rPr>
              <a:t>De 1.001 a 2.000 </a:t>
            </a:r>
            <a:r>
              <a:rPr lang="ca-ES" sz="1800" dirty="0" smtClean="0">
                <a:latin typeface="Calibri" panose="020F0502020204030204" pitchFamily="34" charset="0"/>
                <a:cs typeface="Calibri" panose="020F0502020204030204" pitchFamily="34" charset="0"/>
              </a:rPr>
              <a:t>habitants	 9 </a:t>
            </a:r>
            <a:r>
              <a:rPr lang="ca-ES" sz="1800" dirty="0">
                <a:latin typeface="Calibri" panose="020F0502020204030204" pitchFamily="34" charset="0"/>
                <a:cs typeface="Calibri" panose="020F0502020204030204" pitchFamily="34" charset="0"/>
              </a:rPr>
              <a:t>regidors/ores </a:t>
            </a:r>
          </a:p>
          <a:p>
            <a:pPr lvl="1"/>
            <a:r>
              <a:rPr lang="ca-ES" sz="1800" dirty="0">
                <a:latin typeface="Calibri" panose="020F0502020204030204" pitchFamily="34" charset="0"/>
                <a:cs typeface="Calibri" panose="020F0502020204030204" pitchFamily="34" charset="0"/>
              </a:rPr>
              <a:t>De 2.001 a 5.000 habitants </a:t>
            </a:r>
            <a:r>
              <a:rPr lang="ca-ES" sz="1800" dirty="0" smtClean="0">
                <a:latin typeface="Calibri" panose="020F0502020204030204" pitchFamily="34" charset="0"/>
                <a:cs typeface="Calibri" panose="020F0502020204030204" pitchFamily="34" charset="0"/>
              </a:rPr>
              <a:t>	11 </a:t>
            </a:r>
            <a:r>
              <a:rPr lang="ca-ES" sz="1800" dirty="0">
                <a:latin typeface="Calibri" panose="020F0502020204030204" pitchFamily="34" charset="0"/>
                <a:cs typeface="Calibri" panose="020F0502020204030204" pitchFamily="34" charset="0"/>
              </a:rPr>
              <a:t>regidors/ores </a:t>
            </a:r>
          </a:p>
          <a:p>
            <a:pPr lvl="1"/>
            <a:r>
              <a:rPr lang="ca-ES" sz="1800" dirty="0">
                <a:latin typeface="Calibri" panose="020F0502020204030204" pitchFamily="34" charset="0"/>
                <a:cs typeface="Calibri" panose="020F0502020204030204" pitchFamily="34" charset="0"/>
              </a:rPr>
              <a:t>De 5.001 a 10.000 habitants </a:t>
            </a:r>
            <a:r>
              <a:rPr lang="ca-ES" sz="1800" dirty="0" smtClean="0">
                <a:latin typeface="Calibri" panose="020F0502020204030204" pitchFamily="34" charset="0"/>
                <a:cs typeface="Calibri" panose="020F0502020204030204" pitchFamily="34" charset="0"/>
              </a:rPr>
              <a:t>	13 </a:t>
            </a:r>
            <a:r>
              <a:rPr lang="ca-ES" sz="1800" dirty="0">
                <a:latin typeface="Calibri" panose="020F0502020204030204" pitchFamily="34" charset="0"/>
                <a:cs typeface="Calibri" panose="020F0502020204030204" pitchFamily="34" charset="0"/>
              </a:rPr>
              <a:t>regidors/ores </a:t>
            </a:r>
          </a:p>
          <a:p>
            <a:pPr lvl="1"/>
            <a:r>
              <a:rPr lang="ca-ES" sz="1800" dirty="0">
                <a:latin typeface="Calibri" panose="020F0502020204030204" pitchFamily="34" charset="0"/>
                <a:cs typeface="Calibri" panose="020F0502020204030204" pitchFamily="34" charset="0"/>
              </a:rPr>
              <a:t>De 10.001 a 20.000 habitants </a:t>
            </a:r>
            <a:r>
              <a:rPr lang="ca-ES" sz="1800" dirty="0" smtClean="0">
                <a:latin typeface="Calibri" panose="020F0502020204030204" pitchFamily="34" charset="0"/>
                <a:cs typeface="Calibri" panose="020F0502020204030204" pitchFamily="34" charset="0"/>
              </a:rPr>
              <a:t>	17 </a:t>
            </a:r>
            <a:r>
              <a:rPr lang="ca-ES" sz="1800" dirty="0">
                <a:latin typeface="Calibri" panose="020F0502020204030204" pitchFamily="34" charset="0"/>
                <a:cs typeface="Calibri" panose="020F0502020204030204" pitchFamily="34" charset="0"/>
              </a:rPr>
              <a:t>regidors/ores </a:t>
            </a:r>
          </a:p>
          <a:p>
            <a:pPr lvl="1"/>
            <a:r>
              <a:rPr lang="ca-ES" sz="1800" dirty="0">
                <a:latin typeface="Calibri" panose="020F0502020204030204" pitchFamily="34" charset="0"/>
                <a:cs typeface="Calibri" panose="020F0502020204030204" pitchFamily="34" charset="0"/>
              </a:rPr>
              <a:t>De 20.001 a 50.000 habitants </a:t>
            </a:r>
            <a:r>
              <a:rPr lang="ca-ES" sz="1800" dirty="0" smtClean="0">
                <a:latin typeface="Calibri" panose="020F0502020204030204" pitchFamily="34" charset="0"/>
                <a:cs typeface="Calibri" panose="020F0502020204030204" pitchFamily="34" charset="0"/>
              </a:rPr>
              <a:t>	21 </a:t>
            </a:r>
            <a:r>
              <a:rPr lang="ca-ES" sz="1800" dirty="0">
                <a:latin typeface="Calibri" panose="020F0502020204030204" pitchFamily="34" charset="0"/>
                <a:cs typeface="Calibri" panose="020F0502020204030204" pitchFamily="34" charset="0"/>
              </a:rPr>
              <a:t>regidors/ores</a:t>
            </a:r>
          </a:p>
          <a:p>
            <a:pPr lvl="1"/>
            <a:r>
              <a:rPr lang="ca-ES" sz="1800" dirty="0">
                <a:latin typeface="Calibri" panose="020F0502020204030204" pitchFamily="34" charset="0"/>
                <a:cs typeface="Calibri" panose="020F0502020204030204" pitchFamily="34" charset="0"/>
              </a:rPr>
              <a:t>De 50.001 a 100.000 habitants 25 regidors/ores </a:t>
            </a:r>
          </a:p>
          <a:p>
            <a:r>
              <a:rPr lang="ca-ES" dirty="0">
                <a:latin typeface="Calibri" panose="020F0502020204030204" pitchFamily="34" charset="0"/>
                <a:cs typeface="Calibri" panose="020F0502020204030204" pitchFamily="34" charset="0"/>
              </a:rPr>
              <a:t>De 100.001 habitants en endavant, s’hi afegeix una regidoria més per cada 100.000 habitants o fracció i, si el resultat és parell, se n’hi afegeixi una més. </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27</a:t>
            </a:fld>
            <a:endParaRPr lang="es-ES"/>
          </a:p>
        </p:txBody>
      </p:sp>
    </p:spTree>
    <p:extLst>
      <p:ext uri="{BB962C8B-B14F-4D97-AF65-F5344CB8AC3E}">
        <p14:creationId xmlns:p14="http://schemas.microsoft.com/office/powerpoint/2010/main" val="3667399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5" name="Rectangle 1027"/>
          <p:cNvSpPr>
            <a:spLocks noChangeArrowheads="1"/>
          </p:cNvSpPr>
          <p:nvPr/>
        </p:nvSpPr>
        <p:spPr bwMode="auto">
          <a:xfrm>
            <a:off x="1847851" y="1196975"/>
            <a:ext cx="4176713" cy="1511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a-ES" altLang="ca-ES" sz="2000" b="1">
                <a:solidFill>
                  <a:schemeClr val="bg1"/>
                </a:solidFill>
                <a:latin typeface="Comic Sans MS" pitchFamily="66" charset="0"/>
              </a:rPr>
              <a:t>S'ha de constituir, </a:t>
            </a:r>
          </a:p>
          <a:p>
            <a:pPr algn="ctr" eaLnBrk="1" hangingPunct="1">
              <a:spcBef>
                <a:spcPct val="0"/>
              </a:spcBef>
              <a:buFontTx/>
              <a:buNone/>
            </a:pPr>
            <a:r>
              <a:rPr lang="ca-ES" altLang="ca-ES" sz="2000" b="1">
                <a:solidFill>
                  <a:schemeClr val="bg1"/>
                </a:solidFill>
                <a:latin typeface="Comic Sans MS" pitchFamily="66" charset="0"/>
              </a:rPr>
              <a:t>en sessió pública, </a:t>
            </a:r>
          </a:p>
          <a:p>
            <a:pPr algn="ctr" eaLnBrk="1" hangingPunct="1">
              <a:spcBef>
                <a:spcPct val="0"/>
              </a:spcBef>
              <a:buFontTx/>
              <a:buNone/>
            </a:pPr>
            <a:r>
              <a:rPr lang="ca-ES" altLang="ca-ES" sz="2000" b="1">
                <a:solidFill>
                  <a:schemeClr val="bg1"/>
                </a:solidFill>
                <a:latin typeface="Comic Sans MS" pitchFamily="66" charset="0"/>
              </a:rPr>
              <a:t>el vintè dia posterior a la </a:t>
            </a:r>
          </a:p>
          <a:p>
            <a:pPr algn="ctr" eaLnBrk="1" hangingPunct="1">
              <a:spcBef>
                <a:spcPct val="0"/>
              </a:spcBef>
              <a:buFontTx/>
              <a:buNone/>
            </a:pPr>
            <a:r>
              <a:rPr lang="ca-ES" altLang="ca-ES" sz="2000" b="1">
                <a:solidFill>
                  <a:schemeClr val="bg1"/>
                </a:solidFill>
                <a:latin typeface="Comic Sans MS" pitchFamily="66" charset="0"/>
              </a:rPr>
              <a:t>celebració</a:t>
            </a:r>
          </a:p>
          <a:p>
            <a:pPr algn="ctr" eaLnBrk="1" hangingPunct="1">
              <a:spcBef>
                <a:spcPct val="0"/>
              </a:spcBef>
              <a:buFontTx/>
              <a:buNone/>
            </a:pPr>
            <a:r>
              <a:rPr lang="ca-ES" altLang="ca-ES" sz="2000" b="1">
                <a:solidFill>
                  <a:schemeClr val="bg1"/>
                </a:solidFill>
                <a:latin typeface="Comic Sans MS" pitchFamily="66" charset="0"/>
              </a:rPr>
              <a:t> de les eleccions</a:t>
            </a:r>
          </a:p>
        </p:txBody>
      </p:sp>
      <p:sp>
        <p:nvSpPr>
          <p:cNvPr id="530436" name="Text Box 1028"/>
          <p:cNvSpPr txBox="1">
            <a:spLocks noChangeArrowheads="1"/>
          </p:cNvSpPr>
          <p:nvPr/>
        </p:nvSpPr>
        <p:spPr bwMode="auto">
          <a:xfrm>
            <a:off x="2063751" y="3213100"/>
            <a:ext cx="3529013" cy="6413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a:solidFill>
                  <a:schemeClr val="bg1"/>
                </a:solidFill>
                <a:latin typeface="Comic Sans MS" pitchFamily="66" charset="0"/>
              </a:rPr>
              <a:t>1era sessió MAJORIA ABSOLUTA</a:t>
            </a:r>
          </a:p>
        </p:txBody>
      </p:sp>
      <p:sp>
        <p:nvSpPr>
          <p:cNvPr id="530437" name="Text Box 1029"/>
          <p:cNvSpPr txBox="1">
            <a:spLocks noChangeArrowheads="1"/>
          </p:cNvSpPr>
          <p:nvPr/>
        </p:nvSpPr>
        <p:spPr bwMode="auto">
          <a:xfrm>
            <a:off x="6851650" y="1125539"/>
            <a:ext cx="3816350" cy="1920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2000" b="1" dirty="0">
                <a:solidFill>
                  <a:schemeClr val="bg1"/>
                </a:solidFill>
                <a:latin typeface="Comic Sans MS" pitchFamily="66" charset="0"/>
              </a:rPr>
              <a:t>Si hi ha recurs contenciós electoral contra la proclamació dels Regidors electes, constituint-se, en aquest suposat, el quarantè dia posterior a les eleccions</a:t>
            </a:r>
          </a:p>
        </p:txBody>
      </p:sp>
      <p:sp>
        <p:nvSpPr>
          <p:cNvPr id="530438" name="Text Box 1030"/>
          <p:cNvSpPr txBox="1">
            <a:spLocks noChangeArrowheads="1"/>
          </p:cNvSpPr>
          <p:nvPr/>
        </p:nvSpPr>
        <p:spPr bwMode="auto">
          <a:xfrm>
            <a:off x="2063750" y="4292601"/>
            <a:ext cx="3816350" cy="131127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2000" b="1">
                <a:solidFill>
                  <a:schemeClr val="bg1"/>
                </a:solidFill>
                <a:latin typeface="Comic Sans MS" pitchFamily="66" charset="0"/>
              </a:rPr>
              <a:t>2na. Sessió dos dies després, quedant constituïda la Corporació, fos qual fos el nombre de Regidors presents</a:t>
            </a:r>
          </a:p>
        </p:txBody>
      </p:sp>
      <p:sp>
        <p:nvSpPr>
          <p:cNvPr id="530439" name="Text Box 1031"/>
          <p:cNvSpPr txBox="1">
            <a:spLocks noChangeArrowheads="1"/>
          </p:cNvSpPr>
          <p:nvPr/>
        </p:nvSpPr>
        <p:spPr bwMode="auto">
          <a:xfrm>
            <a:off x="6888164" y="3429000"/>
            <a:ext cx="3240087" cy="12926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lnSpc>
                <a:spcPct val="120000"/>
              </a:lnSpc>
              <a:buClr>
                <a:schemeClr val="accent1"/>
              </a:buClr>
              <a:buFont typeface="Wingdings" pitchFamily="2" charset="2"/>
              <a:buNone/>
            </a:pPr>
            <a:r>
              <a:rPr lang="ca-ES" altLang="ca-ES" sz="2000" b="1">
                <a:latin typeface="Comic Sans MS" pitchFamily="66" charset="0"/>
              </a:rPr>
              <a:t>Constitució i l’elecció de l’Alcalde/essa.</a:t>
            </a:r>
          </a:p>
          <a:p>
            <a:pPr algn="ctr" eaLnBrk="1" hangingPunct="1">
              <a:spcBef>
                <a:spcPct val="50000"/>
              </a:spcBef>
              <a:buFontTx/>
              <a:buNone/>
            </a:pPr>
            <a:endParaRPr lang="ca-ES" altLang="ca-ES" sz="2000" b="1">
              <a:latin typeface="Comic Sans MS" pitchFamily="66" charset="0"/>
            </a:endParaRPr>
          </a:p>
        </p:txBody>
      </p:sp>
      <p:sp>
        <p:nvSpPr>
          <p:cNvPr id="69639" name="Line 1032"/>
          <p:cNvSpPr>
            <a:spLocks noChangeShapeType="1"/>
          </p:cNvSpPr>
          <p:nvPr/>
        </p:nvSpPr>
        <p:spPr bwMode="auto">
          <a:xfrm flipH="1">
            <a:off x="3432175" y="549275"/>
            <a:ext cx="647700" cy="647700"/>
          </a:xfrm>
          <a:prstGeom prst="line">
            <a:avLst/>
          </a:prstGeom>
          <a:noFill/>
          <a:ln w="762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69640" name="Line 1033"/>
          <p:cNvSpPr>
            <a:spLocks noChangeShapeType="1"/>
          </p:cNvSpPr>
          <p:nvPr/>
        </p:nvSpPr>
        <p:spPr bwMode="auto">
          <a:xfrm>
            <a:off x="7032625" y="620714"/>
            <a:ext cx="935038" cy="504825"/>
          </a:xfrm>
          <a:prstGeom prst="line">
            <a:avLst/>
          </a:prstGeom>
          <a:noFill/>
          <a:ln w="762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69641" name="Line 1034"/>
          <p:cNvSpPr>
            <a:spLocks noChangeShapeType="1"/>
          </p:cNvSpPr>
          <p:nvPr/>
        </p:nvSpPr>
        <p:spPr bwMode="auto">
          <a:xfrm>
            <a:off x="5591176" y="3500439"/>
            <a:ext cx="1368425" cy="720725"/>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69642" name="Line 1035"/>
          <p:cNvSpPr>
            <a:spLocks noChangeShapeType="1"/>
          </p:cNvSpPr>
          <p:nvPr/>
        </p:nvSpPr>
        <p:spPr bwMode="auto">
          <a:xfrm flipV="1">
            <a:off x="5808664" y="4221164"/>
            <a:ext cx="1150937" cy="936625"/>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69643" name="Line 1036"/>
          <p:cNvSpPr>
            <a:spLocks noChangeShapeType="1"/>
          </p:cNvSpPr>
          <p:nvPr/>
        </p:nvSpPr>
        <p:spPr bwMode="auto">
          <a:xfrm flipH="1">
            <a:off x="4583114" y="2636838"/>
            <a:ext cx="865187" cy="576262"/>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69644" name="Line 1037"/>
          <p:cNvSpPr>
            <a:spLocks noChangeShapeType="1"/>
          </p:cNvSpPr>
          <p:nvPr/>
        </p:nvSpPr>
        <p:spPr bwMode="auto">
          <a:xfrm flipH="1">
            <a:off x="4583113" y="2565400"/>
            <a:ext cx="2233612" cy="64770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69645" name="Line 1038"/>
          <p:cNvSpPr>
            <a:spLocks noChangeShapeType="1"/>
          </p:cNvSpPr>
          <p:nvPr/>
        </p:nvSpPr>
        <p:spPr bwMode="auto">
          <a:xfrm>
            <a:off x="4295775" y="3860800"/>
            <a:ext cx="0" cy="431800"/>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ca-ES"/>
          </a:p>
        </p:txBody>
      </p:sp>
      <p:sp>
        <p:nvSpPr>
          <p:cNvPr id="530447" name="Text Box 1039"/>
          <p:cNvSpPr txBox="1">
            <a:spLocks noChangeArrowheads="1"/>
          </p:cNvSpPr>
          <p:nvPr/>
        </p:nvSpPr>
        <p:spPr bwMode="auto">
          <a:xfrm>
            <a:off x="7104063" y="5300664"/>
            <a:ext cx="3167062" cy="100647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ca-ES" altLang="ca-ES" sz="2000" b="1" dirty="0">
                <a:latin typeface="Comic Sans MS" pitchFamily="66" charset="0"/>
              </a:rPr>
              <a:t>Dins dels trenta dies següents al de la sessió constitutiva CARTIPAS</a:t>
            </a:r>
          </a:p>
        </p:txBody>
      </p:sp>
      <p:sp>
        <p:nvSpPr>
          <p:cNvPr id="69647" name="AutoShape 1040"/>
          <p:cNvSpPr>
            <a:spLocks noChangeArrowheads="1"/>
          </p:cNvSpPr>
          <p:nvPr/>
        </p:nvSpPr>
        <p:spPr bwMode="auto">
          <a:xfrm>
            <a:off x="8183564" y="4652964"/>
            <a:ext cx="719137" cy="720725"/>
          </a:xfrm>
          <a:prstGeom prst="downArrow">
            <a:avLst>
              <a:gd name="adj1" fmla="val 50000"/>
              <a:gd name="adj2" fmla="val 25055"/>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ca-ES" altLang="ca-ES" sz="1800">
              <a:latin typeface="Arial" charset="0"/>
            </a:endParaRPr>
          </a:p>
        </p:txBody>
      </p:sp>
      <p:sp>
        <p:nvSpPr>
          <p:cNvPr id="69648" name="Rectangle 1041"/>
          <p:cNvSpPr>
            <a:spLocks noGrp="1" noChangeArrowheads="1"/>
          </p:cNvSpPr>
          <p:nvPr>
            <p:ph type="title"/>
          </p:nvPr>
        </p:nvSpPr>
        <p:spPr>
          <a:xfrm>
            <a:off x="4008438" y="188913"/>
            <a:ext cx="3313112" cy="838200"/>
          </a:xfrm>
          <a:solidFill>
            <a:srgbClr val="FF99FF"/>
          </a:solidFill>
        </p:spPr>
        <p:txBody>
          <a:bodyPr/>
          <a:lstStyle/>
          <a:p>
            <a:pPr eaLnBrk="1" hangingPunct="1"/>
            <a:r>
              <a:rPr lang="ca-ES" altLang="ca-ES" sz="2000" b="1">
                <a:latin typeface="Comic Sans MS" pitchFamily="66" charset="0"/>
              </a:rPr>
              <a:t>CONSTITUCIÓ DELS AJUNTAMENTS</a:t>
            </a:r>
          </a:p>
        </p:txBody>
      </p:sp>
      <p:sp>
        <p:nvSpPr>
          <p:cNvPr id="50194" name="17 Marcador de pie de página"/>
          <p:cNvSpPr>
            <a:spLocks noGrp="1"/>
          </p:cNvSpPr>
          <p:nvPr>
            <p:ph type="ftr" sz="quarter" idx="11"/>
          </p:nvPr>
        </p:nvSpPr>
        <p:spPr/>
        <p:txBody>
          <a:bodyPr/>
          <a:lstStyle/>
          <a:p>
            <a:pPr>
              <a:defRPr/>
            </a:pPr>
            <a:r>
              <a:rPr lang="pt-BR"/>
              <a:t>Curs de regim juridic </a:t>
            </a:r>
            <a:endParaRPr lang="es-ES"/>
          </a:p>
        </p:txBody>
      </p:sp>
      <p:sp>
        <p:nvSpPr>
          <p:cNvPr id="50193" name="16 Marcador de número de diapositiva"/>
          <p:cNvSpPr>
            <a:spLocks noGrp="1"/>
          </p:cNvSpPr>
          <p:nvPr>
            <p:ph type="sldNum" sz="quarter" idx="12"/>
          </p:nvPr>
        </p:nvSpPr>
        <p:spPr/>
        <p:txBody>
          <a:bodyPr/>
          <a:lstStyle/>
          <a:p>
            <a:pPr>
              <a:defRPr/>
            </a:pPr>
            <a:fld id="{E4C0D432-E262-4CEA-B5E0-8945A755FC9C}" type="slidenum">
              <a:rPr lang="es-ES"/>
              <a:pPr>
                <a:defRPr/>
              </a:pPr>
              <a:t>28</a:t>
            </a:fld>
            <a:endParaRPr lang="es-ES"/>
          </a:p>
        </p:txBody>
      </p:sp>
    </p:spTree>
    <p:extLst>
      <p:ext uri="{BB962C8B-B14F-4D97-AF65-F5344CB8AC3E}">
        <p14:creationId xmlns:p14="http://schemas.microsoft.com/office/powerpoint/2010/main" val="63393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30435"/>
                                        </p:tgtEl>
                                        <p:attrNameLst>
                                          <p:attrName>style.visibility</p:attrName>
                                        </p:attrNameLst>
                                      </p:cBhvr>
                                      <p:to>
                                        <p:strVal val="visible"/>
                                      </p:to>
                                    </p:set>
                                    <p:anim calcmode="lin" valueType="num">
                                      <p:cBhvr>
                                        <p:cTn id="7" dur="2000" fill="hold"/>
                                        <p:tgtEl>
                                          <p:spTgt spid="530435"/>
                                        </p:tgtEl>
                                        <p:attrNameLst>
                                          <p:attrName>ppt_w</p:attrName>
                                        </p:attrNameLst>
                                      </p:cBhvr>
                                      <p:tavLst>
                                        <p:tav tm="0">
                                          <p:val>
                                            <p:fltVal val="0"/>
                                          </p:val>
                                        </p:tav>
                                        <p:tav tm="100000">
                                          <p:val>
                                            <p:strVal val="#ppt_w"/>
                                          </p:val>
                                        </p:tav>
                                      </p:tavLst>
                                    </p:anim>
                                    <p:anim calcmode="lin" valueType="num">
                                      <p:cBhvr>
                                        <p:cTn id="8" dur="2000" fill="hold"/>
                                        <p:tgtEl>
                                          <p:spTgt spid="53043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30437"/>
                                        </p:tgtEl>
                                        <p:attrNameLst>
                                          <p:attrName>style.visibility</p:attrName>
                                        </p:attrNameLst>
                                      </p:cBhvr>
                                      <p:to>
                                        <p:strVal val="visible"/>
                                      </p:to>
                                    </p:set>
                                    <p:anim calcmode="lin" valueType="num">
                                      <p:cBhvr>
                                        <p:cTn id="11" dur="2000" fill="hold"/>
                                        <p:tgtEl>
                                          <p:spTgt spid="530437"/>
                                        </p:tgtEl>
                                        <p:attrNameLst>
                                          <p:attrName>ppt_w</p:attrName>
                                        </p:attrNameLst>
                                      </p:cBhvr>
                                      <p:tavLst>
                                        <p:tav tm="0">
                                          <p:val>
                                            <p:fltVal val="0"/>
                                          </p:val>
                                        </p:tav>
                                        <p:tav tm="100000">
                                          <p:val>
                                            <p:strVal val="#ppt_w"/>
                                          </p:val>
                                        </p:tav>
                                      </p:tavLst>
                                    </p:anim>
                                    <p:anim calcmode="lin" valueType="num">
                                      <p:cBhvr>
                                        <p:cTn id="12" dur="2000" fill="hold"/>
                                        <p:tgtEl>
                                          <p:spTgt spid="530437"/>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530436"/>
                                        </p:tgtEl>
                                        <p:attrNameLst>
                                          <p:attrName>style.visibility</p:attrName>
                                        </p:attrNameLst>
                                      </p:cBhvr>
                                      <p:to>
                                        <p:strVal val="visible"/>
                                      </p:to>
                                    </p:set>
                                    <p:animEffect transition="in" filter="diamond(in)">
                                      <p:cBhvr>
                                        <p:cTn id="16" dur="2000"/>
                                        <p:tgtEl>
                                          <p:spTgt spid="530436"/>
                                        </p:tgtEl>
                                      </p:cBhvr>
                                    </p:animEffect>
                                  </p:childTnLst>
                                </p:cTn>
                              </p:par>
                            </p:childTnLst>
                          </p:cTn>
                        </p:par>
                        <p:par>
                          <p:cTn id="17" fill="hold" nodeType="afterGroup">
                            <p:stCondLst>
                              <p:cond delay="4000"/>
                            </p:stCondLst>
                            <p:childTnLst>
                              <p:par>
                                <p:cTn id="18" presetID="8" presetClass="entr" presetSubtype="16" fill="hold" grpId="0" nodeType="afterEffect">
                                  <p:stCondLst>
                                    <p:cond delay="0"/>
                                  </p:stCondLst>
                                  <p:childTnLst>
                                    <p:set>
                                      <p:cBhvr>
                                        <p:cTn id="19" dur="1" fill="hold">
                                          <p:stCondLst>
                                            <p:cond delay="0"/>
                                          </p:stCondLst>
                                        </p:cTn>
                                        <p:tgtEl>
                                          <p:spTgt spid="530438"/>
                                        </p:tgtEl>
                                        <p:attrNameLst>
                                          <p:attrName>style.visibility</p:attrName>
                                        </p:attrNameLst>
                                      </p:cBhvr>
                                      <p:to>
                                        <p:strVal val="visible"/>
                                      </p:to>
                                    </p:set>
                                    <p:animEffect transition="in" filter="diamond(in)">
                                      <p:cBhvr>
                                        <p:cTn id="20" dur="2000"/>
                                        <p:tgtEl>
                                          <p:spTgt spid="530438"/>
                                        </p:tgtEl>
                                      </p:cBhvr>
                                    </p:animEffect>
                                  </p:childTnLst>
                                </p:cTn>
                              </p:par>
                            </p:childTnLst>
                          </p:cTn>
                        </p:par>
                        <p:par>
                          <p:cTn id="21" fill="hold" nodeType="afterGroup">
                            <p:stCondLst>
                              <p:cond delay="6000"/>
                            </p:stCondLst>
                            <p:childTnLst>
                              <p:par>
                                <p:cTn id="22" presetID="9" presetClass="entr" presetSubtype="0" fill="hold" grpId="0" nodeType="afterEffect">
                                  <p:stCondLst>
                                    <p:cond delay="0"/>
                                  </p:stCondLst>
                                  <p:childTnLst>
                                    <p:set>
                                      <p:cBhvr>
                                        <p:cTn id="23" dur="1" fill="hold">
                                          <p:stCondLst>
                                            <p:cond delay="0"/>
                                          </p:stCondLst>
                                        </p:cTn>
                                        <p:tgtEl>
                                          <p:spTgt spid="530439"/>
                                        </p:tgtEl>
                                        <p:attrNameLst>
                                          <p:attrName>style.visibility</p:attrName>
                                        </p:attrNameLst>
                                      </p:cBhvr>
                                      <p:to>
                                        <p:strVal val="visible"/>
                                      </p:to>
                                    </p:set>
                                    <p:animEffect transition="in" filter="dissolve">
                                      <p:cBhvr>
                                        <p:cTn id="24" dur="500"/>
                                        <p:tgtEl>
                                          <p:spTgt spid="530439"/>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530447"/>
                                        </p:tgtEl>
                                        <p:attrNameLst>
                                          <p:attrName>style.visibility</p:attrName>
                                        </p:attrNameLst>
                                      </p:cBhvr>
                                      <p:to>
                                        <p:strVal val="visible"/>
                                      </p:to>
                                    </p:set>
                                    <p:animEffect transition="in" filter="diamond(in)">
                                      <p:cBhvr>
                                        <p:cTn id="27" dur="2000"/>
                                        <p:tgtEl>
                                          <p:spTgt spid="530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animBg="1"/>
      <p:bldP spid="530436" grpId="0" animBg="1"/>
      <p:bldP spid="530437" grpId="0" animBg="1"/>
      <p:bldP spid="530438" grpId="0" animBg="1"/>
      <p:bldP spid="530439" grpId="0" animBg="1"/>
      <p:bldP spid="5304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1311579" y="147337"/>
            <a:ext cx="10257535" cy="1280890"/>
          </a:xfrm>
        </p:spPr>
        <p:txBody>
          <a:bodyPr rtlCol="0">
            <a:normAutofit/>
          </a:bodyPr>
          <a:lstStyle/>
          <a:p>
            <a:pPr algn="ctr">
              <a:defRPr/>
            </a:pPr>
            <a:r>
              <a:rPr lang="ca-ES" b="1" dirty="0" smtClean="0">
                <a:solidFill>
                  <a:srgbClr val="0070C0"/>
                </a:solidFill>
                <a:latin typeface="Calibri" panose="020F0502020204030204" pitchFamily="34" charset="0"/>
                <a:cs typeface="Calibri" panose="020F0502020204030204" pitchFamily="34" charset="0"/>
              </a:rPr>
              <a:t>ACTIVITATS PRELIMINARS A LA SESSIÓ CONSTITUTIVA.</a:t>
            </a:r>
            <a:endParaRPr lang="ca-ES" b="1" dirty="0">
              <a:solidFill>
                <a:srgbClr val="0070C0"/>
              </a:solidFill>
              <a:latin typeface="Calibri" panose="020F0502020204030204" pitchFamily="34" charset="0"/>
              <a:cs typeface="Calibri" panose="020F0502020204030204" pitchFamily="34" charset="0"/>
            </a:endParaRPr>
          </a:p>
        </p:txBody>
      </p:sp>
      <p:sp>
        <p:nvSpPr>
          <p:cNvPr id="74755" name="Rectangle 3"/>
          <p:cNvSpPr>
            <a:spLocks noGrp="1" noChangeArrowheads="1"/>
          </p:cNvSpPr>
          <p:nvPr>
            <p:ph idx="1"/>
          </p:nvPr>
        </p:nvSpPr>
        <p:spPr>
          <a:xfrm>
            <a:off x="2260669" y="1556792"/>
            <a:ext cx="8145659" cy="4287837"/>
          </a:xfrm>
        </p:spPr>
        <p:txBody>
          <a:bodyPr>
            <a:normAutofit/>
          </a:bodyPr>
          <a:lstStyle/>
          <a:p>
            <a:pPr algn="just" eaLnBrk="1" hangingPunct="1">
              <a:buFont typeface="Wingdings" pitchFamily="2" charset="2"/>
              <a:buNone/>
            </a:pPr>
            <a:r>
              <a:rPr lang="ca-ES" altLang="ca-ES" dirty="0">
                <a:latin typeface="Calibri" panose="020F0502020204030204" pitchFamily="34" charset="0"/>
                <a:cs typeface="Calibri" panose="020F0502020204030204" pitchFamily="34" charset="0"/>
              </a:rPr>
              <a:t>	Per tal de que la sessió constitutiva es desenvolupi degudament i els regidors electes puguin prendre possessió dels seus càrrecs en els terminis establerts pel nostre dret positiu, s’han de realitzar les següents activitats:</a:t>
            </a:r>
          </a:p>
          <a:p>
            <a:pPr algn="just" eaLnBrk="1" hangingPunct="1">
              <a:buFont typeface="Wingdings" pitchFamily="2" charset="2"/>
              <a:buNone/>
            </a:pPr>
            <a:endParaRPr lang="ca-ES" altLang="ca-ES" dirty="0">
              <a:latin typeface="Calibri" panose="020F0502020204030204" pitchFamily="34" charset="0"/>
              <a:cs typeface="Calibri" panose="020F0502020204030204" pitchFamily="34" charset="0"/>
            </a:endParaRPr>
          </a:p>
          <a:p>
            <a:pPr algn="just" eaLnBrk="1" hangingPunct="1">
              <a:buFont typeface="Wingdings" pitchFamily="2" charset="2"/>
              <a:buNone/>
            </a:pPr>
            <a:endParaRPr lang="ca-ES" altLang="ca-ES" dirty="0">
              <a:latin typeface="Calibri" panose="020F0502020204030204" pitchFamily="34" charset="0"/>
              <a:cs typeface="Calibri" panose="020F0502020204030204" pitchFamily="34" charset="0"/>
            </a:endParaRPr>
          </a:p>
          <a:p>
            <a:pPr algn="just" eaLnBrk="1" hangingPunct="1">
              <a:buFont typeface="Wingdings" pitchFamily="2" charset="2"/>
              <a:buNone/>
            </a:pPr>
            <a:endParaRPr lang="ca-ES" altLang="ca-ES" dirty="0">
              <a:latin typeface="Calibri" panose="020F0502020204030204" pitchFamily="34" charset="0"/>
              <a:cs typeface="Calibri" panose="020F0502020204030204" pitchFamily="34" charset="0"/>
            </a:endParaRPr>
          </a:p>
          <a:p>
            <a:pPr algn="just" eaLnBrk="1" hangingPunct="1">
              <a:buFont typeface="Wingdings" pitchFamily="2" charset="2"/>
              <a:buNone/>
            </a:pPr>
            <a:endParaRPr lang="ca-ES" altLang="ca-ES" dirty="0">
              <a:latin typeface="Calibri" panose="020F0502020204030204" pitchFamily="34" charset="0"/>
              <a:cs typeface="Calibri" panose="020F0502020204030204" pitchFamily="34" charset="0"/>
            </a:endParaRPr>
          </a:p>
          <a:p>
            <a:pPr eaLnBrk="1" hangingPunct="1">
              <a:buFont typeface="Wingdings" pitchFamily="2" charset="2"/>
              <a:buNone/>
            </a:pPr>
            <a:endParaRPr lang="es-ES" altLang="ca-ES" dirty="0">
              <a:latin typeface="Calibri" panose="020F0502020204030204" pitchFamily="34" charset="0"/>
              <a:cs typeface="Calibri" panose="020F0502020204030204" pitchFamily="34" charset="0"/>
            </a:endParaRPr>
          </a:p>
        </p:txBody>
      </p:sp>
      <p:sp>
        <p:nvSpPr>
          <p:cNvPr id="54274" name="4 Marcador de pie de página"/>
          <p:cNvSpPr>
            <a:spLocks noGrp="1"/>
          </p:cNvSpPr>
          <p:nvPr>
            <p:ph type="ftr" sz="quarter" idx="11"/>
          </p:nvPr>
        </p:nvSpPr>
        <p:spPr/>
        <p:txBody>
          <a:bodyPr/>
          <a:lstStyle/>
          <a:p>
            <a:pPr>
              <a:defRPr/>
            </a:pPr>
            <a:r>
              <a:rPr lang="pt-BR"/>
              <a:t>Curs de regim juridic </a:t>
            </a:r>
            <a:endParaRPr lang="es-ES"/>
          </a:p>
        </p:txBody>
      </p:sp>
      <p:sp>
        <p:nvSpPr>
          <p:cNvPr id="54275" name="5 Marcador de número de diapositiva"/>
          <p:cNvSpPr>
            <a:spLocks noGrp="1"/>
          </p:cNvSpPr>
          <p:nvPr>
            <p:ph type="sldNum" sz="quarter" idx="12"/>
          </p:nvPr>
        </p:nvSpPr>
        <p:spPr/>
        <p:txBody>
          <a:bodyPr/>
          <a:lstStyle/>
          <a:p>
            <a:pPr>
              <a:defRPr/>
            </a:pPr>
            <a:fld id="{1269FADA-00DB-4A25-BE6F-4D6EE161B901}" type="slidenum">
              <a:rPr lang="es-ES"/>
              <a:pPr>
                <a:defRPr/>
              </a:pPr>
              <a:t>29</a:t>
            </a:fld>
            <a:endParaRPr lang="es-ES"/>
          </a:p>
        </p:txBody>
      </p:sp>
      <p:sp>
        <p:nvSpPr>
          <p:cNvPr id="75781" name="Text Box 5"/>
          <p:cNvSpPr txBox="1">
            <a:spLocks noChangeArrowheads="1"/>
          </p:cNvSpPr>
          <p:nvPr/>
        </p:nvSpPr>
        <p:spPr bwMode="auto">
          <a:xfrm>
            <a:off x="2283518" y="3140968"/>
            <a:ext cx="7988946" cy="2252924"/>
          </a:xfrm>
          <a:prstGeom prst="rect">
            <a:avLst/>
          </a:prstGeom>
          <a:solidFill>
            <a:srgbClr val="0070C0"/>
          </a:solidFill>
          <a:ln w="57150">
            <a:solidFill>
              <a:schemeClr val="accent2"/>
            </a:solidFill>
            <a:miter lim="800000"/>
            <a:headEnd/>
            <a:tailEnd/>
          </a:ln>
        </p:spPr>
        <p:txBody>
          <a:bodyPr wrap="square">
            <a:spAutoFit/>
          </a:bodyPr>
          <a:lstStyle/>
          <a:p>
            <a:pPr lvl="2">
              <a:lnSpc>
                <a:spcPct val="130000"/>
              </a:lnSpc>
              <a:defRPr/>
            </a:pPr>
            <a:r>
              <a:rPr lang="ca-ES" dirty="0">
                <a:solidFill>
                  <a:schemeClr val="bg1"/>
                </a:solidFill>
                <a:latin typeface="Comic Sans MS" pitchFamily="66" charset="0"/>
              </a:rPr>
              <a:t>1. Formulació de les declaracions de béns i d'activitats pels regidors electes. I la declaració d’incompatibilitats.</a:t>
            </a:r>
          </a:p>
          <a:p>
            <a:pPr lvl="2">
              <a:lnSpc>
                <a:spcPct val="130000"/>
              </a:lnSpc>
              <a:defRPr/>
            </a:pPr>
            <a:r>
              <a:rPr lang="ca-ES" dirty="0">
                <a:solidFill>
                  <a:schemeClr val="bg1"/>
                </a:solidFill>
                <a:latin typeface="Comic Sans MS" pitchFamily="66" charset="0"/>
              </a:rPr>
              <a:t>2. Preparació de la documentació necessària per efectuar l'arqueig extraordinari i la comprovació de l'inventari de béns.</a:t>
            </a:r>
          </a:p>
          <a:p>
            <a:pPr lvl="2">
              <a:lnSpc>
                <a:spcPct val="130000"/>
              </a:lnSpc>
              <a:defRPr/>
            </a:pPr>
            <a:r>
              <a:rPr lang="ca-ES" dirty="0">
                <a:solidFill>
                  <a:schemeClr val="bg1"/>
                </a:solidFill>
                <a:latin typeface="Comic Sans MS" pitchFamily="66" charset="0"/>
              </a:rPr>
              <a:t>3. Convocatòria de la sessió constitutiva.</a:t>
            </a:r>
          </a:p>
          <a:p>
            <a:pPr lvl="2">
              <a:lnSpc>
                <a:spcPct val="130000"/>
              </a:lnSpc>
              <a:defRPr/>
            </a:pPr>
            <a:r>
              <a:rPr lang="ca-ES" dirty="0">
                <a:solidFill>
                  <a:schemeClr val="bg1"/>
                </a:solidFill>
                <a:latin typeface="Comic Sans MS" pitchFamily="66" charset="0"/>
              </a:rPr>
              <a:t>4. Aportació de credencials a l'ajuntament.</a:t>
            </a:r>
          </a:p>
        </p:txBody>
      </p:sp>
    </p:spTree>
    <p:extLst>
      <p:ext uri="{BB962C8B-B14F-4D97-AF65-F5344CB8AC3E}">
        <p14:creationId xmlns:p14="http://schemas.microsoft.com/office/powerpoint/2010/main" val="2980875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wheel(4)">
                                      <p:cBhvr>
                                        <p:cTn id="7" dur="20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7568" y="3933056"/>
            <a:ext cx="8229600" cy="864096"/>
          </a:xfrm>
          <a:solidFill>
            <a:srgbClr val="00B050"/>
          </a:solidFill>
        </p:spPr>
        <p:txBody>
          <a:bodyPr>
            <a:normAutofit/>
          </a:bodyPr>
          <a:lstStyle/>
          <a:p>
            <a:pPr algn="ctr"/>
            <a:r>
              <a:rPr lang="ca-ES" sz="4000" b="1" dirty="0" smtClean="0">
                <a:solidFill>
                  <a:schemeClr val="bg1"/>
                </a:solidFill>
                <a:latin typeface="Calibri" panose="020F0502020204030204" pitchFamily="34" charset="0"/>
                <a:cs typeface="Calibri" panose="020F0502020204030204" pitchFamily="34" charset="0"/>
              </a:rPr>
              <a:t>POTESTAT I COMPETÈNCIA</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1487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1919536" y="-63118"/>
            <a:ext cx="9144000" cy="1701800"/>
          </a:xfrm>
        </p:spPr>
        <p:txBody>
          <a:bodyPr rtlCol="0">
            <a:normAutofit/>
          </a:bodyPr>
          <a:lstStyle/>
          <a:p>
            <a:pPr>
              <a:defRPr/>
            </a:pPr>
            <a:r>
              <a:rPr lang="ca-ES" sz="4000" b="1" dirty="0" smtClean="0">
                <a:solidFill>
                  <a:srgbClr val="0070C0"/>
                </a:solidFill>
              </a:rPr>
              <a:t>DECLARACIÓ DE BÉNS I ACTIVITATS. DECLARACIÓ D’INCOMPATIBILITATS.</a:t>
            </a:r>
            <a:endParaRPr lang="ca-ES" sz="4000" b="1" dirty="0">
              <a:solidFill>
                <a:srgbClr val="0070C0"/>
              </a:solidFill>
            </a:endParaRPr>
          </a:p>
        </p:txBody>
      </p:sp>
      <p:sp>
        <p:nvSpPr>
          <p:cNvPr id="75779" name="Rectangle 3"/>
          <p:cNvSpPr>
            <a:spLocks noGrp="1" noChangeArrowheads="1"/>
          </p:cNvSpPr>
          <p:nvPr>
            <p:ph idx="1"/>
          </p:nvPr>
        </p:nvSpPr>
        <p:spPr>
          <a:xfrm>
            <a:off x="1919536" y="1628801"/>
            <a:ext cx="9073008" cy="2664296"/>
          </a:xfrm>
          <a:noFill/>
        </p:spPr>
        <p:txBody>
          <a:bodyPr>
            <a:normAutofit/>
          </a:bodyPr>
          <a:lstStyle/>
          <a:p>
            <a:pPr algn="just" eaLnBrk="1" hangingPunct="1">
              <a:lnSpc>
                <a:spcPct val="90000"/>
              </a:lnSpc>
              <a:buFont typeface="Wingdings" pitchFamily="2" charset="2"/>
              <a:buNone/>
            </a:pPr>
            <a:r>
              <a:rPr lang="ca-ES" altLang="ca-ES" dirty="0">
                <a:latin typeface="Calibri" panose="020F0502020204030204" pitchFamily="34" charset="0"/>
                <a:cs typeface="Calibri" panose="020F0502020204030204" pitchFamily="34" charset="0"/>
              </a:rPr>
              <a:t>	Les porten a terme els </a:t>
            </a:r>
            <a:r>
              <a:rPr lang="ca-ES" altLang="ca-ES" b="1" dirty="0">
                <a:latin typeface="Calibri" panose="020F0502020204030204" pitchFamily="34" charset="0"/>
                <a:cs typeface="Calibri" panose="020F0502020204030204" pitchFamily="34" charset="0"/>
              </a:rPr>
              <a:t>regidors electes</a:t>
            </a:r>
            <a:r>
              <a:rPr lang="ca-ES" altLang="ca-ES" dirty="0">
                <a:latin typeface="Calibri" panose="020F0502020204030204" pitchFamily="34" charset="0"/>
                <a:cs typeface="Calibri" panose="020F0502020204030204" pitchFamily="34" charset="0"/>
              </a:rPr>
              <a:t>. Una vegada efectuada per la Junta Electoral de Zona </a:t>
            </a:r>
            <a:r>
              <a:rPr lang="ca-ES" altLang="ca-ES" b="1" u="sng" dirty="0">
                <a:solidFill>
                  <a:srgbClr val="000099"/>
                </a:solidFill>
                <a:latin typeface="Calibri" panose="020F0502020204030204" pitchFamily="34" charset="0"/>
                <a:cs typeface="Calibri" panose="020F0502020204030204" pitchFamily="34" charset="0"/>
              </a:rPr>
              <a:t>la proclamació d'electes </a:t>
            </a:r>
            <a:r>
              <a:rPr lang="ca-ES" altLang="ca-ES" dirty="0">
                <a:latin typeface="Calibri" panose="020F0502020204030204" pitchFamily="34" charset="0"/>
                <a:cs typeface="Calibri" panose="020F0502020204030204" pitchFamily="34" charset="0"/>
              </a:rPr>
              <a:t>en els terminis previstos per l'art. 108 de la LOREG en vista del resultat de l'escrutini general i una vegada </a:t>
            </a:r>
            <a:r>
              <a:rPr lang="ca-ES" altLang="ca-ES" dirty="0">
                <a:solidFill>
                  <a:srgbClr val="000099"/>
                </a:solidFill>
                <a:latin typeface="Calibri" panose="020F0502020204030204" pitchFamily="34" charset="0"/>
                <a:cs typeface="Calibri" panose="020F0502020204030204" pitchFamily="34" charset="0"/>
              </a:rPr>
              <a:t>expedides les corresponents credencials, </a:t>
            </a:r>
            <a:r>
              <a:rPr lang="ca-ES" altLang="ca-ES" dirty="0">
                <a:latin typeface="Calibri" panose="020F0502020204030204" pitchFamily="34" charset="0"/>
                <a:cs typeface="Calibri" panose="020F0502020204030204" pitchFamily="34" charset="0"/>
              </a:rPr>
              <a:t>aquests passen </a:t>
            </a:r>
            <a:r>
              <a:rPr lang="ca-ES" altLang="ca-ES" b="1" dirty="0">
                <a:solidFill>
                  <a:srgbClr val="008000"/>
                </a:solidFill>
                <a:latin typeface="Calibri" panose="020F0502020204030204" pitchFamily="34" charset="0"/>
                <a:cs typeface="Calibri" panose="020F0502020204030204" pitchFamily="34" charset="0"/>
              </a:rPr>
              <a:t>a tenir la condició de regidors electes</a:t>
            </a:r>
            <a:r>
              <a:rPr lang="ca-ES" altLang="ca-ES" dirty="0">
                <a:latin typeface="Calibri" panose="020F0502020204030204" pitchFamily="34" charset="0"/>
                <a:cs typeface="Calibri" panose="020F0502020204030204" pitchFamily="34" charset="0"/>
              </a:rPr>
              <a:t> i a ostentar els drets inherents a tal condició, fonamentalment el de prendre possessió del seu càrrec per al qual és requisit:</a:t>
            </a:r>
          </a:p>
          <a:p>
            <a:pPr lvl="3" eaLnBrk="1" hangingPunct="1">
              <a:lnSpc>
                <a:spcPct val="90000"/>
              </a:lnSpc>
              <a:buFont typeface="Wingdings" pitchFamily="2" charset="2"/>
              <a:buChar char="Ø"/>
            </a:pPr>
            <a:r>
              <a:rPr lang="ca-ES" altLang="ca-ES" sz="1800" dirty="0">
                <a:latin typeface="Calibri" panose="020F0502020204030204" pitchFamily="34" charset="0"/>
                <a:cs typeface="Calibri" panose="020F0502020204030204" pitchFamily="34" charset="0"/>
              </a:rPr>
              <a:t> a més de jurar o prometre acatament a la Constitució i</a:t>
            </a:r>
          </a:p>
          <a:p>
            <a:pPr lvl="3" eaLnBrk="1" hangingPunct="1">
              <a:lnSpc>
                <a:spcPct val="90000"/>
              </a:lnSpc>
              <a:buFont typeface="Wingdings" pitchFamily="2" charset="2"/>
              <a:buChar char="Ø"/>
            </a:pPr>
            <a:r>
              <a:rPr lang="ca-ES" altLang="ca-ES" sz="1800" dirty="0">
                <a:latin typeface="Calibri" panose="020F0502020204030204" pitchFamily="34" charset="0"/>
                <a:cs typeface="Calibri" panose="020F0502020204030204" pitchFamily="34" charset="0"/>
              </a:rPr>
              <a:t> el compliment de formular </a:t>
            </a:r>
            <a:r>
              <a:rPr lang="ca-ES" altLang="ca-ES" sz="1800" b="1" dirty="0">
                <a:latin typeface="Calibri" panose="020F0502020204030204" pitchFamily="34" charset="0"/>
                <a:cs typeface="Calibri" panose="020F0502020204030204" pitchFamily="34" charset="0"/>
              </a:rPr>
              <a:t>dues declaracions:</a:t>
            </a:r>
          </a:p>
          <a:p>
            <a:pPr eaLnBrk="1" hangingPunct="1">
              <a:lnSpc>
                <a:spcPct val="90000"/>
              </a:lnSpc>
              <a:buFont typeface="Wingdings" pitchFamily="2" charset="2"/>
              <a:buChar char="Ø"/>
            </a:pPr>
            <a:endParaRPr lang="ca-ES" altLang="ca-ES" b="1" dirty="0">
              <a:latin typeface="Calibri" panose="020F0502020204030204" pitchFamily="34" charset="0"/>
              <a:cs typeface="Calibri" panose="020F0502020204030204" pitchFamily="34" charset="0"/>
            </a:endParaRPr>
          </a:p>
          <a:p>
            <a:pPr eaLnBrk="1" hangingPunct="1">
              <a:lnSpc>
                <a:spcPct val="90000"/>
              </a:lnSpc>
              <a:buFont typeface="Wingdings" pitchFamily="2" charset="2"/>
              <a:buNone/>
            </a:pPr>
            <a:endParaRPr lang="ca-ES" altLang="ca-ES" dirty="0">
              <a:latin typeface="Calibri" panose="020F0502020204030204" pitchFamily="34" charset="0"/>
              <a:cs typeface="Calibri" panose="020F0502020204030204" pitchFamily="34" charset="0"/>
            </a:endParaRPr>
          </a:p>
        </p:txBody>
      </p:sp>
      <p:sp>
        <p:nvSpPr>
          <p:cNvPr id="55298" name="4 Marcador de pie de página"/>
          <p:cNvSpPr>
            <a:spLocks noGrp="1"/>
          </p:cNvSpPr>
          <p:nvPr>
            <p:ph type="ftr" sz="quarter" idx="11"/>
          </p:nvPr>
        </p:nvSpPr>
        <p:spPr/>
        <p:txBody>
          <a:bodyPr/>
          <a:lstStyle/>
          <a:p>
            <a:pPr>
              <a:defRPr/>
            </a:pPr>
            <a:r>
              <a:rPr lang="pt-BR"/>
              <a:t>Curs de regim juridic </a:t>
            </a:r>
            <a:endParaRPr lang="es-ES"/>
          </a:p>
        </p:txBody>
      </p:sp>
      <p:sp>
        <p:nvSpPr>
          <p:cNvPr id="55299" name="5 Marcador de número de diapositiva"/>
          <p:cNvSpPr>
            <a:spLocks noGrp="1"/>
          </p:cNvSpPr>
          <p:nvPr>
            <p:ph type="sldNum" sz="quarter" idx="12"/>
          </p:nvPr>
        </p:nvSpPr>
        <p:spPr/>
        <p:txBody>
          <a:bodyPr/>
          <a:lstStyle/>
          <a:p>
            <a:pPr>
              <a:defRPr/>
            </a:pPr>
            <a:fld id="{48C2AE35-3C68-4A64-AFA1-D650EC0E2B50}" type="slidenum">
              <a:rPr lang="es-ES"/>
              <a:pPr>
                <a:defRPr/>
              </a:pPr>
              <a:t>30</a:t>
            </a:fld>
            <a:endParaRPr lang="es-ES"/>
          </a:p>
        </p:txBody>
      </p:sp>
      <p:sp>
        <p:nvSpPr>
          <p:cNvPr id="6" name="5 CuadroTexto"/>
          <p:cNvSpPr txBox="1"/>
          <p:nvPr/>
        </p:nvSpPr>
        <p:spPr>
          <a:xfrm>
            <a:off x="1893989" y="4293097"/>
            <a:ext cx="9073008" cy="1323439"/>
          </a:xfrm>
          <a:prstGeom prst="rect">
            <a:avLst/>
          </a:prstGeom>
          <a:solidFill>
            <a:srgbClr val="0070C0"/>
          </a:solidFill>
        </p:spPr>
        <p:txBody>
          <a:bodyPr wrap="square">
            <a:spAutoFit/>
          </a:bodyPr>
          <a:lstStyle/>
          <a:p>
            <a:pPr marL="1371600" lvl="2" indent="-457200" algn="just">
              <a:buClr>
                <a:schemeClr val="hlink"/>
              </a:buClr>
              <a:buFont typeface="+mj-lt"/>
              <a:buAutoNum type="arabicPeriod"/>
              <a:defRPr/>
            </a:pPr>
            <a:r>
              <a:rPr lang="ca-ES" sz="2000" b="1" dirty="0">
                <a:solidFill>
                  <a:schemeClr val="bg1"/>
                </a:solidFill>
                <a:latin typeface="Calibri" panose="020F0502020204030204" pitchFamily="34" charset="0"/>
                <a:cs typeface="Calibri" panose="020F0502020204030204" pitchFamily="34" charset="0"/>
              </a:rPr>
              <a:t>U</a:t>
            </a:r>
            <a:r>
              <a:rPr lang="ca-ES" sz="2000" b="1" dirty="0" smtClean="0">
                <a:solidFill>
                  <a:schemeClr val="bg1"/>
                </a:solidFill>
                <a:latin typeface="Calibri" panose="020F0502020204030204" pitchFamily="34" charset="0"/>
                <a:cs typeface="Calibri" panose="020F0502020204030204" pitchFamily="34" charset="0"/>
              </a:rPr>
              <a:t>na </a:t>
            </a:r>
            <a:r>
              <a:rPr lang="ca-ES" sz="2000" b="1" dirty="0">
                <a:solidFill>
                  <a:schemeClr val="bg1"/>
                </a:solidFill>
                <a:latin typeface="Calibri" panose="020F0502020204030204" pitchFamily="34" charset="0"/>
                <a:cs typeface="Calibri" panose="020F0502020204030204" pitchFamily="34" charset="0"/>
              </a:rPr>
              <a:t>altra dels seus béns patrimonials sobre qualsevol activitat que els proporcioni o els pugui proporcionar ingressos econòmics i</a:t>
            </a:r>
          </a:p>
          <a:p>
            <a:pPr marL="1371600" lvl="2" indent="-457200" algn="just">
              <a:buClr>
                <a:schemeClr val="hlink"/>
              </a:buClr>
              <a:buFont typeface="+mj-lt"/>
              <a:buAutoNum type="arabicPeriod"/>
              <a:defRPr/>
            </a:pPr>
            <a:r>
              <a:rPr lang="ca-ES" sz="2000" b="1" dirty="0">
                <a:solidFill>
                  <a:schemeClr val="bg1"/>
                </a:solidFill>
                <a:latin typeface="Calibri" panose="020F0502020204030204" pitchFamily="34" charset="0"/>
                <a:cs typeface="Calibri" panose="020F0502020204030204" pitchFamily="34" charset="0"/>
              </a:rPr>
              <a:t>U</a:t>
            </a:r>
            <a:r>
              <a:rPr lang="ca-ES" sz="2000" b="1" dirty="0" smtClean="0">
                <a:solidFill>
                  <a:schemeClr val="bg1"/>
                </a:solidFill>
                <a:latin typeface="Calibri" panose="020F0502020204030204" pitchFamily="34" charset="0"/>
                <a:cs typeface="Calibri" panose="020F0502020204030204" pitchFamily="34" charset="0"/>
              </a:rPr>
              <a:t>na </a:t>
            </a:r>
            <a:r>
              <a:rPr lang="ca-ES" sz="2000" b="1" dirty="0">
                <a:solidFill>
                  <a:schemeClr val="bg1"/>
                </a:solidFill>
                <a:latin typeface="Calibri" panose="020F0502020204030204" pitchFamily="34" charset="0"/>
                <a:cs typeface="Calibri" panose="020F0502020204030204" pitchFamily="34" charset="0"/>
              </a:rPr>
              <a:t>sobre causes de possibles incompatibilitats  </a:t>
            </a:r>
          </a:p>
          <a:p>
            <a:pPr marL="1371600" lvl="2" indent="-457200" algn="just">
              <a:buClr>
                <a:schemeClr val="hlink"/>
              </a:buClr>
              <a:buFont typeface="+mj-lt"/>
              <a:buAutoNum type="arabicPeriod"/>
              <a:defRPr/>
            </a:pPr>
            <a:endParaRPr lang="es-E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0594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1238944" y="404664"/>
            <a:ext cx="10440533" cy="4830309"/>
          </a:xfrm>
          <a:solidFill>
            <a:schemeClr val="bg1"/>
          </a:solidFill>
          <a:ln w="57150">
            <a:solidFill>
              <a:srgbClr val="60ED49"/>
            </a:solidFill>
          </a:ln>
        </p:spPr>
        <p:txBody>
          <a:bodyPr rtlCol="0">
            <a:normAutofit/>
          </a:bodyPr>
          <a:lstStyle/>
          <a:p>
            <a:pPr marL="274320" indent="-274320">
              <a:buClr>
                <a:schemeClr val="accent3"/>
              </a:buClr>
              <a:buNone/>
              <a:defRPr/>
            </a:pPr>
            <a:r>
              <a:rPr lang="es-ES" sz="2400" b="1" dirty="0">
                <a:solidFill>
                  <a:schemeClr val="tx2">
                    <a:lumMod val="75000"/>
                  </a:schemeClr>
                </a:solidFill>
                <a:latin typeface="Calibri" panose="020F0502020204030204" pitchFamily="34" charset="0"/>
                <a:cs typeface="Calibri" panose="020F0502020204030204" pitchFamily="34" charset="0"/>
              </a:rPr>
              <a:t>DECLARACIÓ DE BÉNS I INGRESSOS</a:t>
            </a:r>
            <a:r>
              <a:rPr lang="es-ES" sz="2400" b="1" dirty="0">
                <a:latin typeface="Calibri" panose="020F0502020204030204" pitchFamily="34" charset="0"/>
                <a:cs typeface="Calibri" panose="020F0502020204030204" pitchFamily="34" charset="0"/>
              </a:rPr>
              <a:t>:</a:t>
            </a:r>
          </a:p>
          <a:p>
            <a:pPr marL="274320" indent="-274320" algn="just">
              <a:buClr>
                <a:schemeClr val="accent3"/>
              </a:buClr>
              <a:buFont typeface="Wingdings 2"/>
              <a:buChar char=""/>
              <a:defRPr/>
            </a:pPr>
            <a:r>
              <a:rPr lang="ca-ES" sz="2000" dirty="0">
                <a:latin typeface="Calibri" panose="020F0502020204030204" pitchFamily="34" charset="0"/>
                <a:cs typeface="Calibri" panose="020F0502020204030204" pitchFamily="34" charset="0"/>
              </a:rPr>
              <a:t>Les persones nomenades regidors han de declarar, per escrit, les activitats que els proporcionen o poden proporcionar ingressos econòmics, tant els que provinguin de la seva feina com d’altra naturalesa. També han de declarar el patrimoni de béns mobles i immobles que tenen.</a:t>
            </a:r>
          </a:p>
          <a:p>
            <a:pPr marL="274320" indent="-274320" algn="just">
              <a:buClr>
                <a:schemeClr val="accent3"/>
              </a:buClr>
              <a:buFont typeface="Wingdings 2"/>
              <a:buChar char=""/>
              <a:defRPr/>
            </a:pPr>
            <a:endParaRPr lang="ca-ES" sz="2000" dirty="0">
              <a:latin typeface="Calibri" panose="020F0502020204030204" pitchFamily="34" charset="0"/>
              <a:cs typeface="Calibri" panose="020F0502020204030204" pitchFamily="34" charset="0"/>
            </a:endParaRPr>
          </a:p>
          <a:p>
            <a:pPr marL="274320" indent="-274320" algn="just">
              <a:buClr>
                <a:schemeClr val="accent3"/>
              </a:buClr>
              <a:buNone/>
              <a:defRPr/>
            </a:pPr>
            <a:r>
              <a:rPr lang="ca-ES" sz="2400" b="1" dirty="0">
                <a:solidFill>
                  <a:schemeClr val="tx2">
                    <a:lumMod val="75000"/>
                  </a:schemeClr>
                </a:solidFill>
                <a:latin typeface="Calibri" panose="020F0502020204030204" pitchFamily="34" charset="0"/>
                <a:cs typeface="Calibri" panose="020F0502020204030204" pitchFamily="34" charset="0"/>
              </a:rPr>
              <a:t>DECLARACIÓ D’INCOMPATIBILITATS</a:t>
            </a:r>
            <a:r>
              <a:rPr lang="ca-ES" sz="2400" b="1" dirty="0">
                <a:latin typeface="Calibri" panose="020F0502020204030204" pitchFamily="34" charset="0"/>
                <a:cs typeface="Calibri" panose="020F0502020204030204" pitchFamily="34" charset="0"/>
              </a:rPr>
              <a:t>:</a:t>
            </a:r>
          </a:p>
          <a:p>
            <a:pPr marL="274320" indent="-274320" algn="just">
              <a:buClr>
                <a:schemeClr val="accent3"/>
              </a:buClr>
              <a:buFont typeface="Wingdings 2"/>
              <a:buChar char=""/>
              <a:defRPr/>
            </a:pPr>
            <a:r>
              <a:rPr lang="ca-ES" sz="2000" dirty="0">
                <a:latin typeface="Calibri" panose="020F0502020204030204" pitchFamily="34" charset="0"/>
                <a:cs typeface="Calibri" panose="020F0502020204030204" pitchFamily="34" charset="0"/>
              </a:rPr>
              <a:t>Els membres de les corporacions locals han de declarar per escrit si tenen causes de possible incompatibilitat amb el càrrec. O sigui, es tracta d’evidenciar si per alguna raó no poden prendre possessió del càrrec perquè la llei ho estableix. Per exemple, una persona treballadora de l’Ajuntament no pot prendre possessió del càrrec si no sol·licita excedència de la seva plaça.</a:t>
            </a:r>
          </a:p>
          <a:p>
            <a:pPr marL="274320" indent="-274320" algn="just">
              <a:buClr>
                <a:schemeClr val="accent3"/>
              </a:buClr>
              <a:buNone/>
              <a:defRPr/>
            </a:pPr>
            <a:endParaRPr lang="ca-ES" sz="2000" dirty="0">
              <a:latin typeface="Calibri" panose="020F0502020204030204" pitchFamily="34" charset="0"/>
              <a:cs typeface="Calibri" panose="020F0502020204030204" pitchFamily="34" charset="0"/>
            </a:endParaRPr>
          </a:p>
          <a:p>
            <a:pPr marL="274320" indent="-274320">
              <a:buClr>
                <a:schemeClr val="accent3"/>
              </a:buClr>
              <a:buNone/>
              <a:defRPr/>
            </a:pPr>
            <a:endParaRPr lang="es-ES" sz="2000" dirty="0">
              <a:latin typeface="Calibri" panose="020F0502020204030204" pitchFamily="34" charset="0"/>
              <a:cs typeface="Calibri" panose="020F0502020204030204" pitchFamily="34" charset="0"/>
            </a:endParaRPr>
          </a:p>
        </p:txBody>
      </p:sp>
      <p:sp>
        <p:nvSpPr>
          <p:cNvPr id="56322" name="4 Marcador de pie de página"/>
          <p:cNvSpPr>
            <a:spLocks noGrp="1"/>
          </p:cNvSpPr>
          <p:nvPr>
            <p:ph type="ftr" sz="quarter" idx="11"/>
          </p:nvPr>
        </p:nvSpPr>
        <p:spPr/>
        <p:txBody>
          <a:bodyPr/>
          <a:lstStyle/>
          <a:p>
            <a:pPr>
              <a:defRPr/>
            </a:pPr>
            <a:r>
              <a:rPr lang="pt-BR"/>
              <a:t>Curs de regim juridic </a:t>
            </a:r>
            <a:endParaRPr lang="es-ES"/>
          </a:p>
        </p:txBody>
      </p:sp>
      <p:sp>
        <p:nvSpPr>
          <p:cNvPr id="56323" name="5 Marcador de número de diapositiva"/>
          <p:cNvSpPr>
            <a:spLocks noGrp="1"/>
          </p:cNvSpPr>
          <p:nvPr>
            <p:ph type="sldNum" sz="quarter" idx="12"/>
          </p:nvPr>
        </p:nvSpPr>
        <p:spPr/>
        <p:txBody>
          <a:bodyPr/>
          <a:lstStyle/>
          <a:p>
            <a:pPr>
              <a:defRPr/>
            </a:pPr>
            <a:fld id="{EA17D3B8-2D92-46F1-AFBD-5064DDFDDE1F}" type="slidenum">
              <a:rPr lang="es-ES"/>
              <a:pPr>
                <a:defRPr/>
              </a:pPr>
              <a:t>31</a:t>
            </a:fld>
            <a:endParaRPr lang="es-ES"/>
          </a:p>
        </p:txBody>
      </p:sp>
      <p:sp>
        <p:nvSpPr>
          <p:cNvPr id="2" name="Rectángulo 1"/>
          <p:cNvSpPr/>
          <p:nvPr/>
        </p:nvSpPr>
        <p:spPr>
          <a:xfrm>
            <a:off x="1238944" y="5157192"/>
            <a:ext cx="10513168" cy="151867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dirty="0" smtClean="0">
                <a:latin typeface="Calibri" panose="020F0502020204030204" pitchFamily="34" charset="0"/>
                <a:cs typeface="Calibri" panose="020F0502020204030204" pitchFamily="34" charset="0"/>
              </a:rPr>
              <a:t>RECORDEU!!! TRANSPARÈNCIA Informació institucional i organitzativa. Prové de l’obligació legal: Article 11.1.d) de la Llei 19/2014, de 29 de desembre, de transparència, accés a la informació pública i bon govern. S’han de publicar LES RESOLUCIONS  no les declaracions  formulades pels als càrrecs</a:t>
            </a:r>
          </a:p>
          <a:p>
            <a:pPr algn="ctr"/>
            <a:r>
              <a:rPr lang="ca-ES" sz="1600" dirty="0">
                <a:solidFill>
                  <a:schemeClr val="bg1"/>
                </a:solidFill>
                <a:latin typeface="Calibri" panose="020F0502020204030204" pitchFamily="34" charset="0"/>
                <a:cs typeface="Calibri" panose="020F0502020204030204" pitchFamily="34" charset="0"/>
              </a:rPr>
              <a:t>https://governobert.diba.cat/wiki/organitzacio-politica-retribucions-resolucions-relatives-les-declaracions-dactivitats-patrimoni</a:t>
            </a:r>
          </a:p>
        </p:txBody>
      </p:sp>
    </p:spTree>
    <p:extLst>
      <p:ext uri="{BB962C8B-B14F-4D97-AF65-F5344CB8AC3E}">
        <p14:creationId xmlns:p14="http://schemas.microsoft.com/office/powerpoint/2010/main" val="3385206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881188" y="0"/>
            <a:ext cx="8329612" cy="571500"/>
          </a:xfrm>
        </p:spPr>
        <p:txBody>
          <a:bodyPr rtlCol="0">
            <a:normAutofit fontScale="90000"/>
          </a:bodyPr>
          <a:lstStyle/>
          <a:p>
            <a:pPr>
              <a:defRPr/>
            </a:pPr>
            <a:r>
              <a:rPr lang="ca-ES" sz="3200" b="1" dirty="0" smtClean="0">
                <a:solidFill>
                  <a:srgbClr val="0070C0"/>
                </a:solidFill>
                <a:latin typeface="Calibri" panose="020F0502020204030204" pitchFamily="34" charset="0"/>
                <a:cs typeface="Calibri" panose="020F0502020204030204" pitchFamily="34" charset="0"/>
              </a:rPr>
              <a:t>DECLARACIÓ DE BÉNS I ACTIVITATS.</a:t>
            </a:r>
            <a:endParaRPr lang="ca-ES" sz="3200" b="1" dirty="0">
              <a:solidFill>
                <a:srgbClr val="0070C0"/>
              </a:solidFill>
              <a:latin typeface="Calibri" panose="020F0502020204030204" pitchFamily="34" charset="0"/>
              <a:cs typeface="Calibri" panose="020F0502020204030204" pitchFamily="34" charset="0"/>
            </a:endParaRPr>
          </a:p>
        </p:txBody>
      </p:sp>
      <p:sp>
        <p:nvSpPr>
          <p:cNvPr id="77827" name="Rectangle 3"/>
          <p:cNvSpPr>
            <a:spLocks noGrp="1" noChangeArrowheads="1"/>
          </p:cNvSpPr>
          <p:nvPr>
            <p:ph idx="1"/>
          </p:nvPr>
        </p:nvSpPr>
        <p:spPr>
          <a:xfrm>
            <a:off x="1403927" y="1616364"/>
            <a:ext cx="10398425" cy="3626828"/>
          </a:xfrm>
          <a:solidFill>
            <a:schemeClr val="accent5">
              <a:lumMod val="20000"/>
              <a:lumOff val="80000"/>
            </a:schemeClr>
          </a:solidFill>
        </p:spPr>
        <p:txBody>
          <a:bodyPr>
            <a:normAutofit/>
          </a:bodyPr>
          <a:lstStyle/>
          <a:p>
            <a:pPr eaLnBrk="1" hangingPunct="1">
              <a:lnSpc>
                <a:spcPct val="80000"/>
              </a:lnSpc>
              <a:buFont typeface="Wingdings" pitchFamily="2" charset="2"/>
              <a:buNone/>
            </a:pPr>
            <a:r>
              <a:rPr lang="ca-ES" altLang="ca-ES" dirty="0">
                <a:latin typeface="Calibri" panose="020F0502020204030204" pitchFamily="34" charset="0"/>
                <a:cs typeface="Calibri" panose="020F0502020204030204" pitchFamily="34" charset="0"/>
              </a:rPr>
              <a:t>QUAN s’ha de portar a terme?</a:t>
            </a:r>
          </a:p>
          <a:p>
            <a:pPr eaLnBrk="1" hangingPunct="1">
              <a:lnSpc>
                <a:spcPct val="80000"/>
              </a:lnSpc>
              <a:buFont typeface="Wingdings" pitchFamily="2" charset="2"/>
              <a:buNone/>
            </a:pPr>
            <a:endParaRPr lang="ca-ES" altLang="ca-ES"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pPr>
            <a:endParaRPr lang="ca-ES" altLang="ca-ES"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pPr>
            <a:endParaRPr lang="ca-ES" altLang="ca-ES"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pPr>
            <a:endParaRPr lang="ca-ES" altLang="ca-ES" dirty="0">
              <a:latin typeface="Calibri" panose="020F0502020204030204" pitchFamily="34" charset="0"/>
              <a:cs typeface="Calibri" panose="020F0502020204030204" pitchFamily="34" charset="0"/>
            </a:endParaRPr>
          </a:p>
          <a:p>
            <a:pPr eaLnBrk="1" hangingPunct="1">
              <a:lnSpc>
                <a:spcPct val="80000"/>
              </a:lnSpc>
              <a:buFont typeface="Wingdings" pitchFamily="2" charset="2"/>
              <a:buNone/>
            </a:pPr>
            <a:r>
              <a:rPr lang="ca-ES" altLang="ca-ES" dirty="0">
                <a:latin typeface="Calibri" panose="020F0502020204030204" pitchFamily="34" charset="0"/>
                <a:cs typeface="Calibri" panose="020F0502020204030204" pitchFamily="34" charset="0"/>
              </a:rPr>
              <a:t>Per tant, aquesta OBLIGACIÓ incumbeix a:</a:t>
            </a:r>
          </a:p>
          <a:p>
            <a:pPr algn="just" eaLnBrk="1" hangingPunct="1">
              <a:lnSpc>
                <a:spcPct val="80000"/>
              </a:lnSpc>
              <a:buFont typeface="Wingdings" pitchFamily="2" charset="2"/>
              <a:buNone/>
            </a:pPr>
            <a:r>
              <a:rPr lang="ca-ES" altLang="ca-ES" dirty="0">
                <a:latin typeface="Calibri" panose="020F0502020204030204" pitchFamily="34" charset="0"/>
                <a:cs typeface="Calibri" panose="020F0502020204030204" pitchFamily="34" charset="0"/>
              </a:rPr>
              <a:t>	-</a:t>
            </a:r>
            <a:r>
              <a:rPr lang="ca-ES" altLang="ca-ES" b="1" dirty="0">
                <a:latin typeface="Calibri" panose="020F0502020204030204" pitchFamily="34" charset="0"/>
                <a:cs typeface="Calibri" panose="020F0502020204030204" pitchFamily="34" charset="0"/>
              </a:rPr>
              <a:t>REGIDORS ENTRANTS</a:t>
            </a:r>
            <a:r>
              <a:rPr lang="ca-ES" altLang="ca-ES" dirty="0">
                <a:latin typeface="Calibri" panose="020F0502020204030204" pitchFamily="34" charset="0"/>
                <a:cs typeface="Calibri" panose="020F0502020204030204" pitchFamily="34" charset="0"/>
              </a:rPr>
              <a:t>: regidors que hagin de prendre possessió durant el nou mandat.</a:t>
            </a:r>
          </a:p>
          <a:p>
            <a:pPr algn="just" eaLnBrk="1" hangingPunct="1">
              <a:lnSpc>
                <a:spcPct val="80000"/>
              </a:lnSpc>
              <a:buFont typeface="Wingdings" pitchFamily="2" charset="2"/>
              <a:buNone/>
            </a:pPr>
            <a:r>
              <a:rPr lang="ca-ES" altLang="ca-ES" dirty="0">
                <a:latin typeface="Calibri" panose="020F0502020204030204" pitchFamily="34" charset="0"/>
                <a:cs typeface="Calibri" panose="020F0502020204030204" pitchFamily="34" charset="0"/>
              </a:rPr>
              <a:t>	-</a:t>
            </a:r>
            <a:r>
              <a:rPr lang="ca-ES" altLang="ca-ES" b="1" dirty="0">
                <a:latin typeface="Calibri" panose="020F0502020204030204" pitchFamily="34" charset="0"/>
                <a:cs typeface="Calibri" panose="020F0502020204030204" pitchFamily="34" charset="0"/>
              </a:rPr>
              <a:t>REGIDORS SORTINTS</a:t>
            </a:r>
            <a:r>
              <a:rPr lang="ca-ES" altLang="ca-ES" dirty="0">
                <a:latin typeface="Calibri" panose="020F0502020204030204" pitchFamily="34" charset="0"/>
                <a:cs typeface="Calibri" panose="020F0502020204030204" pitchFamily="34" charset="0"/>
              </a:rPr>
              <a:t>: regidors que hagin cessat en els seus càrrecs per expiració del mandat i de la pròrroga legal.</a:t>
            </a:r>
          </a:p>
          <a:p>
            <a:pPr algn="just" eaLnBrk="1" hangingPunct="1">
              <a:lnSpc>
                <a:spcPct val="80000"/>
              </a:lnSpc>
              <a:buFont typeface="Wingdings" pitchFamily="2" charset="2"/>
              <a:buNone/>
            </a:pPr>
            <a:r>
              <a:rPr lang="ca-ES" altLang="ca-ES" b="1" dirty="0">
                <a:latin typeface="Calibri" panose="020F0502020204030204" pitchFamily="34" charset="0"/>
                <a:cs typeface="Calibri" panose="020F0502020204030204" pitchFamily="34" charset="0"/>
              </a:rPr>
              <a:t>	També als càrrecs EVENTUALS I DIRECTIUS PUBLICS.</a:t>
            </a:r>
            <a:endParaRPr lang="ca-ES" altLang="ca-ES" dirty="0">
              <a:latin typeface="Calibri" panose="020F0502020204030204" pitchFamily="34" charset="0"/>
              <a:cs typeface="Calibri" panose="020F0502020204030204" pitchFamily="34" charset="0"/>
            </a:endParaRPr>
          </a:p>
        </p:txBody>
      </p:sp>
      <p:sp>
        <p:nvSpPr>
          <p:cNvPr id="64514" name="4 Marcador de pie de página"/>
          <p:cNvSpPr>
            <a:spLocks noGrp="1"/>
          </p:cNvSpPr>
          <p:nvPr>
            <p:ph type="ftr" sz="quarter" idx="11"/>
          </p:nvPr>
        </p:nvSpPr>
        <p:spPr/>
        <p:txBody>
          <a:bodyPr/>
          <a:lstStyle/>
          <a:p>
            <a:pPr>
              <a:defRPr/>
            </a:pPr>
            <a:r>
              <a:rPr lang="pt-BR"/>
              <a:t>Curs de regim juridic </a:t>
            </a:r>
            <a:endParaRPr lang="es-ES"/>
          </a:p>
        </p:txBody>
      </p:sp>
      <p:sp>
        <p:nvSpPr>
          <p:cNvPr id="64515" name="5 Marcador de número de diapositiva"/>
          <p:cNvSpPr>
            <a:spLocks noGrp="1"/>
          </p:cNvSpPr>
          <p:nvPr>
            <p:ph type="sldNum" sz="quarter" idx="12"/>
          </p:nvPr>
        </p:nvSpPr>
        <p:spPr/>
        <p:txBody>
          <a:bodyPr/>
          <a:lstStyle/>
          <a:p>
            <a:pPr>
              <a:defRPr/>
            </a:pPr>
            <a:fld id="{E61CDD27-76FC-43F6-B910-FBF5406C14DC}" type="slidenum">
              <a:rPr lang="es-ES"/>
              <a:pPr>
                <a:defRPr/>
              </a:pPr>
              <a:t>32</a:t>
            </a:fld>
            <a:endParaRPr lang="es-ES"/>
          </a:p>
        </p:txBody>
      </p:sp>
      <p:sp>
        <p:nvSpPr>
          <p:cNvPr id="81924" name="Text Box 4"/>
          <p:cNvSpPr txBox="1">
            <a:spLocks noChangeArrowheads="1"/>
          </p:cNvSpPr>
          <p:nvPr/>
        </p:nvSpPr>
        <p:spPr bwMode="auto">
          <a:xfrm>
            <a:off x="3642065" y="1698670"/>
            <a:ext cx="8143875" cy="1200150"/>
          </a:xfrm>
          <a:prstGeom prst="rect">
            <a:avLst/>
          </a:prstGeom>
          <a:noFill/>
          <a:ln w="9525">
            <a:noFill/>
            <a:miter lim="800000"/>
            <a:headEnd/>
            <a:tailEnd/>
          </a:ln>
        </p:spPr>
        <p:txBody>
          <a:bodyPr>
            <a:spAutoFit/>
          </a:bodyPr>
          <a:lstStyle/>
          <a:p>
            <a:pPr>
              <a:defRPr/>
            </a:pPr>
            <a:endParaRPr lang="ca-ES" b="1" dirty="0">
              <a:solidFill>
                <a:srgbClr val="0070C0"/>
              </a:solidFill>
            </a:endParaRPr>
          </a:p>
          <a:p>
            <a:pPr>
              <a:defRPr/>
            </a:pPr>
            <a:r>
              <a:rPr lang="ca-ES" b="1" dirty="0">
                <a:solidFill>
                  <a:srgbClr val="0070C0"/>
                </a:solidFill>
              </a:rPr>
              <a:t>	-ABANS DE LA PRESA DE POSSESSIÓ.</a:t>
            </a:r>
          </a:p>
          <a:p>
            <a:pPr>
              <a:defRPr/>
            </a:pPr>
            <a:r>
              <a:rPr lang="ca-ES" b="1" dirty="0">
                <a:solidFill>
                  <a:srgbClr val="0070C0"/>
                </a:solidFill>
              </a:rPr>
              <a:t>	-EN OCASIÓ DE LA CESSACIÓ.</a:t>
            </a:r>
          </a:p>
          <a:p>
            <a:pPr>
              <a:defRPr/>
            </a:pPr>
            <a:r>
              <a:rPr lang="ca-ES" b="1" dirty="0">
                <a:solidFill>
                  <a:srgbClr val="0070C0"/>
                </a:solidFill>
              </a:rPr>
              <a:t>	-QUAN ES MODIFIQUIN LES CONDICIONS DE FET.</a:t>
            </a:r>
          </a:p>
        </p:txBody>
      </p:sp>
      <p:sp>
        <p:nvSpPr>
          <p:cNvPr id="7" name="6 CuadroTexto"/>
          <p:cNvSpPr txBox="1"/>
          <p:nvPr/>
        </p:nvSpPr>
        <p:spPr>
          <a:xfrm>
            <a:off x="1415480" y="414671"/>
            <a:ext cx="10369151" cy="1200329"/>
          </a:xfrm>
          <a:prstGeom prst="rect">
            <a:avLst/>
          </a:prstGeom>
          <a:solidFill>
            <a:schemeClr val="bg1"/>
          </a:solidFill>
        </p:spPr>
        <p:txBody>
          <a:bodyPr wrap="square">
            <a:spAutoFit/>
          </a:bodyPr>
          <a:lstStyle/>
          <a:p>
            <a:pPr algn="just" eaLnBrk="0" hangingPunct="0">
              <a:defRPr/>
            </a:pPr>
            <a:r>
              <a:rPr lang="ca-ES" dirty="0">
                <a:latin typeface="Calibri" panose="020F0502020204030204" pitchFamily="34" charset="0"/>
                <a:cs typeface="Calibri" panose="020F0502020204030204" pitchFamily="34" charset="0"/>
              </a:rPr>
              <a:t>Els representants locals i els membres no electes de la Junta de Govern Local, formularan declaració sobre causes de possible incompatibilitat i sobre qualsevol activitat que els proporcioni o pugui proporcionar ingressos econòmics </a:t>
            </a:r>
            <a:r>
              <a:rPr lang="ca-ES" i="1" dirty="0">
                <a:latin typeface="Calibri" panose="020F0502020204030204" pitchFamily="34" charset="0"/>
                <a:cs typeface="Calibri" panose="020F0502020204030204" pitchFamily="34" charset="0"/>
              </a:rPr>
              <a:t>(</a:t>
            </a:r>
            <a:r>
              <a:rPr lang="ca-ES" b="1" i="1" dirty="0">
                <a:latin typeface="Calibri" panose="020F0502020204030204" pitchFamily="34" charset="0"/>
                <a:cs typeface="Calibri" panose="020F0502020204030204" pitchFamily="34" charset="0"/>
              </a:rPr>
              <a:t>Reial decret legislatiu 2/2008, de 20 juny, pel qual s’aprova el text refós de la Llei del sòl de 2008</a:t>
            </a:r>
            <a:r>
              <a:rPr lang="es-ES" b="1" i="1" dirty="0">
                <a:latin typeface="Calibri" panose="020F0502020204030204" pitchFamily="34" charset="0"/>
                <a:cs typeface="Calibri" panose="020F0502020204030204" pitchFamily="34" charset="0"/>
              </a:rPr>
              <a:t>)</a:t>
            </a:r>
            <a:endParaRPr lang="es-ES" i="1" dirty="0">
              <a:latin typeface="Calibri" panose="020F0502020204030204" pitchFamily="34" charset="0"/>
              <a:cs typeface="Calibri" panose="020F0502020204030204" pitchFamily="34" charset="0"/>
            </a:endParaRPr>
          </a:p>
        </p:txBody>
      </p:sp>
      <p:sp>
        <p:nvSpPr>
          <p:cNvPr id="2" name="Rectángulo 1"/>
          <p:cNvSpPr/>
          <p:nvPr/>
        </p:nvSpPr>
        <p:spPr>
          <a:xfrm>
            <a:off x="1415480" y="5197907"/>
            <a:ext cx="10434903" cy="14127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a:solidFill>
                  <a:schemeClr val="tx1"/>
                </a:solidFill>
                <a:latin typeface="Calibri" panose="020F0502020204030204" pitchFamily="34" charset="0"/>
                <a:cs typeface="Calibri" panose="020F0502020204030204" pitchFamily="34" charset="0"/>
              </a:rPr>
              <a:t>El Registre d'interessos és un registre que es constitueix en cada corporació i en el qual s'inscriuen les declaracions (activitats econòmiques, possibles causes d'incompatibilitat i béns patrimonials) efectuades per aquelles persones obligades per llei, és a dir, membres electes, personal directiu professional i funcionaris d’administració local amb habilitació de caràcter nacional seleccionats pel sistema de lliure designació.</a:t>
            </a:r>
          </a:p>
        </p:txBody>
      </p:sp>
    </p:spTree>
    <p:extLst>
      <p:ext uri="{BB962C8B-B14F-4D97-AF65-F5344CB8AC3E}">
        <p14:creationId xmlns:p14="http://schemas.microsoft.com/office/powerpoint/2010/main" val="3794624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2000" fill="hold"/>
                                        <p:tgtEl>
                                          <p:spTgt spid="81924"/>
                                        </p:tgtEl>
                                        <p:attrNameLst>
                                          <p:attrName>ppt_x</p:attrName>
                                        </p:attrNameLst>
                                      </p:cBhvr>
                                      <p:tavLst>
                                        <p:tav tm="0">
                                          <p:val>
                                            <p:strVal val="#ppt_x-#ppt_w/2"/>
                                          </p:val>
                                        </p:tav>
                                        <p:tav tm="100000">
                                          <p:val>
                                            <p:strVal val="#ppt_x"/>
                                          </p:val>
                                        </p:tav>
                                      </p:tavLst>
                                    </p:anim>
                                    <p:anim calcmode="lin" valueType="num">
                                      <p:cBhvr>
                                        <p:cTn id="8" dur="2000" fill="hold"/>
                                        <p:tgtEl>
                                          <p:spTgt spid="81924"/>
                                        </p:tgtEl>
                                        <p:attrNameLst>
                                          <p:attrName>ppt_y</p:attrName>
                                        </p:attrNameLst>
                                      </p:cBhvr>
                                      <p:tavLst>
                                        <p:tav tm="0">
                                          <p:val>
                                            <p:strVal val="#ppt_y"/>
                                          </p:val>
                                        </p:tav>
                                        <p:tav tm="100000">
                                          <p:val>
                                            <p:strVal val="#ppt_y"/>
                                          </p:val>
                                        </p:tav>
                                      </p:tavLst>
                                    </p:anim>
                                    <p:anim calcmode="lin" valueType="num">
                                      <p:cBhvr>
                                        <p:cTn id="9" dur="2000" fill="hold"/>
                                        <p:tgtEl>
                                          <p:spTgt spid="81924"/>
                                        </p:tgtEl>
                                        <p:attrNameLst>
                                          <p:attrName>ppt_w</p:attrName>
                                        </p:attrNameLst>
                                      </p:cBhvr>
                                      <p:tavLst>
                                        <p:tav tm="0">
                                          <p:val>
                                            <p:fltVal val="0"/>
                                          </p:val>
                                        </p:tav>
                                        <p:tav tm="100000">
                                          <p:val>
                                            <p:strVal val="#ppt_w"/>
                                          </p:val>
                                        </p:tav>
                                      </p:tavLst>
                                    </p:anim>
                                    <p:anim calcmode="lin" valueType="num">
                                      <p:cBhvr>
                                        <p:cTn id="10" dur="2000" fill="hold"/>
                                        <p:tgtEl>
                                          <p:spTgt spid="819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p:cNvSpPr>
            <a:spLocks noGrp="1" noChangeArrowheads="1"/>
          </p:cNvSpPr>
          <p:nvPr>
            <p:ph idx="1"/>
          </p:nvPr>
        </p:nvSpPr>
        <p:spPr>
          <a:xfrm>
            <a:off x="1533236" y="36945"/>
            <a:ext cx="10323404" cy="4376653"/>
          </a:xfrm>
        </p:spPr>
        <p:txBody>
          <a:bodyPr rtlCol="0">
            <a:normAutofit/>
          </a:bodyPr>
          <a:lstStyle/>
          <a:p>
            <a:pPr marL="274320" indent="-274320" algn="just">
              <a:lnSpc>
                <a:spcPct val="110000"/>
              </a:lnSpc>
              <a:buClr>
                <a:schemeClr val="accent3"/>
              </a:buClr>
              <a:buNone/>
              <a:defRPr/>
            </a:pPr>
            <a:r>
              <a:rPr lang="es-ES" b="1" dirty="0">
                <a:latin typeface="Calibri" panose="020F0502020204030204" pitchFamily="34" charset="0"/>
                <a:cs typeface="Calibri" panose="020F0502020204030204" pitchFamily="34" charset="0"/>
              </a:rPr>
              <a:t>	</a:t>
            </a:r>
            <a:r>
              <a:rPr lang="ca-ES" b="1" dirty="0" smtClean="0">
                <a:solidFill>
                  <a:srgbClr val="0070C0"/>
                </a:solidFill>
                <a:latin typeface="Calibri" panose="020F0502020204030204" pitchFamily="34" charset="0"/>
                <a:cs typeface="Calibri" panose="020F0502020204030204" pitchFamily="34" charset="0"/>
              </a:rPr>
              <a:t>PROBLEMA: QUE SUCCEEIX AMB ELS REGIDORS CESSATS </a:t>
            </a:r>
            <a:r>
              <a:rPr lang="ca-ES" b="1" u="sng" dirty="0" smtClean="0">
                <a:solidFill>
                  <a:srgbClr val="0070C0"/>
                </a:solidFill>
                <a:latin typeface="Calibri" panose="020F0502020204030204" pitchFamily="34" charset="0"/>
                <a:cs typeface="Calibri" panose="020F0502020204030204" pitchFamily="34" charset="0"/>
              </a:rPr>
              <a:t>QUE REPETEIXEN </a:t>
            </a:r>
            <a:r>
              <a:rPr lang="ca-ES" b="1" dirty="0" smtClean="0">
                <a:solidFill>
                  <a:srgbClr val="0070C0"/>
                </a:solidFill>
                <a:latin typeface="Calibri" panose="020F0502020204030204" pitchFamily="34" charset="0"/>
                <a:cs typeface="Calibri" panose="020F0502020204030204" pitchFamily="34" charset="0"/>
              </a:rPr>
              <a:t>MANDAT COM A CONSEQÜÈNCIA DEL RESULTAT ELECTORAL?</a:t>
            </a:r>
          </a:p>
          <a:p>
            <a:pPr marL="274320" indent="-274320" algn="just">
              <a:lnSpc>
                <a:spcPct val="110000"/>
              </a:lnSpc>
              <a:buClr>
                <a:schemeClr val="accent3"/>
              </a:buClr>
              <a:buNone/>
              <a:defRPr/>
            </a:pPr>
            <a:r>
              <a:rPr lang="ca-ES" dirty="0">
                <a:latin typeface="Calibri" panose="020F0502020204030204" pitchFamily="34" charset="0"/>
                <a:cs typeface="Calibri" panose="020F0502020204030204" pitchFamily="34" charset="0"/>
              </a:rPr>
              <a:t>	</a:t>
            </a:r>
            <a:r>
              <a:rPr lang="ca-ES" dirty="0">
                <a:latin typeface="Calibri" panose="020F0502020204030204" pitchFamily="34" charset="0"/>
                <a:cs typeface="Calibri" panose="020F0502020204030204" pitchFamily="34" charset="0"/>
                <a:sym typeface="Wingdings" pitchFamily="2" charset="2"/>
              </a:rPr>
              <a:t></a:t>
            </a:r>
            <a:r>
              <a:rPr lang="ca-ES" dirty="0">
                <a:latin typeface="Calibri" panose="020F0502020204030204" pitchFamily="34" charset="0"/>
                <a:cs typeface="Calibri" panose="020F0502020204030204" pitchFamily="34" charset="0"/>
              </a:rPr>
              <a:t> En aquests supòsits </a:t>
            </a:r>
            <a:r>
              <a:rPr lang="ca-ES" b="1" dirty="0">
                <a:latin typeface="Calibri" panose="020F0502020204030204" pitchFamily="34" charset="0"/>
                <a:cs typeface="Calibri" panose="020F0502020204030204" pitchFamily="34" charset="0"/>
              </a:rPr>
              <a:t>la literalitat de la norma obligaria a efectuar les declaracions dues vegades</a:t>
            </a:r>
            <a:r>
              <a:rPr lang="ca-ES" dirty="0">
                <a:latin typeface="Calibri" panose="020F0502020204030204" pitchFamily="34" charset="0"/>
                <a:cs typeface="Calibri" panose="020F0502020204030204" pitchFamily="34" charset="0"/>
              </a:rPr>
              <a:t> (una en ocasió de la seva cessació, ja que aquesta efectivament es produeix, i una altra amb caràcter previ a la presa de possessió com a conseqüència de la seva nova proclamació</a:t>
            </a:r>
            <a:r>
              <a:rPr lang="ca-ES" dirty="0" smtClean="0">
                <a:latin typeface="Calibri" panose="020F0502020204030204" pitchFamily="34" charset="0"/>
                <a:cs typeface="Calibri" panose="020F0502020204030204" pitchFamily="34" charset="0"/>
              </a:rPr>
              <a:t>)</a:t>
            </a:r>
            <a:r>
              <a:rPr lang="ca-ES" dirty="0">
                <a:latin typeface="Calibri" panose="020F0502020204030204" pitchFamily="34" charset="0"/>
                <a:cs typeface="Calibri" panose="020F0502020204030204" pitchFamily="34" charset="0"/>
              </a:rPr>
              <a:t>	</a:t>
            </a:r>
          </a:p>
          <a:p>
            <a:pPr marL="274320" indent="-274320" algn="just">
              <a:lnSpc>
                <a:spcPct val="110000"/>
              </a:lnSpc>
              <a:buClr>
                <a:schemeClr val="accent3"/>
              </a:buClr>
              <a:buNone/>
              <a:defRPr/>
            </a:pPr>
            <a:r>
              <a:rPr lang="ca-ES" dirty="0">
                <a:latin typeface="Calibri" panose="020F0502020204030204" pitchFamily="34" charset="0"/>
                <a:cs typeface="Calibri" panose="020F0502020204030204" pitchFamily="34" charset="0"/>
              </a:rPr>
              <a:t>	</a:t>
            </a:r>
            <a:r>
              <a:rPr lang="ca-ES" dirty="0">
                <a:latin typeface="Calibri" panose="020F0502020204030204" pitchFamily="34" charset="0"/>
                <a:cs typeface="Calibri" panose="020F0502020204030204" pitchFamily="34" charset="0"/>
                <a:sym typeface="Wingdings" pitchFamily="2" charset="2"/>
              </a:rPr>
              <a:t> </a:t>
            </a:r>
            <a:r>
              <a:rPr lang="ca-ES" dirty="0">
                <a:latin typeface="Calibri" panose="020F0502020204030204" pitchFamily="34" charset="0"/>
                <a:cs typeface="Calibri" panose="020F0502020204030204" pitchFamily="34" charset="0"/>
              </a:rPr>
              <a:t>Però, </a:t>
            </a:r>
            <a:r>
              <a:rPr lang="ca-ES" b="1" dirty="0">
                <a:latin typeface="Calibri" panose="020F0502020204030204" pitchFamily="34" charset="0"/>
                <a:cs typeface="Calibri" panose="020F0502020204030204" pitchFamily="34" charset="0"/>
              </a:rPr>
              <a:t>una interpretació racional de la norma</a:t>
            </a:r>
            <a:r>
              <a:rPr lang="ca-ES" dirty="0">
                <a:latin typeface="Calibri" panose="020F0502020204030204" pitchFamily="34" charset="0"/>
                <a:cs typeface="Calibri" panose="020F0502020204030204" pitchFamily="34" charset="0"/>
              </a:rPr>
              <a:t> permet entendre que en aquests supòsits, </a:t>
            </a:r>
            <a:r>
              <a:rPr lang="ca-ES" b="1" dirty="0">
                <a:latin typeface="Calibri" panose="020F0502020204030204" pitchFamily="34" charset="0"/>
                <a:cs typeface="Calibri" panose="020F0502020204030204" pitchFamily="34" charset="0"/>
              </a:rPr>
              <a:t>efectuant les declaracions una sola vegada es compliria amb aquesta doble obligació</a:t>
            </a:r>
            <a:r>
              <a:rPr lang="ca-ES" dirty="0">
                <a:latin typeface="Calibri" panose="020F0502020204030204" pitchFamily="34" charset="0"/>
                <a:cs typeface="Calibri" panose="020F0502020204030204" pitchFamily="34" charset="0"/>
              </a:rPr>
              <a:t>, en la mesura que les declaracions amb motiu de la cessació i amb motiu de la presa de possessió, coincideixen en el temps, i el contrari constituiria una duplicitat. </a:t>
            </a:r>
            <a:endParaRPr lang="es-ES"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endParaRPr lang="es-ES" dirty="0">
              <a:latin typeface="Calibri" panose="020F0502020204030204" pitchFamily="34" charset="0"/>
              <a:cs typeface="Calibri" panose="020F0502020204030204" pitchFamily="34" charset="0"/>
            </a:endParaRPr>
          </a:p>
        </p:txBody>
      </p:sp>
      <p:sp>
        <p:nvSpPr>
          <p:cNvPr id="65538" name="4 Marcador de pie de página"/>
          <p:cNvSpPr>
            <a:spLocks noGrp="1"/>
          </p:cNvSpPr>
          <p:nvPr>
            <p:ph type="ftr" sz="quarter" idx="11"/>
          </p:nvPr>
        </p:nvSpPr>
        <p:spPr/>
        <p:txBody>
          <a:bodyPr/>
          <a:lstStyle/>
          <a:p>
            <a:pPr>
              <a:defRPr/>
            </a:pPr>
            <a:r>
              <a:rPr lang="pt-BR"/>
              <a:t>Curs de regim juridic </a:t>
            </a:r>
            <a:endParaRPr lang="es-ES"/>
          </a:p>
        </p:txBody>
      </p:sp>
      <p:sp>
        <p:nvSpPr>
          <p:cNvPr id="65539" name="5 Marcador de número de diapositiva"/>
          <p:cNvSpPr>
            <a:spLocks noGrp="1"/>
          </p:cNvSpPr>
          <p:nvPr>
            <p:ph type="sldNum" sz="quarter" idx="12"/>
          </p:nvPr>
        </p:nvSpPr>
        <p:spPr/>
        <p:txBody>
          <a:bodyPr/>
          <a:lstStyle/>
          <a:p>
            <a:pPr>
              <a:defRPr/>
            </a:pPr>
            <a:fld id="{88750579-4A4F-49F3-AD40-66BD451418EF}" type="slidenum">
              <a:rPr lang="es-ES"/>
              <a:pPr>
                <a:defRPr/>
              </a:pPr>
              <a:t>33</a:t>
            </a:fld>
            <a:endParaRPr lang="es-ES"/>
          </a:p>
        </p:txBody>
      </p:sp>
      <p:sp>
        <p:nvSpPr>
          <p:cNvPr id="84997" name="Text Box 4"/>
          <p:cNvSpPr txBox="1">
            <a:spLocks noChangeArrowheads="1"/>
          </p:cNvSpPr>
          <p:nvPr/>
        </p:nvSpPr>
        <p:spPr bwMode="auto">
          <a:xfrm>
            <a:off x="2423591" y="3284984"/>
            <a:ext cx="8761695" cy="619125"/>
          </a:xfrm>
          <a:prstGeom prst="rect">
            <a:avLst/>
          </a:prstGeom>
          <a:solidFill>
            <a:schemeClr val="hlink"/>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hlink"/>
            </a:extrusionClr>
          </a:sp3d>
        </p:spPr>
        <p:txBody>
          <a:bodyPr>
            <a:flatTx/>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Clr>
                <a:schemeClr val="accent1"/>
              </a:buClr>
              <a:buFont typeface="Wingdings" pitchFamily="2" charset="2"/>
              <a:buNone/>
            </a:pPr>
            <a:r>
              <a:rPr lang="ca-ES" altLang="ca-ES" sz="1800" b="1" dirty="0">
                <a:solidFill>
                  <a:schemeClr val="bg1"/>
                </a:solidFill>
                <a:cs typeface="Calibri" panose="020F0502020204030204" pitchFamily="34" charset="0"/>
              </a:rPr>
              <a:t>El personal eventual de confiança també tenen l’obligació de realitzar aquestes declaracions</a:t>
            </a:r>
            <a:r>
              <a:rPr lang="ca-ES" altLang="ca-ES" sz="2000" b="1" dirty="0">
                <a:solidFill>
                  <a:schemeClr val="bg1"/>
                </a:solidFill>
                <a:cs typeface="Calibri" panose="020F0502020204030204" pitchFamily="34" charset="0"/>
              </a:rPr>
              <a:t> </a:t>
            </a:r>
            <a:r>
              <a:rPr lang="ca-ES" altLang="ca-ES" sz="1800" b="1" dirty="0">
                <a:solidFill>
                  <a:schemeClr val="bg1"/>
                </a:solidFill>
                <a:cs typeface="Calibri" panose="020F0502020204030204" pitchFamily="34" charset="0"/>
              </a:rPr>
              <a:t>(art. 75.7 LBRL).</a:t>
            </a:r>
          </a:p>
        </p:txBody>
      </p:sp>
      <p:sp>
        <p:nvSpPr>
          <p:cNvPr id="2" name="Rectángulo 1"/>
          <p:cNvSpPr/>
          <p:nvPr/>
        </p:nvSpPr>
        <p:spPr>
          <a:xfrm>
            <a:off x="2436315" y="4221088"/>
            <a:ext cx="8748972"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b="1" dirty="0">
                <a:latin typeface="Calibri" panose="020F0502020204030204" pitchFamily="34" charset="0"/>
                <a:cs typeface="Calibri" panose="020F0502020204030204" pitchFamily="34" charset="0"/>
              </a:rPr>
              <a:t>La publicitat de la informació relativa a les declaracions d'activitats, patrimonials i d'interessos s'ha de fer en el moment de la presa de possessió, el cessament i al final del mandat, així com quan es modifiquin les circumstàncies de fet.</a:t>
            </a:r>
          </a:p>
          <a:p>
            <a:r>
              <a:rPr lang="ca-ES" b="1" dirty="0">
                <a:latin typeface="Calibri" panose="020F0502020204030204" pitchFamily="34" charset="0"/>
                <a:cs typeface="Calibri" panose="020F0502020204030204" pitchFamily="34" charset="0"/>
              </a:rPr>
              <a:t>Les dades a publicar relatives a les declaracions presentades, així com a les seves modificacions, s’han de mantenir publicades:</a:t>
            </a:r>
          </a:p>
          <a:p>
            <a:pPr lvl="3"/>
            <a:r>
              <a:rPr lang="ca-ES" b="1" dirty="0">
                <a:latin typeface="Calibri" panose="020F0502020204030204" pitchFamily="34" charset="0"/>
                <a:cs typeface="Calibri" panose="020F0502020204030204" pitchFamily="34" charset="0"/>
              </a:rPr>
              <a:t>Mentre l'alt càrrec i el personal directiu mantingui aquesta condició.</a:t>
            </a:r>
          </a:p>
          <a:p>
            <a:pPr lvl="3"/>
            <a:r>
              <a:rPr lang="ca-ES" b="1" u="sng" dirty="0">
                <a:latin typeface="Calibri" panose="020F0502020204030204" pitchFamily="34" charset="0"/>
                <a:cs typeface="Calibri" panose="020F0502020204030204" pitchFamily="34" charset="0"/>
              </a:rPr>
              <a:t>Durant un termini mínim de sis mesos des de la data del cessament en el càrrec</a:t>
            </a:r>
            <a:r>
              <a:rPr lang="ca-ES"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879751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3"/>
          <p:cNvSpPr>
            <a:spLocks noGrp="1" noChangeArrowheads="1"/>
          </p:cNvSpPr>
          <p:nvPr>
            <p:ph idx="1"/>
          </p:nvPr>
        </p:nvSpPr>
        <p:spPr>
          <a:xfrm>
            <a:off x="2024064" y="428626"/>
            <a:ext cx="9472536" cy="5376863"/>
          </a:xfrm>
        </p:spPr>
        <p:txBody>
          <a:bodyPr rtlCol="0">
            <a:normAutofit/>
          </a:bodyPr>
          <a:lstStyle/>
          <a:p>
            <a:pPr marL="274320" indent="-274320" algn="just">
              <a:lnSpc>
                <a:spcPct val="110000"/>
              </a:lnSpc>
              <a:buClr>
                <a:schemeClr val="accent3"/>
              </a:buClr>
              <a:buNone/>
              <a:defRPr/>
            </a:pPr>
            <a:r>
              <a:rPr lang="ca-ES" sz="1600" dirty="0">
                <a:latin typeface="Calibri" panose="020F0502020204030204" pitchFamily="34" charset="0"/>
                <a:cs typeface="Calibri" panose="020F0502020204030204" pitchFamily="34" charset="0"/>
              </a:rPr>
              <a:t>	Per adquirir la </a:t>
            </a:r>
            <a:r>
              <a:rPr lang="ca-ES" sz="1600" b="1" dirty="0">
                <a:latin typeface="Calibri" panose="020F0502020204030204" pitchFamily="34" charset="0"/>
                <a:cs typeface="Calibri" panose="020F0502020204030204" pitchFamily="34" charset="0"/>
              </a:rPr>
              <a:t>PLENA CONDICIÓ DE REGIDORS ELECTES,</a:t>
            </a:r>
            <a:r>
              <a:rPr lang="ca-ES" sz="1600" dirty="0">
                <a:latin typeface="Calibri" panose="020F0502020204030204" pitchFamily="34" charset="0"/>
                <a:cs typeface="Calibri" panose="020F0502020204030204" pitchFamily="34" charset="0"/>
              </a:rPr>
              <a:t> aquests a més a més de jurar o prometre l’acatament a la Constitució, han de:</a:t>
            </a:r>
          </a:p>
          <a:p>
            <a:pPr marL="274320" indent="-274320" algn="just">
              <a:lnSpc>
                <a:spcPct val="110000"/>
              </a:lnSpc>
              <a:buClr>
                <a:schemeClr val="accent3"/>
              </a:buClr>
              <a:buNone/>
              <a:defRPr/>
            </a:pPr>
            <a:r>
              <a:rPr lang="ca-ES" sz="1600" dirty="0">
                <a:latin typeface="Calibri" panose="020F0502020204030204" pitchFamily="34" charset="0"/>
                <a:cs typeface="Calibri" panose="020F0502020204030204" pitchFamily="34" charset="0"/>
              </a:rPr>
              <a:t>	-complir amb els requisits previstos en les lleis i reglaments.</a:t>
            </a:r>
          </a:p>
          <a:p>
            <a:pPr marL="274320" indent="-274320" algn="just">
              <a:lnSpc>
                <a:spcPct val="110000"/>
              </a:lnSpc>
              <a:buClr>
                <a:schemeClr val="accent3"/>
              </a:buClr>
              <a:buNone/>
              <a:defRPr/>
            </a:pPr>
            <a:r>
              <a:rPr lang="ca-ES" sz="1600" dirty="0">
                <a:latin typeface="Calibri" panose="020F0502020204030204" pitchFamily="34" charset="0"/>
                <a:cs typeface="Calibri" panose="020F0502020204030204" pitchFamily="34" charset="0"/>
              </a:rPr>
              <a:t>	-i concretament l’art.75.5 LBRL exigeix que tots els membres de les corporacions locals </a:t>
            </a:r>
            <a:r>
              <a:rPr lang="ca-ES" sz="1600" dirty="0">
                <a:solidFill>
                  <a:srgbClr val="C00000"/>
                </a:solidFill>
                <a:latin typeface="Calibri" panose="020F0502020204030204" pitchFamily="34" charset="0"/>
                <a:cs typeface="Calibri" panose="020F0502020204030204" pitchFamily="34" charset="0"/>
              </a:rPr>
              <a:t>formulin les </a:t>
            </a:r>
            <a:r>
              <a:rPr lang="ca-ES" sz="1600" b="1" dirty="0">
                <a:solidFill>
                  <a:srgbClr val="C00000"/>
                </a:solidFill>
                <a:latin typeface="Calibri" panose="020F0502020204030204" pitchFamily="34" charset="0"/>
                <a:cs typeface="Calibri" panose="020F0502020204030204" pitchFamily="34" charset="0"/>
              </a:rPr>
              <a:t>DECLARACIONS, ABANS DE LA PRESA DE POSSESSIÓ.</a:t>
            </a:r>
          </a:p>
          <a:p>
            <a:pPr marL="274320" indent="-274320" algn="just">
              <a:lnSpc>
                <a:spcPct val="110000"/>
              </a:lnSpc>
              <a:buClr>
                <a:schemeClr val="accent3"/>
              </a:buClr>
              <a:buNone/>
              <a:defRPr/>
            </a:pPr>
            <a:endParaRPr lang="ca-ES" sz="1600" dirty="0">
              <a:solidFill>
                <a:schemeClr val="hlink"/>
              </a:solidFill>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1600" dirty="0">
                <a:latin typeface="Calibri" panose="020F0502020204030204" pitchFamily="34" charset="0"/>
                <a:cs typeface="Calibri" panose="020F0502020204030204" pitchFamily="34" charset="0"/>
              </a:rPr>
              <a:t>	Per tant, NO PODEN ELS REGIDORS ELECTES </a:t>
            </a:r>
            <a:r>
              <a:rPr lang="ca-ES" sz="1600" b="1" dirty="0">
                <a:latin typeface="Calibri" panose="020F0502020204030204" pitchFamily="34" charset="0"/>
                <a:cs typeface="Calibri" panose="020F0502020204030204" pitchFamily="34" charset="0"/>
              </a:rPr>
              <a:t>que NO COMPLEIXIN AQUEST DARRER REQUISIT:</a:t>
            </a:r>
          </a:p>
          <a:p>
            <a:pPr lvl="2" indent="-246888" algn="just">
              <a:lnSpc>
                <a:spcPct val="110000"/>
              </a:lnSpc>
              <a:buNone/>
              <a:defRPr/>
            </a:pPr>
            <a:r>
              <a:rPr lang="ca-ES" sz="1600" dirty="0">
                <a:latin typeface="Calibri" panose="020F0502020204030204" pitchFamily="34" charset="0"/>
                <a:cs typeface="Calibri" panose="020F0502020204030204" pitchFamily="34" charset="0"/>
              </a:rPr>
              <a:t>	</a:t>
            </a:r>
            <a:r>
              <a:rPr lang="ca-ES" sz="1600" b="1" dirty="0">
                <a:latin typeface="Calibri" panose="020F0502020204030204" pitchFamily="34" charset="0"/>
                <a:cs typeface="Calibri" panose="020F0502020204030204" pitchFamily="34" charset="0"/>
              </a:rPr>
              <a:t>-PRENDRE POSSESSIÓ.</a:t>
            </a:r>
          </a:p>
          <a:p>
            <a:pPr lvl="2" indent="-246888" algn="just">
              <a:lnSpc>
                <a:spcPct val="110000"/>
              </a:lnSpc>
              <a:buNone/>
              <a:defRPr/>
            </a:pPr>
            <a:r>
              <a:rPr lang="ca-ES" sz="1600" b="1" dirty="0">
                <a:latin typeface="Calibri" panose="020F0502020204030204" pitchFamily="34" charset="0"/>
                <a:cs typeface="Calibri" panose="020F0502020204030204" pitchFamily="34" charset="0"/>
              </a:rPr>
              <a:t>	-NI PARTICIPAR EN L’ELECCIÓ DE L’ALCALDE.</a:t>
            </a:r>
          </a:p>
          <a:p>
            <a:pPr lvl="2" indent="-246888" algn="just">
              <a:lnSpc>
                <a:spcPct val="110000"/>
              </a:lnSpc>
              <a:buNone/>
              <a:defRPr/>
            </a:pPr>
            <a:endParaRPr lang="ca-ES" sz="1600" b="1" dirty="0">
              <a:solidFill>
                <a:srgbClr val="FF3300"/>
              </a:solidFill>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1600" dirty="0">
                <a:latin typeface="Calibri" panose="020F0502020204030204" pitchFamily="34" charset="0"/>
                <a:cs typeface="Calibri" panose="020F0502020204030204" pitchFamily="34" charset="0"/>
              </a:rPr>
              <a:t>	El Tribunal Constitucional mitjançant sentència 331/1993 de 12 de novembre </a:t>
            </a:r>
            <a:r>
              <a:rPr lang="ca-ES" sz="1600" b="1" u="sng" dirty="0">
                <a:solidFill>
                  <a:srgbClr val="0000B4"/>
                </a:solidFill>
                <a:latin typeface="Calibri" panose="020F0502020204030204" pitchFamily="34" charset="0"/>
                <a:cs typeface="Calibri" panose="020F0502020204030204" pitchFamily="34" charset="0"/>
              </a:rPr>
              <a:t>declara inconstitucional</a:t>
            </a:r>
            <a:r>
              <a:rPr lang="ca-ES" sz="1600" b="1" u="sng" dirty="0">
                <a:latin typeface="Calibri" panose="020F0502020204030204" pitchFamily="34" charset="0"/>
                <a:cs typeface="Calibri" panose="020F0502020204030204" pitchFamily="34" charset="0"/>
              </a:rPr>
              <a:t> </a:t>
            </a:r>
            <a:r>
              <a:rPr lang="ca-ES" sz="1600" dirty="0">
                <a:latin typeface="Calibri" panose="020F0502020204030204" pitchFamily="34" charset="0"/>
                <a:cs typeface="Calibri" panose="020F0502020204030204" pitchFamily="34" charset="0"/>
              </a:rPr>
              <a:t>el núm. 2 de l'art.148 de la Llei 8/1987 de 15 d'abril Municipal i de Règim Local de Catalunya, </a:t>
            </a:r>
            <a:r>
              <a:rPr lang="ca-ES" sz="1600" i="1" dirty="0">
                <a:latin typeface="Calibri" panose="020F0502020204030204" pitchFamily="34" charset="0"/>
                <a:cs typeface="Calibri" panose="020F0502020204030204" pitchFamily="34" charset="0"/>
              </a:rPr>
              <a:t>que preveia la possibilitat de formular aquestes declaracions dins del mes següent a la presa de possessió del càrrec. </a:t>
            </a:r>
          </a:p>
          <a:p>
            <a:pPr marL="274320" indent="-274320">
              <a:lnSpc>
                <a:spcPct val="110000"/>
              </a:lnSpc>
              <a:buClr>
                <a:schemeClr val="accent3"/>
              </a:buClr>
              <a:buNone/>
              <a:defRPr/>
            </a:pPr>
            <a:endParaRPr lang="es-ES" sz="1600" dirty="0">
              <a:latin typeface="Calibri" panose="020F0502020204030204" pitchFamily="34" charset="0"/>
              <a:cs typeface="Calibri" panose="020F0502020204030204" pitchFamily="34" charset="0"/>
            </a:endParaRPr>
          </a:p>
        </p:txBody>
      </p:sp>
      <p:sp>
        <p:nvSpPr>
          <p:cNvPr id="66562" name="4 Marcador de pie de página"/>
          <p:cNvSpPr>
            <a:spLocks noGrp="1"/>
          </p:cNvSpPr>
          <p:nvPr>
            <p:ph type="ftr" sz="quarter" idx="11"/>
          </p:nvPr>
        </p:nvSpPr>
        <p:spPr/>
        <p:txBody>
          <a:bodyPr/>
          <a:lstStyle/>
          <a:p>
            <a:pPr>
              <a:defRPr/>
            </a:pPr>
            <a:r>
              <a:rPr lang="pt-BR"/>
              <a:t>Curs de regim juridic </a:t>
            </a:r>
            <a:endParaRPr lang="es-ES"/>
          </a:p>
        </p:txBody>
      </p:sp>
      <p:sp>
        <p:nvSpPr>
          <p:cNvPr id="66563" name="5 Marcador de número de diapositiva"/>
          <p:cNvSpPr>
            <a:spLocks noGrp="1"/>
          </p:cNvSpPr>
          <p:nvPr>
            <p:ph type="sldNum" sz="quarter" idx="12"/>
          </p:nvPr>
        </p:nvSpPr>
        <p:spPr/>
        <p:txBody>
          <a:bodyPr/>
          <a:lstStyle/>
          <a:p>
            <a:pPr>
              <a:defRPr/>
            </a:pPr>
            <a:fld id="{9F972E40-9B11-4DF2-B612-2643978B5A3D}" type="slidenum">
              <a:rPr lang="es-ES"/>
              <a:pPr>
                <a:defRPr/>
              </a:pPr>
              <a:t>34</a:t>
            </a:fld>
            <a:endParaRPr lang="es-ES"/>
          </a:p>
        </p:txBody>
      </p:sp>
    </p:spTree>
    <p:extLst>
      <p:ext uri="{BB962C8B-B14F-4D97-AF65-F5344CB8AC3E}">
        <p14:creationId xmlns:p14="http://schemas.microsoft.com/office/powerpoint/2010/main" val="1338132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1919288" y="260350"/>
            <a:ext cx="10153376" cy="1143000"/>
          </a:xfrm>
        </p:spPr>
        <p:txBody>
          <a:bodyPr rtlCol="0">
            <a:noAutofit/>
          </a:bodyPr>
          <a:lstStyle/>
          <a:p>
            <a:pPr>
              <a:defRPr/>
            </a:pPr>
            <a:r>
              <a:rPr lang="ca-ES" b="1" dirty="0" smtClean="0">
                <a:solidFill>
                  <a:srgbClr val="0070C0"/>
                </a:solidFill>
                <a:latin typeface="Calibri" panose="020F0502020204030204" pitchFamily="34" charset="0"/>
                <a:cs typeface="Calibri" panose="020F0502020204030204" pitchFamily="34" charset="0"/>
              </a:rPr>
              <a:t>PREPARACIÓ DE LA DOCUMENTACIÓ NECESSÀRIA.</a:t>
            </a:r>
            <a:endParaRPr lang="ca-ES" b="1" dirty="0">
              <a:solidFill>
                <a:srgbClr val="0070C0"/>
              </a:solidFill>
              <a:latin typeface="Calibri" panose="020F0502020204030204" pitchFamily="34" charset="0"/>
              <a:cs typeface="Calibri" panose="020F0502020204030204" pitchFamily="34" charset="0"/>
            </a:endParaRPr>
          </a:p>
        </p:txBody>
      </p:sp>
      <p:sp>
        <p:nvSpPr>
          <p:cNvPr id="87043" name="Rectangle 3"/>
          <p:cNvSpPr>
            <a:spLocks noGrp="1" noChangeArrowheads="1"/>
          </p:cNvSpPr>
          <p:nvPr>
            <p:ph idx="1"/>
          </p:nvPr>
        </p:nvSpPr>
        <p:spPr>
          <a:xfrm>
            <a:off x="2902688" y="2317898"/>
            <a:ext cx="8594159" cy="1255118"/>
          </a:xfrm>
        </p:spPr>
        <p:txBody>
          <a:bodyPr>
            <a:normAutofit/>
          </a:bodyPr>
          <a:lstStyle/>
          <a:p>
            <a:pPr marL="800100" lvl="2" indent="0">
              <a:buNone/>
            </a:pPr>
            <a:r>
              <a:rPr lang="ca-ES" altLang="ca-ES" sz="2000" b="1" dirty="0" smtClean="0">
                <a:latin typeface="Calibri" panose="020F0502020204030204" pitchFamily="34" charset="0"/>
                <a:cs typeface="Calibri" panose="020F0502020204030204" pitchFamily="34" charset="0"/>
              </a:rPr>
              <a:t>Efectuar:  </a:t>
            </a:r>
            <a:r>
              <a:rPr lang="ca-ES" altLang="ca-ES" sz="2000" b="1" dirty="0">
                <a:latin typeface="Calibri" panose="020F0502020204030204" pitchFamily="34" charset="0"/>
                <a:cs typeface="Calibri" panose="020F0502020204030204" pitchFamily="34" charset="0"/>
              </a:rPr>
              <a:t>LA COMPROVACIÓ DE L’INVENTARI DE BÉNS.</a:t>
            </a:r>
          </a:p>
          <a:p>
            <a:pPr marL="0" indent="0">
              <a:buNone/>
            </a:pPr>
            <a:r>
              <a:rPr lang="ca-ES" altLang="ca-ES" sz="2000" b="1" dirty="0">
                <a:latin typeface="Calibri" panose="020F0502020204030204" pitchFamily="34" charset="0"/>
                <a:cs typeface="Calibri" panose="020F0502020204030204" pitchFamily="34" charset="0"/>
              </a:rPr>
              <a:t>            </a:t>
            </a:r>
            <a:r>
              <a:rPr lang="ca-ES" altLang="ca-ES" sz="2000" b="1" dirty="0" smtClean="0">
                <a:latin typeface="Calibri" panose="020F0502020204030204" pitchFamily="34" charset="0"/>
                <a:cs typeface="Calibri" panose="020F0502020204030204" pitchFamily="34" charset="0"/>
              </a:rPr>
              <a:t>  Efectuar</a:t>
            </a:r>
            <a:r>
              <a:rPr lang="ca-ES" altLang="ca-ES" sz="2000" b="1" dirty="0">
                <a:latin typeface="Calibri" panose="020F0502020204030204" pitchFamily="34" charset="0"/>
                <a:cs typeface="Calibri" panose="020F0502020204030204" pitchFamily="34" charset="0"/>
              </a:rPr>
              <a:t>:  L’ARQUEIG EXTRAORDINARI.</a:t>
            </a:r>
          </a:p>
        </p:txBody>
      </p:sp>
      <p:sp>
        <p:nvSpPr>
          <p:cNvPr id="69634" name="4 Marcador de pie de página"/>
          <p:cNvSpPr>
            <a:spLocks noGrp="1"/>
          </p:cNvSpPr>
          <p:nvPr>
            <p:ph type="ftr" sz="quarter" idx="11"/>
          </p:nvPr>
        </p:nvSpPr>
        <p:spPr/>
        <p:txBody>
          <a:bodyPr/>
          <a:lstStyle/>
          <a:p>
            <a:pPr>
              <a:defRPr/>
            </a:pPr>
            <a:r>
              <a:rPr lang="pt-BR"/>
              <a:t>Curs de regim juridic </a:t>
            </a:r>
            <a:endParaRPr lang="es-ES"/>
          </a:p>
        </p:txBody>
      </p:sp>
      <p:sp>
        <p:nvSpPr>
          <p:cNvPr id="69635" name="5 Marcador de número de diapositiva"/>
          <p:cNvSpPr>
            <a:spLocks noGrp="1"/>
          </p:cNvSpPr>
          <p:nvPr>
            <p:ph type="sldNum" sz="quarter" idx="12"/>
          </p:nvPr>
        </p:nvSpPr>
        <p:spPr/>
        <p:txBody>
          <a:bodyPr/>
          <a:lstStyle/>
          <a:p>
            <a:pPr>
              <a:defRPr/>
            </a:pPr>
            <a:fld id="{179F7D1C-A727-4C19-81AA-B06DBCFCB9DF}" type="slidenum">
              <a:rPr lang="es-ES"/>
              <a:pPr>
                <a:defRPr/>
              </a:pPr>
              <a:t>35</a:t>
            </a:fld>
            <a:endParaRPr lang="es-ES"/>
          </a:p>
        </p:txBody>
      </p:sp>
      <p:sp>
        <p:nvSpPr>
          <p:cNvPr id="2" name="Rectángulo 1"/>
          <p:cNvSpPr/>
          <p:nvPr/>
        </p:nvSpPr>
        <p:spPr>
          <a:xfrm>
            <a:off x="910517" y="4581128"/>
            <a:ext cx="10963505" cy="144877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dirty="0" smtClean="0">
                <a:latin typeface="Calibri" panose="020F0502020204030204" pitchFamily="34" charset="0"/>
                <a:cs typeface="Calibri" panose="020F0502020204030204" pitchFamily="34" charset="0"/>
              </a:rPr>
              <a:t>RECORDEU!!! Per transparència s’ha de publicar</a:t>
            </a:r>
          </a:p>
          <a:p>
            <a:r>
              <a:rPr lang="ca-ES" sz="1600" dirty="0" smtClean="0">
                <a:latin typeface="Calibri" panose="020F0502020204030204" pitchFamily="34" charset="0"/>
                <a:cs typeface="Calibri" panose="020F0502020204030204" pitchFamily="34" charset="0"/>
              </a:rPr>
              <a:t>Inventari General : Article 11.2.a) de la Llei 19/2014, del 29 de desembre, de transparència, accés a la informació pública i bon govern (</a:t>
            </a:r>
            <a:r>
              <a:rPr lang="ca-ES" sz="1600" dirty="0" smtClean="0">
                <a:latin typeface="Calibri" panose="020F0502020204030204" pitchFamily="34" charset="0"/>
                <a:cs typeface="Calibri" panose="020F0502020204030204" pitchFamily="34" charset="0"/>
                <a:hlinkClick r:id="rId3"/>
              </a:rPr>
              <a:t>LTAIPBG</a:t>
            </a:r>
            <a:r>
              <a:rPr lang="ca-ES" sz="1600" dirty="0" smtClean="0">
                <a:latin typeface="Calibri" panose="020F0502020204030204" pitchFamily="34" charset="0"/>
                <a:cs typeface="Calibri" panose="020F0502020204030204" pitchFamily="34" charset="0"/>
              </a:rPr>
              <a:t>). I d’acord amb  l’article 48.1 del Decret 8/2021, de 9 de febrer, sobre la transparència i el dret d'accés a la informació pública (</a:t>
            </a:r>
            <a:r>
              <a:rPr lang="ca-ES" sz="1600" dirty="0" smtClean="0">
                <a:latin typeface="Calibri" panose="020F0502020204030204" pitchFamily="34" charset="0"/>
                <a:cs typeface="Calibri" panose="020F0502020204030204" pitchFamily="34" charset="0"/>
                <a:hlinkClick r:id="rId4"/>
              </a:rPr>
              <a:t>DTDAIP</a:t>
            </a:r>
            <a:r>
              <a:rPr lang="ca-ES" sz="1600" dirty="0" smtClean="0">
                <a:latin typeface="Calibri" panose="020F0502020204030204" pitchFamily="34" charset="0"/>
                <a:cs typeface="Calibri" panose="020F0502020204030204" pitchFamily="34" charset="0"/>
              </a:rPr>
              <a:t>).</a:t>
            </a:r>
          </a:p>
          <a:p>
            <a:r>
              <a:rPr lang="ca-ES" sz="1600" dirty="0" smtClean="0">
                <a:latin typeface="Calibri" panose="020F0502020204030204" pitchFamily="34" charset="0"/>
                <a:cs typeface="Calibri" panose="020F0502020204030204" pitchFamily="34" charset="0"/>
              </a:rPr>
              <a:t> </a:t>
            </a:r>
          </a:p>
          <a:p>
            <a:pPr algn="ctr"/>
            <a:endParaRPr lang="ca-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6942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a:solidFill>
                  <a:srgbClr val="0070C0"/>
                </a:solidFill>
                <a:effectLst>
                  <a:outerShdw blurRad="38100" dist="38100" dir="2700000" algn="tl">
                    <a:srgbClr val="000000">
                      <a:alpha val="43137"/>
                    </a:srgbClr>
                  </a:outerShdw>
                </a:effectLst>
              </a:rPr>
              <a:t>CONSTITUCIÓ DE L’AJUNTAMENT</a:t>
            </a:r>
          </a:p>
        </p:txBody>
      </p:sp>
      <p:sp>
        <p:nvSpPr>
          <p:cNvPr id="3" name="2 Marcador de contenido"/>
          <p:cNvSpPr>
            <a:spLocks noGrp="1"/>
          </p:cNvSpPr>
          <p:nvPr>
            <p:ph idx="1"/>
          </p:nvPr>
        </p:nvSpPr>
        <p:spPr>
          <a:xfrm>
            <a:off x="2551176" y="2304288"/>
            <a:ext cx="8513376" cy="2492864"/>
          </a:xfrm>
        </p:spPr>
        <p:txBody>
          <a:bodyPr>
            <a:normAutofit/>
          </a:bodyPr>
          <a:lstStyle/>
          <a:p>
            <a:pPr lvl="1"/>
            <a:r>
              <a:rPr lang="ca-ES" sz="1800" dirty="0">
                <a:latin typeface="Calibri" panose="020F0502020204030204" pitchFamily="34" charset="0"/>
                <a:cs typeface="Calibri" panose="020F0502020204030204" pitchFamily="34" charset="0"/>
              </a:rPr>
              <a:t>Els tràmits per a la constitució de l'ajuntament seran el següents: </a:t>
            </a:r>
          </a:p>
          <a:p>
            <a:pPr lvl="2"/>
            <a:r>
              <a:rPr lang="ca-ES" sz="1800" dirty="0">
                <a:latin typeface="Calibri" panose="020F0502020204030204" pitchFamily="34" charset="0"/>
                <a:cs typeface="Calibri" panose="020F0502020204030204" pitchFamily="34" charset="0"/>
              </a:rPr>
              <a:t>C</a:t>
            </a:r>
            <a:r>
              <a:rPr lang="ca-ES" sz="1800" dirty="0" smtClean="0">
                <a:latin typeface="Calibri" panose="020F0502020204030204" pitchFamily="34" charset="0"/>
                <a:cs typeface="Calibri" panose="020F0502020204030204" pitchFamily="34" charset="0"/>
              </a:rPr>
              <a:t>onstitució </a:t>
            </a:r>
            <a:r>
              <a:rPr lang="ca-ES" sz="1800" dirty="0">
                <a:latin typeface="Calibri" panose="020F0502020204030204" pitchFamily="34" charset="0"/>
                <a:cs typeface="Calibri" panose="020F0502020204030204" pitchFamily="34" charset="0"/>
              </a:rPr>
              <a:t>de la Mesa d'Edat, </a:t>
            </a:r>
          </a:p>
          <a:p>
            <a:pPr lvl="2"/>
            <a:r>
              <a:rPr lang="ca-ES" sz="1800" dirty="0">
                <a:latin typeface="Calibri" panose="020F0502020204030204" pitchFamily="34" charset="0"/>
                <a:cs typeface="Calibri" panose="020F0502020204030204" pitchFamily="34" charset="0"/>
              </a:rPr>
              <a:t>C</a:t>
            </a:r>
            <a:r>
              <a:rPr lang="ca-ES" sz="1800" dirty="0" smtClean="0">
                <a:latin typeface="Calibri" panose="020F0502020204030204" pitchFamily="34" charset="0"/>
                <a:cs typeface="Calibri" panose="020F0502020204030204" pitchFamily="34" charset="0"/>
              </a:rPr>
              <a:t>omprovació </a:t>
            </a:r>
            <a:r>
              <a:rPr lang="ca-ES" sz="1800" dirty="0">
                <a:latin typeface="Calibri" panose="020F0502020204030204" pitchFamily="34" charset="0"/>
                <a:cs typeface="Calibri" panose="020F0502020204030204" pitchFamily="34" charset="0"/>
              </a:rPr>
              <a:t>de les credencials per aquesta, </a:t>
            </a:r>
          </a:p>
          <a:p>
            <a:pPr lvl="2"/>
            <a:r>
              <a:rPr lang="ca-ES" sz="1800" dirty="0">
                <a:latin typeface="Calibri" panose="020F0502020204030204" pitchFamily="34" charset="0"/>
                <a:cs typeface="Calibri" panose="020F0502020204030204" pitchFamily="34" charset="0"/>
              </a:rPr>
              <a:t>J</a:t>
            </a:r>
            <a:r>
              <a:rPr lang="ca-ES" sz="1800" dirty="0" smtClean="0">
                <a:latin typeface="Calibri" panose="020F0502020204030204" pitchFamily="34" charset="0"/>
                <a:cs typeface="Calibri" panose="020F0502020204030204" pitchFamily="34" charset="0"/>
              </a:rPr>
              <a:t>urament </a:t>
            </a:r>
            <a:r>
              <a:rPr lang="ca-ES" sz="1800" dirty="0">
                <a:latin typeface="Calibri" panose="020F0502020204030204" pitchFamily="34" charset="0"/>
                <a:cs typeface="Calibri" panose="020F0502020204030204" pitchFamily="34" charset="0"/>
              </a:rPr>
              <a:t>o promesa dels regidors, </a:t>
            </a:r>
          </a:p>
          <a:p>
            <a:pPr lvl="2"/>
            <a:r>
              <a:rPr lang="ca-ES" sz="1800" dirty="0">
                <a:latin typeface="Calibri" panose="020F0502020204030204" pitchFamily="34" charset="0"/>
                <a:cs typeface="Calibri" panose="020F0502020204030204" pitchFamily="34" charset="0"/>
              </a:rPr>
              <a:t>L</a:t>
            </a:r>
            <a:r>
              <a:rPr lang="ca-ES" sz="1800" dirty="0" smtClean="0">
                <a:latin typeface="Calibri" panose="020F0502020204030204" pitchFamily="34" charset="0"/>
                <a:cs typeface="Calibri" panose="020F0502020204030204" pitchFamily="34" charset="0"/>
              </a:rPr>
              <a:t>a </a:t>
            </a:r>
            <a:r>
              <a:rPr lang="ca-ES" sz="1800" dirty="0">
                <a:latin typeface="Calibri" panose="020F0502020204030204" pitchFamily="34" charset="0"/>
                <a:cs typeface="Calibri" panose="020F0502020204030204" pitchFamily="34" charset="0"/>
              </a:rPr>
              <a:t>Mesa declara constituïda la corporació i sotmet a votació el sistema de votació per a l'elecció de l’alcalde. </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36</a:t>
            </a:fld>
            <a:endParaRPr lang="es-ES"/>
          </a:p>
        </p:txBody>
      </p:sp>
    </p:spTree>
    <p:extLst>
      <p:ext uri="{BB962C8B-B14F-4D97-AF65-F5344CB8AC3E}">
        <p14:creationId xmlns:p14="http://schemas.microsoft.com/office/powerpoint/2010/main" val="3755668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919536" y="252000"/>
            <a:ext cx="10044608" cy="1071563"/>
          </a:xfrm>
        </p:spPr>
        <p:txBody>
          <a:bodyPr rtlCol="0">
            <a:normAutofit/>
          </a:bodyPr>
          <a:lstStyle/>
          <a:p>
            <a:pPr>
              <a:defRPr/>
            </a:pPr>
            <a:r>
              <a:rPr lang="ca-ES" sz="3800" b="1" dirty="0" smtClean="0">
                <a:solidFill>
                  <a:srgbClr val="0070C0"/>
                </a:solidFill>
                <a:latin typeface="Calibri" panose="020F0502020204030204" pitchFamily="34" charset="0"/>
                <a:cs typeface="Calibri" panose="020F0502020204030204" pitchFamily="34" charset="0"/>
              </a:rPr>
              <a:t>CONVOCATÒRIA DE LA SESSIÓ CONSTITUTIVA.</a:t>
            </a:r>
            <a:endParaRPr lang="ca-ES" sz="3800" b="1" dirty="0">
              <a:solidFill>
                <a:srgbClr val="0070C0"/>
              </a:solidFill>
              <a:latin typeface="Calibri" panose="020F0502020204030204" pitchFamily="34" charset="0"/>
              <a:cs typeface="Calibri" panose="020F0502020204030204" pitchFamily="34" charset="0"/>
            </a:endParaRPr>
          </a:p>
        </p:txBody>
      </p:sp>
      <p:sp>
        <p:nvSpPr>
          <p:cNvPr id="92163" name="Rectangle 3"/>
          <p:cNvSpPr>
            <a:spLocks noGrp="1" noChangeArrowheads="1"/>
          </p:cNvSpPr>
          <p:nvPr>
            <p:ph idx="1"/>
          </p:nvPr>
        </p:nvSpPr>
        <p:spPr>
          <a:xfrm>
            <a:off x="1919536" y="1152907"/>
            <a:ext cx="9001000" cy="5347906"/>
          </a:xfrm>
          <a:noFill/>
        </p:spPr>
        <p:txBody>
          <a:bodyPr>
            <a:normAutofit/>
          </a:bodyPr>
          <a:lstStyle/>
          <a:p>
            <a:pPr algn="just" eaLnBrk="1" hangingPunct="1">
              <a:buFont typeface="Wingdings" pitchFamily="2" charset="2"/>
              <a:buNone/>
            </a:pPr>
            <a:r>
              <a:rPr lang="ca-ES" altLang="ca-ES" sz="2000" b="1" dirty="0">
                <a:latin typeface="Calibri" panose="020F0502020204030204" pitchFamily="34" charset="0"/>
                <a:cs typeface="Calibri" panose="020F0502020204030204" pitchFamily="34" charset="0"/>
              </a:rPr>
              <a:t>	DIA DE LA CONSTITUCIÓ:</a:t>
            </a:r>
            <a:r>
              <a:rPr lang="ca-ES" altLang="ca-ES" sz="2000" dirty="0">
                <a:latin typeface="Calibri" panose="020F0502020204030204" pitchFamily="34" charset="0"/>
                <a:cs typeface="Calibri" panose="020F0502020204030204" pitchFamily="34" charset="0"/>
              </a:rPr>
              <a:t> l'article 195 LOREG es limita a establir que el dia de la constitució serà el </a:t>
            </a:r>
            <a:r>
              <a:rPr lang="ca-ES" altLang="ca-ES" sz="2000" dirty="0">
                <a:solidFill>
                  <a:srgbClr val="0033CC"/>
                </a:solidFill>
                <a:latin typeface="Calibri" panose="020F0502020204030204" pitchFamily="34" charset="0"/>
                <a:cs typeface="Calibri" panose="020F0502020204030204" pitchFamily="34" charset="0"/>
              </a:rPr>
              <a:t>vintè posterior a la celebració de les eleccions si no s'ha presentat recurs contenciós electoral contra la proclamació de regidors electes</a:t>
            </a:r>
            <a:r>
              <a:rPr lang="ca-ES" altLang="ca-ES" sz="2000" dirty="0">
                <a:latin typeface="Calibri" panose="020F0502020204030204" pitchFamily="34" charset="0"/>
                <a:cs typeface="Calibri" panose="020F0502020204030204" pitchFamily="34" charset="0"/>
              </a:rPr>
              <a:t>, altrament el quarantè. </a:t>
            </a:r>
          </a:p>
          <a:p>
            <a:pPr algn="just" eaLnBrk="1" hangingPunct="1">
              <a:buFont typeface="Wingdings" pitchFamily="2" charset="2"/>
              <a:buNone/>
            </a:pPr>
            <a:r>
              <a:rPr lang="ca-ES" altLang="ca-ES" sz="2000" b="1" dirty="0">
                <a:latin typeface="Calibri" panose="020F0502020204030204" pitchFamily="34" charset="0"/>
                <a:cs typeface="Calibri" panose="020F0502020204030204" pitchFamily="34" charset="0"/>
              </a:rPr>
              <a:t>	HORA:</a:t>
            </a:r>
            <a:r>
              <a:rPr lang="ca-ES" altLang="ca-ES" sz="2000" dirty="0">
                <a:solidFill>
                  <a:srgbClr val="FF3300"/>
                </a:solidFill>
                <a:latin typeface="Calibri" panose="020F0502020204030204" pitchFamily="34" charset="0"/>
                <a:cs typeface="Calibri" panose="020F0502020204030204" pitchFamily="34" charset="0"/>
              </a:rPr>
              <a:t> </a:t>
            </a:r>
            <a:r>
              <a:rPr lang="ca-ES" altLang="ca-ES" sz="2000" b="1" dirty="0">
                <a:solidFill>
                  <a:srgbClr val="C00000"/>
                </a:solidFill>
                <a:latin typeface="Calibri" panose="020F0502020204030204" pitchFamily="34" charset="0"/>
                <a:cs typeface="Calibri" panose="020F0502020204030204" pitchFamily="34" charset="0"/>
              </a:rPr>
              <a:t>no s'estableix hora de celebració. </a:t>
            </a:r>
          </a:p>
          <a:p>
            <a:pPr algn="just" eaLnBrk="1" hangingPunct="1">
              <a:buFont typeface="Wingdings" pitchFamily="2" charset="2"/>
              <a:buNone/>
            </a:pPr>
            <a:r>
              <a:rPr lang="ca-ES" altLang="ca-ES" sz="2000" b="1" dirty="0">
                <a:solidFill>
                  <a:srgbClr val="C00000"/>
                </a:solidFill>
                <a:latin typeface="Calibri" panose="020F0502020204030204" pitchFamily="34" charset="0"/>
                <a:cs typeface="Calibri" panose="020F0502020204030204" pitchFamily="34" charset="0"/>
              </a:rPr>
              <a:t>	</a:t>
            </a:r>
          </a:p>
          <a:p>
            <a:pPr algn="just" eaLnBrk="1" hangingPunct="1">
              <a:buFont typeface="Wingdings" pitchFamily="2" charset="2"/>
              <a:buNone/>
            </a:pPr>
            <a:endParaRPr lang="ca-ES" altLang="ca-ES" sz="2000" dirty="0">
              <a:latin typeface="Calibri" panose="020F0502020204030204" pitchFamily="34" charset="0"/>
              <a:cs typeface="Calibri" panose="020F0502020204030204" pitchFamily="34" charset="0"/>
            </a:endParaRPr>
          </a:p>
          <a:p>
            <a:pPr algn="just" eaLnBrk="1" hangingPunct="1"/>
            <a:r>
              <a:rPr lang="ca-ES" altLang="ca-ES" sz="2000" dirty="0">
                <a:latin typeface="Calibri" panose="020F0502020204030204" pitchFamily="34" charset="0"/>
                <a:cs typeface="Calibri" panose="020F0502020204030204" pitchFamily="34" charset="0"/>
              </a:rPr>
              <a:t>No obstant, el Departament de Governació i Relacions Institucionals de la Generalitat de Catalunya ha publicat una Ordre del Conseller establint que la constitució es celebrarà el dia fixat per la legislació electoral a les 12 del matí (Les Comunitats Autònomes tenen competències per regular el règim local, en canvi no és una Ordre del Conseller la norma de rang adequat per dur a terme aquesta regulació). Prova d'això la constitueix el fet que, en la pràctica, no tots els Ajuntaments catalans es </a:t>
            </a:r>
            <a:r>
              <a:rPr lang="ca-ES" altLang="ca-ES" sz="2000" dirty="0" smtClean="0">
                <a:latin typeface="Calibri" panose="020F0502020204030204" pitchFamily="34" charset="0"/>
                <a:cs typeface="Calibri" panose="020F0502020204030204" pitchFamily="34" charset="0"/>
              </a:rPr>
              <a:t>constituïren </a:t>
            </a:r>
            <a:r>
              <a:rPr lang="ca-ES" altLang="ca-ES" sz="2000" dirty="0">
                <a:latin typeface="Calibri" panose="020F0502020204030204" pitchFamily="34" charset="0"/>
                <a:cs typeface="Calibri" panose="020F0502020204030204" pitchFamily="34" charset="0"/>
              </a:rPr>
              <a:t>a la mateixa hora.</a:t>
            </a:r>
          </a:p>
          <a:p>
            <a:pPr algn="just" eaLnBrk="1" hangingPunct="1">
              <a:buFont typeface="Wingdings" pitchFamily="2" charset="2"/>
              <a:buNone/>
            </a:pPr>
            <a:endParaRPr lang="ca-ES" altLang="ca-ES" sz="2000" dirty="0">
              <a:latin typeface="Calibri" panose="020F0502020204030204" pitchFamily="34" charset="0"/>
              <a:cs typeface="Calibri" panose="020F0502020204030204" pitchFamily="34" charset="0"/>
            </a:endParaRPr>
          </a:p>
        </p:txBody>
      </p:sp>
      <p:sp>
        <p:nvSpPr>
          <p:cNvPr id="74754" name="4 Marcador de pie de página"/>
          <p:cNvSpPr>
            <a:spLocks noGrp="1"/>
          </p:cNvSpPr>
          <p:nvPr>
            <p:ph type="ftr" sz="quarter" idx="11"/>
          </p:nvPr>
        </p:nvSpPr>
        <p:spPr/>
        <p:txBody>
          <a:bodyPr/>
          <a:lstStyle/>
          <a:p>
            <a:pPr>
              <a:defRPr/>
            </a:pPr>
            <a:r>
              <a:rPr lang="pt-BR"/>
              <a:t>Curs de regim juridic </a:t>
            </a:r>
            <a:endParaRPr lang="es-ES"/>
          </a:p>
        </p:txBody>
      </p:sp>
      <p:sp>
        <p:nvSpPr>
          <p:cNvPr id="74755" name="5 Marcador de número de diapositiva"/>
          <p:cNvSpPr>
            <a:spLocks noGrp="1"/>
          </p:cNvSpPr>
          <p:nvPr>
            <p:ph type="sldNum" sz="quarter" idx="12"/>
          </p:nvPr>
        </p:nvSpPr>
        <p:spPr/>
        <p:txBody>
          <a:bodyPr/>
          <a:lstStyle/>
          <a:p>
            <a:pPr>
              <a:defRPr/>
            </a:pPr>
            <a:fld id="{156669C9-3AC4-4750-9F4F-09284A1E285D}" type="slidenum">
              <a:rPr lang="es-ES"/>
              <a:pPr>
                <a:defRPr/>
              </a:pPr>
              <a:t>37</a:t>
            </a:fld>
            <a:endParaRPr lang="es-ES"/>
          </a:p>
        </p:txBody>
      </p:sp>
      <p:sp>
        <p:nvSpPr>
          <p:cNvPr id="92166" name="Text Box 5"/>
          <p:cNvSpPr txBox="1">
            <a:spLocks noChangeArrowheads="1"/>
          </p:cNvSpPr>
          <p:nvPr/>
        </p:nvSpPr>
        <p:spPr bwMode="auto">
          <a:xfrm>
            <a:off x="7096126" y="2857501"/>
            <a:ext cx="3571875" cy="701675"/>
          </a:xfrm>
          <a:prstGeom prst="rect">
            <a:avLst/>
          </a:prstGeom>
          <a:solidFill>
            <a:srgbClr val="60ED4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60ED49"/>
            </a:extrusionClr>
          </a:sp3d>
        </p:spPr>
        <p:txBody>
          <a:bodyPr>
            <a:spAutoFit/>
            <a:flatTx/>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2000" b="1" i="1">
                <a:solidFill>
                  <a:schemeClr val="bg1"/>
                </a:solidFill>
                <a:latin typeface="Comic Sans MS" pitchFamily="66" charset="0"/>
              </a:rPr>
              <a:t>No s'estableix hora de celebració.</a:t>
            </a:r>
          </a:p>
        </p:txBody>
      </p:sp>
    </p:spTree>
    <p:extLst>
      <p:ext uri="{BB962C8B-B14F-4D97-AF65-F5344CB8AC3E}">
        <p14:creationId xmlns:p14="http://schemas.microsoft.com/office/powerpoint/2010/main" val="2117283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1703512" y="332656"/>
            <a:ext cx="9217024" cy="5616624"/>
          </a:xfrm>
        </p:spPr>
        <p:txBody>
          <a:bodyPr rtlCol="0">
            <a:normAutofit lnSpcReduction="10000"/>
          </a:bodyPr>
          <a:lstStyle/>
          <a:p>
            <a:pPr marL="274320" indent="-274320" algn="just">
              <a:lnSpc>
                <a:spcPct val="80000"/>
              </a:lnSpc>
              <a:buClr>
                <a:schemeClr val="accent3"/>
              </a:buClr>
              <a:buNone/>
              <a:defRPr/>
            </a:pPr>
            <a:r>
              <a:rPr lang="es-ES" sz="2600" b="1" dirty="0">
                <a:solidFill>
                  <a:srgbClr val="0070C0"/>
                </a:solidFill>
                <a:latin typeface="Calibri" panose="020F0502020204030204" pitchFamily="34" charset="0"/>
                <a:cs typeface="Calibri" panose="020F0502020204030204" pitchFamily="34" charset="0"/>
              </a:rPr>
              <a:t>DESENVOLUPAMENT DE LA SESSIÓ CONSTITUTIVA:</a:t>
            </a:r>
          </a:p>
          <a:p>
            <a:pPr marL="274320" indent="-274320" algn="just">
              <a:lnSpc>
                <a:spcPct val="110000"/>
              </a:lnSpc>
              <a:buClr>
                <a:schemeClr val="accent3"/>
              </a:buClr>
              <a:buNone/>
              <a:defRPr/>
            </a:pPr>
            <a:endParaRPr lang="ca-ES" sz="2000" b="1" u="sng"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2000" b="1" u="sng" dirty="0" smtClean="0">
                <a:solidFill>
                  <a:srgbClr val="0070C0"/>
                </a:solidFill>
                <a:latin typeface="Calibri" panose="020F0502020204030204" pitchFamily="34" charset="0"/>
                <a:cs typeface="Calibri" panose="020F0502020204030204" pitchFamily="34" charset="0"/>
              </a:rPr>
              <a:t>1.-CONSTITUCIÓ DE LA MESA D’EDAT: (ART.195.2 LOREG).</a:t>
            </a:r>
          </a:p>
          <a:p>
            <a:pPr marL="274320" indent="-274320" algn="just">
              <a:lnSpc>
                <a:spcPct val="110000"/>
              </a:lnSpc>
              <a:buClr>
                <a:schemeClr val="accent3"/>
              </a:buClr>
              <a:buFont typeface="Wingdings" pitchFamily="2" charset="2"/>
              <a:buChar char="§"/>
              <a:defRPr/>
            </a:pPr>
            <a:r>
              <a:rPr lang="ca-ES" sz="2000" dirty="0" smtClean="0">
                <a:latin typeface="Calibri" panose="020F0502020204030204" pitchFamily="34" charset="0"/>
                <a:cs typeface="Calibri" panose="020F0502020204030204" pitchFamily="34" charset="0"/>
              </a:rPr>
              <a:t>Integrada </a:t>
            </a:r>
            <a:r>
              <a:rPr lang="ca-ES" sz="2000" dirty="0">
                <a:latin typeface="Calibri" panose="020F0502020204030204" pitchFamily="34" charset="0"/>
                <a:cs typeface="Calibri" panose="020F0502020204030204" pitchFamily="34" charset="0"/>
              </a:rPr>
              <a:t>pels </a:t>
            </a:r>
            <a:r>
              <a:rPr lang="ca-ES" sz="2000" b="1" dirty="0">
                <a:latin typeface="Calibri" panose="020F0502020204030204" pitchFamily="34" charset="0"/>
                <a:cs typeface="Calibri" panose="020F0502020204030204" pitchFamily="34" charset="0"/>
              </a:rPr>
              <a:t>regidors electes d'edat major i menor presents en l'acte.</a:t>
            </a:r>
          </a:p>
          <a:p>
            <a:pPr marL="274320" indent="-274320" algn="just">
              <a:lnSpc>
                <a:spcPct val="110000"/>
              </a:lnSpc>
              <a:buClr>
                <a:schemeClr val="accent3"/>
              </a:buClr>
              <a:buFont typeface="Wingdings" pitchFamily="2" charset="2"/>
              <a:buChar char="§"/>
              <a:defRPr/>
            </a:pPr>
            <a:r>
              <a:rPr lang="ca-ES" sz="2000" dirty="0">
                <a:latin typeface="Calibri" panose="020F0502020204030204" pitchFamily="34" charset="0"/>
                <a:cs typeface="Calibri" panose="020F0502020204030204" pitchFamily="34" charset="0"/>
              </a:rPr>
              <a:t>En aquesta actuarà </a:t>
            </a:r>
            <a:r>
              <a:rPr lang="ca-ES" sz="2000" b="1" dirty="0">
                <a:latin typeface="Calibri" panose="020F0502020204030204" pitchFamily="34" charset="0"/>
                <a:cs typeface="Calibri" panose="020F0502020204030204" pitchFamily="34" charset="0"/>
              </a:rPr>
              <a:t>com a Secretari</a:t>
            </a:r>
            <a:r>
              <a:rPr lang="ca-ES" sz="2000" dirty="0">
                <a:latin typeface="Calibri" panose="020F0502020204030204" pitchFamily="34" charset="0"/>
                <a:cs typeface="Calibri" panose="020F0502020204030204" pitchFamily="34" charset="0"/>
              </a:rPr>
              <a:t> </a:t>
            </a:r>
            <a:r>
              <a:rPr lang="ca-ES" sz="2000" b="1" dirty="0">
                <a:latin typeface="Calibri" panose="020F0502020204030204" pitchFamily="34" charset="0"/>
                <a:cs typeface="Calibri" panose="020F0502020204030204" pitchFamily="34" charset="0"/>
              </a:rPr>
              <a:t>el que ho sigui de la Corporació</a:t>
            </a:r>
            <a:r>
              <a:rPr lang="ca-ES" sz="2000" dirty="0">
                <a:latin typeface="Calibri" panose="020F0502020204030204" pitchFamily="34" charset="0"/>
                <a:cs typeface="Calibri" panose="020F0502020204030204" pitchFamily="34" charset="0"/>
              </a:rPr>
              <a:t>, que tindrà per missió comprovar les credencials presentades o acreditacions de personalitat dels electes, partint de les certificacions que la Junta Electoral de Zona hagués enviat a l'Ajuntament.</a:t>
            </a:r>
          </a:p>
          <a:p>
            <a:pPr marL="274320" indent="-274320" algn="just">
              <a:lnSpc>
                <a:spcPct val="110000"/>
              </a:lnSpc>
              <a:buClr>
                <a:schemeClr val="accent3"/>
              </a:buClr>
              <a:buNone/>
              <a:defRPr/>
            </a:pPr>
            <a:endParaRPr lang="ca-ES" sz="20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endParaRPr lang="ca-ES" sz="20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r>
              <a:rPr lang="ca-ES" sz="2000" b="1" dirty="0">
                <a:latin typeface="Calibri" panose="020F0502020204030204" pitchFamily="34" charset="0"/>
                <a:cs typeface="Calibri" panose="020F0502020204030204" pitchFamily="34" charset="0"/>
              </a:rPr>
              <a:t>IMPORTANT:</a:t>
            </a:r>
            <a:r>
              <a:rPr lang="ca-ES" sz="2000" dirty="0">
                <a:latin typeface="Calibri" panose="020F0502020204030204" pitchFamily="34" charset="0"/>
                <a:cs typeface="Calibri" panose="020F0502020204030204" pitchFamily="34" charset="0"/>
              </a:rPr>
              <a:t> La Llei fa efectiu el principi d'igualtat dels electes, </a:t>
            </a:r>
            <a:r>
              <a:rPr lang="ca-ES" sz="2000" dirty="0">
                <a:solidFill>
                  <a:srgbClr val="FF3300"/>
                </a:solidFill>
                <a:latin typeface="Calibri" panose="020F0502020204030204" pitchFamily="34" charset="0"/>
                <a:cs typeface="Calibri" panose="020F0502020204030204" pitchFamily="34" charset="0"/>
              </a:rPr>
              <a:t>no atorga a cap d'ells funcions de presidència de la sessió</a:t>
            </a:r>
            <a:r>
              <a:rPr lang="ca-ES" sz="2000" dirty="0">
                <a:latin typeface="Calibri" panose="020F0502020204030204" pitchFamily="34" charset="0"/>
                <a:cs typeface="Calibri" panose="020F0502020204030204" pitchFamily="34" charset="0"/>
              </a:rPr>
              <a:t>, tot i que és tradicional que actuï com tal el de major edat, que normalment assumeix la direcció inicial d'aquesta sessió constitutiva. </a:t>
            </a:r>
          </a:p>
          <a:p>
            <a:pPr marL="274320" indent="-274320" algn="just">
              <a:lnSpc>
                <a:spcPct val="110000"/>
              </a:lnSpc>
              <a:buClr>
                <a:schemeClr val="accent3"/>
              </a:buClr>
              <a:buNone/>
              <a:defRPr/>
            </a:pPr>
            <a:endParaRPr lang="ca-ES" sz="2000" dirty="0">
              <a:latin typeface="Calibri" panose="020F0502020204030204" pitchFamily="34" charset="0"/>
              <a:cs typeface="Calibri" panose="020F0502020204030204" pitchFamily="34" charset="0"/>
            </a:endParaRPr>
          </a:p>
          <a:p>
            <a:pPr marL="274320" indent="-274320" algn="just">
              <a:lnSpc>
                <a:spcPct val="110000"/>
              </a:lnSpc>
              <a:buClr>
                <a:schemeClr val="accent3"/>
              </a:buClr>
              <a:buNone/>
              <a:defRPr/>
            </a:pPr>
            <a:endParaRPr lang="es-ES" sz="2000" dirty="0">
              <a:latin typeface="Calibri" panose="020F0502020204030204" pitchFamily="34" charset="0"/>
              <a:cs typeface="Calibri" panose="020F0502020204030204" pitchFamily="34" charset="0"/>
            </a:endParaRPr>
          </a:p>
        </p:txBody>
      </p:sp>
      <p:sp>
        <p:nvSpPr>
          <p:cNvPr id="75778" name="4 Marcador de pie de página"/>
          <p:cNvSpPr>
            <a:spLocks noGrp="1"/>
          </p:cNvSpPr>
          <p:nvPr>
            <p:ph type="ftr" sz="quarter" idx="11"/>
          </p:nvPr>
        </p:nvSpPr>
        <p:spPr/>
        <p:txBody>
          <a:bodyPr/>
          <a:lstStyle/>
          <a:p>
            <a:pPr>
              <a:defRPr/>
            </a:pPr>
            <a:r>
              <a:rPr lang="pt-BR"/>
              <a:t>Curs de regim juridic </a:t>
            </a:r>
            <a:endParaRPr lang="es-ES"/>
          </a:p>
        </p:txBody>
      </p:sp>
      <p:sp>
        <p:nvSpPr>
          <p:cNvPr id="75779" name="5 Marcador de número de diapositiva"/>
          <p:cNvSpPr>
            <a:spLocks noGrp="1"/>
          </p:cNvSpPr>
          <p:nvPr>
            <p:ph type="sldNum" sz="quarter" idx="12"/>
          </p:nvPr>
        </p:nvSpPr>
        <p:spPr/>
        <p:txBody>
          <a:bodyPr/>
          <a:lstStyle/>
          <a:p>
            <a:pPr>
              <a:defRPr/>
            </a:pPr>
            <a:fld id="{64D9824C-17AC-46AB-8126-A168509A4B0E}" type="slidenum">
              <a:rPr lang="es-ES"/>
              <a:pPr>
                <a:defRPr/>
              </a:pPr>
              <a:t>38</a:t>
            </a:fld>
            <a:endParaRPr lang="es-ES"/>
          </a:p>
        </p:txBody>
      </p:sp>
      <p:sp>
        <p:nvSpPr>
          <p:cNvPr id="93189" name="Text Box 4"/>
          <p:cNvSpPr txBox="1">
            <a:spLocks noChangeArrowheads="1"/>
          </p:cNvSpPr>
          <p:nvPr/>
        </p:nvSpPr>
        <p:spPr bwMode="auto">
          <a:xfrm>
            <a:off x="1703512" y="3500438"/>
            <a:ext cx="9217024" cy="36933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i="1">
                <a:solidFill>
                  <a:schemeClr val="bg1"/>
                </a:solidFill>
                <a:cs typeface="Calibri" panose="020F0502020204030204" pitchFamily="34" charset="0"/>
              </a:rPr>
              <a:t>NO ATORGANT A CAP D'ELLS FUNCIONS DE PRESIDÈNCIA DE LA SESSIÓ</a:t>
            </a:r>
            <a:r>
              <a:rPr lang="es-ES" altLang="ca-ES" sz="1800" b="1" i="1">
                <a:solidFill>
                  <a:schemeClr val="bg1"/>
                </a:solidFill>
                <a:cs typeface="Calibri" panose="020F0502020204030204" pitchFamily="34" charset="0"/>
              </a:rPr>
              <a:t>.</a:t>
            </a:r>
            <a:endParaRPr lang="ca-ES" altLang="ca-ES" sz="1800" b="1" i="1">
              <a:solidFill>
                <a:schemeClr val="bg1"/>
              </a:solidFill>
              <a:cs typeface="Calibri" panose="020F0502020204030204" pitchFamily="34" charset="0"/>
            </a:endParaRPr>
          </a:p>
        </p:txBody>
      </p:sp>
    </p:spTree>
    <p:extLst>
      <p:ext uri="{BB962C8B-B14F-4D97-AF65-F5344CB8AC3E}">
        <p14:creationId xmlns:p14="http://schemas.microsoft.com/office/powerpoint/2010/main" val="361549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2105891" y="1182255"/>
            <a:ext cx="9246693" cy="4961371"/>
          </a:xfrm>
          <a:noFill/>
        </p:spPr>
        <p:txBody>
          <a:bodyPr>
            <a:normAutofit/>
          </a:bodyPr>
          <a:lstStyle/>
          <a:p>
            <a:pPr marL="0" indent="0" algn="just">
              <a:lnSpc>
                <a:spcPct val="90000"/>
              </a:lnSpc>
              <a:buNone/>
            </a:pPr>
            <a:r>
              <a:rPr lang="ca-ES" altLang="ca-ES" sz="2000" dirty="0">
                <a:latin typeface="Calibri" panose="020F0502020204030204" pitchFamily="34" charset="0"/>
                <a:cs typeface="Calibri" panose="020F0502020204030204" pitchFamily="34" charset="0"/>
              </a:rPr>
              <a:t>-La composició d'aquesta Mesa d'edat no es pot conèixer fins al mateix moment de la sessió constitutiva, ja que la componen no els regidors electes d'edat major i menor, </a:t>
            </a:r>
            <a:r>
              <a:rPr lang="ca-ES" altLang="ca-ES" sz="2000" dirty="0">
                <a:solidFill>
                  <a:srgbClr val="0033CC"/>
                </a:solidFill>
                <a:latin typeface="Calibri" panose="020F0502020204030204" pitchFamily="34" charset="0"/>
                <a:cs typeface="Calibri" panose="020F0502020204030204" pitchFamily="34" charset="0"/>
              </a:rPr>
              <a:t>sinó els regidors electes de major i menor d'edat </a:t>
            </a:r>
            <a:r>
              <a:rPr lang="ca-ES" altLang="ca-ES" sz="2000" b="1" dirty="0">
                <a:solidFill>
                  <a:srgbClr val="0033CC"/>
                </a:solidFill>
                <a:latin typeface="Calibri" panose="020F0502020204030204" pitchFamily="34" charset="0"/>
                <a:cs typeface="Calibri" panose="020F0502020204030204" pitchFamily="34" charset="0"/>
              </a:rPr>
              <a:t>que siguin presents </a:t>
            </a:r>
            <a:r>
              <a:rPr lang="ca-ES" altLang="ca-ES" sz="2000" dirty="0">
                <a:solidFill>
                  <a:srgbClr val="0033CC"/>
                </a:solidFill>
                <a:latin typeface="Calibri" panose="020F0502020204030204" pitchFamily="34" charset="0"/>
                <a:cs typeface="Calibri" panose="020F0502020204030204" pitchFamily="34" charset="0"/>
              </a:rPr>
              <a:t>en la sessió.</a:t>
            </a:r>
            <a:r>
              <a:rPr lang="ca-ES" altLang="ca-ES" sz="2000" dirty="0">
                <a:latin typeface="Calibri" panose="020F0502020204030204" pitchFamily="34" charset="0"/>
                <a:cs typeface="Calibri" panose="020F0502020204030204" pitchFamily="34" charset="0"/>
              </a:rPr>
              <a:t> Per això, correspon al Secretari de la Corporació en funcions de Secretari de la Mesa, cridar a l'estrada, en principi, als electes de major i menor d'edat i si no són presents en la sessió, als següents electes d'aquestes característiques, fins que aquesta Mesa quedi constituïda</a:t>
            </a:r>
            <a:r>
              <a:rPr lang="ca-ES" altLang="ca-ES" sz="2000" dirty="0" smtClean="0">
                <a:latin typeface="Calibri" panose="020F0502020204030204" pitchFamily="34" charset="0"/>
                <a:cs typeface="Calibri" panose="020F0502020204030204" pitchFamily="34" charset="0"/>
              </a:rPr>
              <a:t>.</a:t>
            </a:r>
            <a:endParaRPr lang="ca-ES" altLang="ca-ES" sz="2000" dirty="0">
              <a:latin typeface="Calibri" panose="020F0502020204030204" pitchFamily="34" charset="0"/>
              <a:cs typeface="Calibri" panose="020F0502020204030204" pitchFamily="34" charset="0"/>
            </a:endParaRPr>
          </a:p>
          <a:p>
            <a:pPr marL="0" indent="0" algn="just">
              <a:lnSpc>
                <a:spcPct val="90000"/>
              </a:lnSpc>
              <a:buNone/>
            </a:pPr>
            <a:r>
              <a:rPr lang="ca-ES" altLang="ca-ES" sz="2000" dirty="0">
                <a:latin typeface="Calibri" panose="020F0502020204030204" pitchFamily="34" charset="0"/>
                <a:cs typeface="Calibri" panose="020F0502020204030204" pitchFamily="34" charset="0"/>
              </a:rPr>
              <a:t>-Constituïda la Mesa d'edat en els termes exposats, aquesta, en sessió pública, comprova les credencials dels electes que hagin comparegut a la sessió per prendre possessió del càrrec, confrontant aquestes credencials amb el certificat expedit per la Junta Electoral de Zona i comprovant, amb un document fefaent que incorpori fotografia - DNI, passaport o carnet de conduir- la personalitat dels compareixents.</a:t>
            </a:r>
          </a:p>
          <a:p>
            <a:pPr eaLnBrk="1" hangingPunct="1">
              <a:lnSpc>
                <a:spcPct val="90000"/>
              </a:lnSpc>
              <a:buFont typeface="Wingdings" pitchFamily="2" charset="2"/>
              <a:buNone/>
            </a:pPr>
            <a:endParaRPr lang="es-ES" altLang="ca-ES" sz="2000" dirty="0">
              <a:latin typeface="Calibri" panose="020F0502020204030204" pitchFamily="34" charset="0"/>
              <a:cs typeface="Calibri" panose="020F0502020204030204" pitchFamily="34" charset="0"/>
            </a:endParaRPr>
          </a:p>
        </p:txBody>
      </p:sp>
      <p:sp>
        <p:nvSpPr>
          <p:cNvPr id="76802" name="4 Marcador de pie de página"/>
          <p:cNvSpPr>
            <a:spLocks noGrp="1"/>
          </p:cNvSpPr>
          <p:nvPr>
            <p:ph type="ftr" sz="quarter" idx="11"/>
          </p:nvPr>
        </p:nvSpPr>
        <p:spPr/>
        <p:txBody>
          <a:bodyPr/>
          <a:lstStyle/>
          <a:p>
            <a:pPr>
              <a:defRPr/>
            </a:pPr>
            <a:r>
              <a:rPr lang="pt-BR"/>
              <a:t>Curs de regim juridic </a:t>
            </a:r>
            <a:endParaRPr lang="es-ES"/>
          </a:p>
        </p:txBody>
      </p:sp>
      <p:sp>
        <p:nvSpPr>
          <p:cNvPr id="76803" name="5 Marcador de número de diapositiva"/>
          <p:cNvSpPr>
            <a:spLocks noGrp="1"/>
          </p:cNvSpPr>
          <p:nvPr>
            <p:ph type="sldNum" sz="quarter" idx="12"/>
          </p:nvPr>
        </p:nvSpPr>
        <p:spPr/>
        <p:txBody>
          <a:bodyPr/>
          <a:lstStyle/>
          <a:p>
            <a:pPr>
              <a:defRPr/>
            </a:pPr>
            <a:fld id="{A521D8A0-3B9B-4BEF-9315-1D0E3548BBC1}" type="slidenum">
              <a:rPr lang="es-ES"/>
              <a:pPr>
                <a:defRPr/>
              </a:pPr>
              <a:t>39</a:t>
            </a:fld>
            <a:endParaRPr lang="es-ES"/>
          </a:p>
        </p:txBody>
      </p:sp>
      <p:sp>
        <p:nvSpPr>
          <p:cNvPr id="94213" name="Text Box 4"/>
          <p:cNvSpPr txBox="1">
            <a:spLocks noChangeArrowheads="1"/>
          </p:cNvSpPr>
          <p:nvPr/>
        </p:nvSpPr>
        <p:spPr bwMode="auto">
          <a:xfrm>
            <a:off x="6312024" y="215782"/>
            <a:ext cx="4464050" cy="641350"/>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a-ES" altLang="ca-ES" sz="1800" i="1">
                <a:cs typeface="Calibri" panose="020F0502020204030204" pitchFamily="34" charset="0"/>
              </a:rPr>
              <a:t>Regidors electes de major i menor d'edat que siguin presents en la sessió.</a:t>
            </a:r>
          </a:p>
        </p:txBody>
      </p:sp>
      <p:sp>
        <p:nvSpPr>
          <p:cNvPr id="6" name="Text Box 6"/>
          <p:cNvSpPr txBox="1">
            <a:spLocks noChangeArrowheads="1"/>
          </p:cNvSpPr>
          <p:nvPr/>
        </p:nvSpPr>
        <p:spPr bwMode="auto">
          <a:xfrm>
            <a:off x="2207568" y="5373217"/>
            <a:ext cx="9145016" cy="122461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ca-ES" altLang="ca-ES" sz="1800" b="1" i="1" dirty="0">
                <a:cs typeface="Calibri" panose="020F0502020204030204" pitchFamily="34" charset="0"/>
              </a:rPr>
              <a:t>En cas de no concórrer la majoria absoluta dels membres electes no es podrà constituir la nova corporació </a:t>
            </a:r>
            <a:r>
              <a:rPr lang="ca-ES" altLang="ca-ES" sz="1800" b="1" i="1" dirty="0">
                <a:solidFill>
                  <a:srgbClr val="0070C0"/>
                </a:solidFill>
                <a:cs typeface="Calibri" panose="020F0502020204030204" pitchFamily="34" charset="0"/>
              </a:rPr>
              <a:t>i s’haurà de fer dos dies després</a:t>
            </a:r>
            <a:r>
              <a:rPr lang="ca-ES" altLang="ca-ES" sz="1800" b="1" i="1" dirty="0">
                <a:cs typeface="Calibri" panose="020F0502020204030204" pitchFamily="34" charset="0"/>
              </a:rPr>
              <a:t>.</a:t>
            </a:r>
          </a:p>
          <a:p>
            <a:pPr algn="just" eaLnBrk="1" hangingPunct="1">
              <a:spcBef>
                <a:spcPct val="0"/>
              </a:spcBef>
              <a:buFontTx/>
              <a:buNone/>
            </a:pPr>
            <a:r>
              <a:rPr lang="ca-ES" altLang="ca-ES" sz="1800" b="1" i="1" dirty="0">
                <a:cs typeface="Calibri" panose="020F0502020204030204" pitchFamily="34" charset="0"/>
              </a:rPr>
              <a:t>En aquesta segona </a:t>
            </a:r>
            <a:r>
              <a:rPr lang="ca-ES" altLang="ca-ES" sz="1800" b="1" i="1" dirty="0">
                <a:solidFill>
                  <a:srgbClr val="C00000"/>
                </a:solidFill>
                <a:cs typeface="Calibri" panose="020F0502020204030204" pitchFamily="34" charset="0"/>
              </a:rPr>
              <a:t>sessió no serà necessària </a:t>
            </a:r>
            <a:r>
              <a:rPr lang="ca-ES" altLang="ca-ES" sz="1800" b="1" i="1" dirty="0">
                <a:cs typeface="Calibri" panose="020F0502020204030204" pitchFamily="34" charset="0"/>
              </a:rPr>
              <a:t>l’assistència de la majoria absoluta dels electes, sinó que la corporació quedarà constituïda independentment del nombre d'assistents</a:t>
            </a:r>
            <a:r>
              <a:rPr lang="ca-ES" altLang="ca-ES" sz="1800" i="1" dirty="0">
                <a:cs typeface="Calibri" panose="020F0502020204030204" pitchFamily="34" charset="0"/>
              </a:rPr>
              <a:t>.</a:t>
            </a:r>
          </a:p>
        </p:txBody>
      </p:sp>
    </p:spTree>
    <p:extLst>
      <p:ext uri="{BB962C8B-B14F-4D97-AF65-F5344CB8AC3E}">
        <p14:creationId xmlns:p14="http://schemas.microsoft.com/office/powerpoint/2010/main" val="186760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contenido"/>
          <p:cNvSpPr>
            <a:spLocks noGrp="1"/>
          </p:cNvSpPr>
          <p:nvPr>
            <p:ph idx="1"/>
          </p:nvPr>
        </p:nvSpPr>
        <p:spPr>
          <a:xfrm>
            <a:off x="1631504" y="432052"/>
            <a:ext cx="10009112" cy="6048672"/>
          </a:xfrm>
          <a:solidFill>
            <a:schemeClr val="bg1"/>
          </a:solidFill>
        </p:spPr>
        <p:txBody>
          <a:bodyPr rtlCol="0" anchor="ctr">
            <a:noAutofit/>
          </a:bodyPr>
          <a:lstStyle/>
          <a:p>
            <a:pPr marL="274320" indent="-274320">
              <a:buClr>
                <a:schemeClr val="accent3"/>
              </a:buClr>
              <a:buFont typeface="Wingdings 2"/>
              <a:buChar char=""/>
              <a:defRPr/>
            </a:pPr>
            <a:r>
              <a:rPr lang="ca-ES" sz="1600" dirty="0">
                <a:latin typeface="Calibri" panose="020F0502020204030204" pitchFamily="34" charset="0"/>
                <a:cs typeface="Calibri" panose="020F0502020204030204" pitchFamily="34" charset="0"/>
              </a:rPr>
              <a:t>Article 8 TRLMC</a:t>
            </a:r>
            <a:r>
              <a:rPr lang="ca-ES" sz="1600" dirty="0">
                <a:solidFill>
                  <a:schemeClr val="accent1">
                    <a:lumMod val="75000"/>
                  </a:schemeClr>
                </a:solidFill>
                <a:latin typeface="Calibri" panose="020F0502020204030204" pitchFamily="34" charset="0"/>
                <a:cs typeface="Calibri" panose="020F0502020204030204" pitchFamily="34" charset="0"/>
              </a:rPr>
              <a:t>. </a:t>
            </a:r>
            <a:r>
              <a:rPr lang="ca-ES" sz="1600" b="1" dirty="0">
                <a:solidFill>
                  <a:srgbClr val="0070C0"/>
                </a:solidFill>
                <a:latin typeface="Calibri" panose="020F0502020204030204" pitchFamily="34" charset="0"/>
                <a:cs typeface="Calibri" panose="020F0502020204030204" pitchFamily="34" charset="0"/>
              </a:rPr>
              <a:t>POTESTATS DELS ENS LOCALS</a:t>
            </a:r>
            <a:r>
              <a:rPr lang="ca-ES" sz="1600" b="1" dirty="0" smtClean="0">
                <a:solidFill>
                  <a:srgbClr val="0070C0"/>
                </a:solidFill>
                <a:latin typeface="Calibri" panose="020F0502020204030204" pitchFamily="34" charset="0"/>
                <a:cs typeface="Calibri" panose="020F0502020204030204" pitchFamily="34" charset="0"/>
              </a:rPr>
              <a:t>.</a:t>
            </a:r>
            <a:endParaRPr lang="ca-ES" sz="1600" b="1" dirty="0">
              <a:solidFill>
                <a:srgbClr val="0070C0"/>
              </a:solidFill>
              <a:latin typeface="Calibri" panose="020F0502020204030204" pitchFamily="34" charset="0"/>
              <a:cs typeface="Calibri" panose="020F0502020204030204" pitchFamily="34" charset="0"/>
            </a:endParaRPr>
          </a:p>
          <a:p>
            <a:pPr marL="274320" indent="-274320">
              <a:buClr>
                <a:schemeClr val="accent3"/>
              </a:buClr>
              <a:buFont typeface="Wingdings 2"/>
              <a:buChar char=""/>
              <a:defRPr/>
            </a:pPr>
            <a:r>
              <a:rPr lang="ca-ES" sz="1600" dirty="0">
                <a:latin typeface="Calibri" panose="020F0502020204030204" pitchFamily="34" charset="0"/>
                <a:cs typeface="Calibri" panose="020F0502020204030204" pitchFamily="34" charset="0"/>
              </a:rPr>
              <a:t>8.1 Com a administracions públiques corresponen als ens locals </a:t>
            </a:r>
            <a:r>
              <a:rPr lang="ca-ES" sz="1600" b="1" dirty="0">
                <a:solidFill>
                  <a:srgbClr val="FF0000"/>
                </a:solidFill>
                <a:latin typeface="Calibri" panose="020F0502020204030204" pitchFamily="34" charset="0"/>
                <a:cs typeface="Calibri" panose="020F0502020204030204" pitchFamily="34" charset="0"/>
              </a:rPr>
              <a:t>territorials </a:t>
            </a:r>
            <a:r>
              <a:rPr lang="ca-ES" sz="1600" dirty="0">
                <a:latin typeface="Calibri" panose="020F0502020204030204" pitchFamily="34" charset="0"/>
                <a:cs typeface="Calibri" panose="020F0502020204030204" pitchFamily="34" charset="0"/>
              </a:rPr>
              <a:t>de Catalunya, en l'àmbit de llurs competències i en els termes establerts per la legislació de règim local</a:t>
            </a:r>
            <a:r>
              <a:rPr lang="ca-ES" sz="1600" b="1" dirty="0">
                <a:latin typeface="Calibri" panose="020F0502020204030204" pitchFamily="34" charset="0"/>
                <a:cs typeface="Calibri" panose="020F0502020204030204" pitchFamily="34" charset="0"/>
              </a:rPr>
              <a:t>, </a:t>
            </a:r>
            <a:r>
              <a:rPr lang="ca-ES" sz="1600" b="1" u="sng" dirty="0">
                <a:solidFill>
                  <a:srgbClr val="002060"/>
                </a:solidFill>
                <a:latin typeface="Calibri" panose="020F0502020204030204" pitchFamily="34" charset="0"/>
                <a:cs typeface="Calibri" panose="020F0502020204030204" pitchFamily="34" charset="0"/>
              </a:rPr>
              <a:t>les potestats següents</a:t>
            </a:r>
            <a:r>
              <a:rPr lang="ca-ES" sz="1600" dirty="0" smtClean="0">
                <a:latin typeface="Calibri" panose="020F0502020204030204" pitchFamily="34" charset="0"/>
                <a:cs typeface="Calibri" panose="020F0502020204030204" pitchFamily="34" charset="0"/>
              </a:rPr>
              <a:t>:</a:t>
            </a:r>
          </a:p>
          <a:p>
            <a:pPr marL="1497330" lvl="3" indent="-246888">
              <a:buNone/>
              <a:defRPr/>
            </a:pPr>
            <a:r>
              <a:rPr lang="ca-ES" sz="1600" dirty="0" smtClean="0">
                <a:latin typeface="Calibri" panose="020F0502020204030204" pitchFamily="34" charset="0"/>
                <a:cs typeface="Calibri" panose="020F0502020204030204" pitchFamily="34" charset="0"/>
              </a:rPr>
              <a:t>a</a:t>
            </a:r>
            <a:r>
              <a:rPr lang="ca-ES" sz="1600" dirty="0">
                <a:latin typeface="Calibri" panose="020F0502020204030204" pitchFamily="34" charset="0"/>
                <a:cs typeface="Calibri" panose="020F0502020204030204" pitchFamily="34" charset="0"/>
              </a:rPr>
              <a:t>) La reglamentària i la d'autoorganització.</a:t>
            </a:r>
          </a:p>
          <a:p>
            <a:pPr marL="1497330" lvl="3" indent="-246888">
              <a:buNone/>
              <a:defRPr/>
            </a:pPr>
            <a:r>
              <a:rPr lang="ca-ES" sz="1600" dirty="0">
                <a:latin typeface="Calibri" panose="020F0502020204030204" pitchFamily="34" charset="0"/>
                <a:cs typeface="Calibri" panose="020F0502020204030204" pitchFamily="34" charset="0"/>
              </a:rPr>
              <a:t>b) La tributària i la financera.</a:t>
            </a:r>
          </a:p>
          <a:p>
            <a:pPr marL="1497330" lvl="3" indent="-246888">
              <a:buNone/>
              <a:defRPr/>
            </a:pPr>
            <a:r>
              <a:rPr lang="ca-ES" sz="1600" dirty="0">
                <a:latin typeface="Calibri" panose="020F0502020204030204" pitchFamily="34" charset="0"/>
                <a:cs typeface="Calibri" panose="020F0502020204030204" pitchFamily="34" charset="0"/>
              </a:rPr>
              <a:t>c) La de programació o de planificació.</a:t>
            </a:r>
          </a:p>
          <a:p>
            <a:pPr marL="1497330" lvl="3" indent="-246888">
              <a:buNone/>
              <a:defRPr/>
            </a:pPr>
            <a:r>
              <a:rPr lang="ca-ES" sz="1600" dirty="0">
                <a:latin typeface="Calibri" panose="020F0502020204030204" pitchFamily="34" charset="0"/>
                <a:cs typeface="Calibri" panose="020F0502020204030204" pitchFamily="34" charset="0"/>
              </a:rPr>
              <a:t>d) L'expropiatòria.</a:t>
            </a:r>
          </a:p>
          <a:p>
            <a:pPr marL="1497330" lvl="3" indent="-246888">
              <a:buNone/>
              <a:defRPr/>
            </a:pPr>
            <a:r>
              <a:rPr lang="ca-ES" sz="1600" dirty="0">
                <a:latin typeface="Calibri" panose="020F0502020204030204" pitchFamily="34" charset="0"/>
                <a:cs typeface="Calibri" panose="020F0502020204030204" pitchFamily="34" charset="0"/>
              </a:rPr>
              <a:t>e) La d'investigació, d'atermenament i de recuperació d'ofici de llurs béns.</a:t>
            </a:r>
          </a:p>
          <a:p>
            <a:pPr marL="1497330" lvl="3" indent="-246888">
              <a:buNone/>
              <a:defRPr/>
            </a:pPr>
            <a:r>
              <a:rPr lang="ca-ES" sz="1600" dirty="0">
                <a:latin typeface="Calibri" panose="020F0502020204030204" pitchFamily="34" charset="0"/>
                <a:cs typeface="Calibri" panose="020F0502020204030204" pitchFamily="34" charset="0"/>
              </a:rPr>
              <a:t>f) La d'execució forçosa i la sancionadora.</a:t>
            </a:r>
          </a:p>
          <a:p>
            <a:pPr marL="1497330" lvl="3" indent="-246888">
              <a:buNone/>
              <a:defRPr/>
            </a:pPr>
            <a:r>
              <a:rPr lang="ca-ES" sz="1600" dirty="0">
                <a:latin typeface="Calibri" panose="020F0502020204030204" pitchFamily="34" charset="0"/>
                <a:cs typeface="Calibri" panose="020F0502020204030204" pitchFamily="34" charset="0"/>
              </a:rPr>
              <a:t>g) La de revisió d'ofici de llurs actes i acords</a:t>
            </a:r>
            <a:r>
              <a:rPr lang="ca-ES" sz="1600" dirty="0" smtClean="0">
                <a:latin typeface="Calibri" panose="020F0502020204030204" pitchFamily="34" charset="0"/>
                <a:cs typeface="Calibri" panose="020F0502020204030204" pitchFamily="34" charset="0"/>
              </a:rPr>
              <a:t>.</a:t>
            </a:r>
          </a:p>
          <a:p>
            <a:pPr marL="1497330" lvl="3" indent="-246888">
              <a:buNone/>
              <a:defRPr/>
            </a:pPr>
            <a:endParaRPr lang="fr-FR" sz="1600" dirty="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r>
              <a:rPr lang="ca-ES" sz="1600" i="1" dirty="0" smtClean="0">
                <a:latin typeface="Calibri" panose="020F0502020204030204" pitchFamily="34" charset="0"/>
                <a:cs typeface="Calibri" panose="020F0502020204030204" pitchFamily="34" charset="0"/>
              </a:rPr>
              <a:t>&lt;</a:t>
            </a:r>
            <a:r>
              <a:rPr lang="ca-ES" sz="1600" i="1" dirty="0">
                <a:latin typeface="Calibri" panose="020F0502020204030204" pitchFamily="34" charset="0"/>
                <a:cs typeface="Calibri" panose="020F0502020204030204" pitchFamily="34" charset="0"/>
              </a:rPr>
              <a:t>l’Estatut d’autonomia de Catalunya </a:t>
            </a:r>
            <a:r>
              <a:rPr lang="ca-ES" sz="1600" b="1" i="1" u="sng" dirty="0">
                <a:latin typeface="Calibri" panose="020F0502020204030204" pitchFamily="34" charset="0"/>
                <a:cs typeface="Calibri" panose="020F0502020204030204" pitchFamily="34" charset="0"/>
              </a:rPr>
              <a:t>no recull </a:t>
            </a:r>
            <a:r>
              <a:rPr lang="ca-ES" sz="1600" i="1" dirty="0">
                <a:latin typeface="Calibri" panose="020F0502020204030204" pitchFamily="34" charset="0"/>
                <a:cs typeface="Calibri" panose="020F0502020204030204" pitchFamily="34" charset="0"/>
              </a:rPr>
              <a:t>com a potestat de les entitats locals</a:t>
            </a:r>
            <a:r>
              <a:rPr lang="ca-ES" sz="1600" i="1" dirty="0" smtClean="0">
                <a:latin typeface="Calibri" panose="020F0502020204030204" pitchFamily="34" charset="0"/>
                <a:cs typeface="Calibri" panose="020F0502020204030204" pitchFamily="34" charset="0"/>
              </a:rPr>
              <a:t>: LA </a:t>
            </a:r>
            <a:r>
              <a:rPr lang="ca-ES" sz="1600" i="1" dirty="0">
                <a:latin typeface="Calibri" panose="020F0502020204030204" pitchFamily="34" charset="0"/>
                <a:cs typeface="Calibri" panose="020F0502020204030204" pitchFamily="34" charset="0"/>
              </a:rPr>
              <a:t>POTESTAT LEGISLATIVA, però </a:t>
            </a:r>
            <a:r>
              <a:rPr lang="ca-ES" sz="1600" b="1" i="1" u="sng" dirty="0">
                <a:latin typeface="Calibri" panose="020F0502020204030204" pitchFamily="34" charset="0"/>
                <a:cs typeface="Calibri" panose="020F0502020204030204" pitchFamily="34" charset="0"/>
              </a:rPr>
              <a:t>si la plena capacitat d’autoorganització,  el dret a l'autonomia </a:t>
            </a:r>
            <a:r>
              <a:rPr lang="ca-ES" sz="1600" i="1" dirty="0">
                <a:latin typeface="Calibri" panose="020F0502020204030204" pitchFamily="34" charset="0"/>
                <a:cs typeface="Calibri" panose="020F0502020204030204" pitchFamily="34" charset="0"/>
              </a:rPr>
              <a:t>per a l’exercici de les seves competències i el principi de diferenciació</a:t>
            </a:r>
            <a:r>
              <a:rPr lang="ca-ES" sz="1600" b="1" dirty="0">
                <a:solidFill>
                  <a:srgbClr val="FF0000"/>
                </a:solidFill>
                <a:latin typeface="Calibri" panose="020F0502020204030204" pitchFamily="34" charset="0"/>
                <a:cs typeface="Calibri" panose="020F0502020204030204" pitchFamily="34" charset="0"/>
              </a:rPr>
              <a:t> </a:t>
            </a:r>
            <a:r>
              <a:rPr lang="ca-ES" sz="1600" dirty="0">
                <a:latin typeface="Calibri" panose="020F0502020204030204" pitchFamily="34" charset="0"/>
                <a:cs typeface="Calibri" panose="020F0502020204030204" pitchFamily="34" charset="0"/>
              </a:rPr>
              <a:t>entre altres</a:t>
            </a:r>
            <a:r>
              <a:rPr lang="ca-ES" sz="1600" dirty="0" smtClean="0">
                <a:latin typeface="Calibri" panose="020F0502020204030204" pitchFamily="34" charset="0"/>
                <a:cs typeface="Calibri" panose="020F0502020204030204" pitchFamily="34" charset="0"/>
              </a:rPr>
              <a:t>&gt;.</a:t>
            </a:r>
          </a:p>
          <a:p>
            <a:pPr marL="0" indent="0" algn="just">
              <a:buClr>
                <a:schemeClr val="accent3"/>
              </a:buClr>
              <a:buNone/>
              <a:defRPr/>
            </a:pPr>
            <a:endParaRPr lang="ca-ES" sz="1600" dirty="0" smtClean="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r>
              <a:rPr lang="ca-ES" sz="1600" b="1" u="sng" dirty="0" smtClean="0">
                <a:solidFill>
                  <a:schemeClr val="accent1">
                    <a:lumMod val="75000"/>
                  </a:schemeClr>
                </a:solidFill>
                <a:latin typeface="Calibri" panose="020F0502020204030204" pitchFamily="34" charset="0"/>
                <a:cs typeface="Calibri" panose="020F0502020204030204" pitchFamily="34" charset="0"/>
              </a:rPr>
              <a:t> </a:t>
            </a:r>
            <a:r>
              <a:rPr lang="ca-ES" sz="1600" b="1" u="sng" dirty="0">
                <a:solidFill>
                  <a:schemeClr val="accent1">
                    <a:lumMod val="75000"/>
                  </a:schemeClr>
                </a:solidFill>
                <a:latin typeface="Calibri" panose="020F0502020204030204" pitchFamily="34" charset="0"/>
                <a:cs typeface="Calibri" panose="020F0502020204030204" pitchFamily="34" charset="0"/>
              </a:rPr>
              <a:t>Les competències </a:t>
            </a:r>
            <a:r>
              <a:rPr lang="ca-ES" sz="1600" b="1" dirty="0">
                <a:solidFill>
                  <a:srgbClr val="FF0000"/>
                </a:solidFill>
                <a:latin typeface="Calibri" panose="020F0502020204030204" pitchFamily="34" charset="0"/>
                <a:cs typeface="Calibri" panose="020F0502020204030204" pitchFamily="34" charset="0"/>
              </a:rPr>
              <a:t>pròpies dels ens locals són les que les lleis </a:t>
            </a:r>
            <a:r>
              <a:rPr lang="ca-ES" sz="1600" b="1" dirty="0" smtClean="0">
                <a:solidFill>
                  <a:srgbClr val="FF0000"/>
                </a:solidFill>
                <a:latin typeface="Calibri" panose="020F0502020204030204" pitchFamily="34" charset="0"/>
                <a:cs typeface="Calibri" panose="020F0502020204030204" pitchFamily="34" charset="0"/>
              </a:rPr>
              <a:t>determinen.</a:t>
            </a:r>
            <a:endParaRPr lang="ca-ES" sz="1600" b="1" dirty="0">
              <a:solidFill>
                <a:srgbClr val="FF0000"/>
              </a:solidFill>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endParaRPr lang="ca-ES" sz="1600" dirty="0">
              <a:latin typeface="Calibri" panose="020F0502020204030204" pitchFamily="34" charset="0"/>
              <a:cs typeface="Calibri" panose="020F0502020204030204" pitchFamily="34" charset="0"/>
            </a:endParaRPr>
          </a:p>
        </p:txBody>
      </p:sp>
      <p:sp>
        <p:nvSpPr>
          <p:cNvPr id="7171" name="3 Marcador de pie de página"/>
          <p:cNvSpPr>
            <a:spLocks noGrp="1"/>
          </p:cNvSpPr>
          <p:nvPr>
            <p:ph type="ftr" sz="quarter" idx="11"/>
          </p:nvPr>
        </p:nvSpPr>
        <p:spPr/>
        <p:txBody>
          <a:bodyPr/>
          <a:lstStyle/>
          <a:p>
            <a:pPr>
              <a:defRPr/>
            </a:pPr>
            <a:r>
              <a:rPr lang="pt-BR"/>
              <a:t>Curs de regim juridic </a:t>
            </a:r>
            <a:endParaRPr lang="es-ES"/>
          </a:p>
        </p:txBody>
      </p:sp>
      <p:sp>
        <p:nvSpPr>
          <p:cNvPr id="7172" name="4 Marcador de número de diapositiva"/>
          <p:cNvSpPr>
            <a:spLocks noGrp="1"/>
          </p:cNvSpPr>
          <p:nvPr>
            <p:ph type="sldNum" sz="quarter" idx="12"/>
          </p:nvPr>
        </p:nvSpPr>
        <p:spPr/>
        <p:txBody>
          <a:bodyPr/>
          <a:lstStyle/>
          <a:p>
            <a:pPr>
              <a:defRPr/>
            </a:pPr>
            <a:fld id="{00DDE361-8BB7-4A43-8982-023781E6F9AF}" type="slidenum">
              <a:rPr lang="es-ES"/>
              <a:pPr>
                <a:defRPr/>
              </a:pPr>
              <a:t>4</a:t>
            </a:fld>
            <a:endParaRPr lang="es-ES"/>
          </a:p>
        </p:txBody>
      </p:sp>
    </p:spTree>
    <p:extLst>
      <p:ext uri="{BB962C8B-B14F-4D97-AF65-F5344CB8AC3E}">
        <p14:creationId xmlns:p14="http://schemas.microsoft.com/office/powerpoint/2010/main" val="350992589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a:xfrm>
            <a:off x="1847849" y="850605"/>
            <a:ext cx="9518355" cy="5080395"/>
          </a:xfrm>
          <a:solidFill>
            <a:schemeClr val="accent2">
              <a:lumMod val="20000"/>
              <a:lumOff val="80000"/>
            </a:schemeClr>
          </a:solidFill>
        </p:spPr>
        <p:txBody>
          <a:bodyPr rtlCol="0">
            <a:normAutofit/>
          </a:bodyPr>
          <a:lstStyle/>
          <a:p>
            <a:pPr marL="274320" indent="-274320">
              <a:lnSpc>
                <a:spcPct val="80000"/>
              </a:lnSpc>
              <a:buClr>
                <a:schemeClr val="accent3"/>
              </a:buClr>
              <a:buFont typeface="Wingdings 2"/>
              <a:buChar char=""/>
              <a:defRPr/>
            </a:pPr>
            <a:r>
              <a:rPr lang="ca-ES" sz="2800" b="1" dirty="0">
                <a:solidFill>
                  <a:srgbClr val="0070C0"/>
                </a:solidFill>
                <a:latin typeface="Calibri" panose="020F0502020204030204" pitchFamily="34" charset="0"/>
                <a:cs typeface="Calibri" panose="020F0502020204030204" pitchFamily="34" charset="0"/>
              </a:rPr>
              <a:t>Funcions de la Mesa d'edat:</a:t>
            </a:r>
            <a:r>
              <a:rPr lang="ca-ES" b="1" dirty="0">
                <a:latin typeface="Calibri" panose="020F0502020204030204" pitchFamily="34" charset="0"/>
                <a:cs typeface="Calibri" panose="020F0502020204030204" pitchFamily="34" charset="0"/>
              </a:rPr>
              <a:t/>
            </a:r>
            <a:br>
              <a:rPr lang="ca-ES" b="1" dirty="0">
                <a:latin typeface="Calibri" panose="020F0502020204030204" pitchFamily="34" charset="0"/>
                <a:cs typeface="Calibri" panose="020F0502020204030204" pitchFamily="34" charset="0"/>
              </a:rPr>
            </a:br>
            <a:endParaRPr lang="ca-ES" b="1" dirty="0">
              <a:latin typeface="Calibri" panose="020F0502020204030204" pitchFamily="34" charset="0"/>
              <a:cs typeface="Calibri" panose="020F0502020204030204" pitchFamily="34" charset="0"/>
            </a:endParaRPr>
          </a:p>
          <a:p>
            <a:pPr marL="274320" indent="-274320">
              <a:lnSpc>
                <a:spcPct val="80000"/>
              </a:lnSpc>
              <a:buClr>
                <a:srgbClr val="DE22D1"/>
              </a:buClr>
              <a:buFont typeface="Wingdings" pitchFamily="2" charset="2"/>
              <a:buChar char="r"/>
              <a:defRPr/>
            </a:pPr>
            <a:r>
              <a:rPr lang="ca-ES" dirty="0">
                <a:latin typeface="Calibri" panose="020F0502020204030204" pitchFamily="34" charset="0"/>
                <a:cs typeface="Calibri" panose="020F0502020204030204" pitchFamily="34" charset="0"/>
              </a:rPr>
              <a:t>Presidir l'acte de presa de possessió dels regidors.</a:t>
            </a:r>
          </a:p>
          <a:p>
            <a:pPr marL="274320" indent="-274320">
              <a:lnSpc>
                <a:spcPct val="80000"/>
              </a:lnSpc>
              <a:buClr>
                <a:srgbClr val="DE22D1"/>
              </a:buClr>
              <a:buFont typeface="Wingdings" pitchFamily="2" charset="2"/>
              <a:buChar char="r"/>
              <a:defRPr/>
            </a:pPr>
            <a:endParaRPr lang="ca-ES" dirty="0">
              <a:latin typeface="Calibri" panose="020F0502020204030204" pitchFamily="34" charset="0"/>
              <a:cs typeface="Calibri" panose="020F0502020204030204" pitchFamily="34" charset="0"/>
            </a:endParaRPr>
          </a:p>
          <a:p>
            <a:pPr marL="274320" indent="-274320">
              <a:lnSpc>
                <a:spcPct val="80000"/>
              </a:lnSpc>
              <a:buClr>
                <a:srgbClr val="DE22D1"/>
              </a:buClr>
              <a:buFont typeface="Wingdings" pitchFamily="2" charset="2"/>
              <a:buChar char="r"/>
              <a:defRPr/>
            </a:pPr>
            <a:r>
              <a:rPr lang="ca-ES" dirty="0">
                <a:latin typeface="Calibri" panose="020F0502020204030204" pitchFamily="34" charset="0"/>
                <a:cs typeface="Calibri" panose="020F0502020204030204" pitchFamily="34" charset="0"/>
              </a:rPr>
              <a:t>Declarar constituïda la corporació, </a:t>
            </a:r>
            <a:r>
              <a:rPr lang="ca-ES" dirty="0">
                <a:solidFill>
                  <a:srgbClr val="0033CC"/>
                </a:solidFill>
                <a:latin typeface="Calibri" panose="020F0502020204030204" pitchFamily="34" charset="0"/>
                <a:cs typeface="Calibri" panose="020F0502020204030204" pitchFamily="34" charset="0"/>
              </a:rPr>
              <a:t>si es presenten la majoria absoluta</a:t>
            </a:r>
            <a:r>
              <a:rPr lang="ca-ES" dirty="0">
                <a:latin typeface="Calibri" panose="020F0502020204030204" pitchFamily="34" charset="0"/>
                <a:cs typeface="Calibri" panose="020F0502020204030204" pitchFamily="34" charset="0"/>
              </a:rPr>
              <a:t> dels regidors electes o aixecar la sessió, en cas contrari (art. 195.4 de LOREG i 37.4 del ROF)</a:t>
            </a:r>
          </a:p>
          <a:p>
            <a:pPr marL="274320" indent="-274320">
              <a:lnSpc>
                <a:spcPct val="80000"/>
              </a:lnSpc>
              <a:buClr>
                <a:srgbClr val="DE22D1"/>
              </a:buClr>
              <a:buFont typeface="Wingdings" pitchFamily="2" charset="2"/>
              <a:buChar char="r"/>
              <a:defRPr/>
            </a:pPr>
            <a:endParaRPr lang="ca-ES" dirty="0">
              <a:latin typeface="Calibri" panose="020F0502020204030204" pitchFamily="34" charset="0"/>
              <a:cs typeface="Calibri" panose="020F0502020204030204" pitchFamily="34" charset="0"/>
            </a:endParaRPr>
          </a:p>
          <a:p>
            <a:pPr marL="274320" indent="-274320">
              <a:lnSpc>
                <a:spcPct val="80000"/>
              </a:lnSpc>
              <a:buClr>
                <a:srgbClr val="DE22D1"/>
              </a:buClr>
              <a:buFont typeface="Wingdings" pitchFamily="2" charset="2"/>
              <a:buChar char="r"/>
              <a:defRPr/>
            </a:pPr>
            <a:r>
              <a:rPr lang="ca-ES" dirty="0">
                <a:latin typeface="Calibri" panose="020F0502020204030204" pitchFamily="34" charset="0"/>
                <a:cs typeface="Calibri" panose="020F0502020204030204" pitchFamily="34" charset="0"/>
              </a:rPr>
              <a:t>Proclamar l'Alcalde que resulti escollit per la majoria absoluta, en el seu defecte en cap de la llista més votada ( art. 196 de la LOREG). </a:t>
            </a:r>
          </a:p>
          <a:p>
            <a:pPr marL="274320" indent="-274320">
              <a:lnSpc>
                <a:spcPct val="80000"/>
              </a:lnSpc>
              <a:buClr>
                <a:srgbClr val="DE22D1"/>
              </a:buClr>
              <a:buFont typeface="Wingdings" pitchFamily="2" charset="2"/>
              <a:buChar char="r"/>
              <a:defRPr/>
            </a:pPr>
            <a:endParaRPr lang="ca-ES" dirty="0">
              <a:latin typeface="Calibri" panose="020F0502020204030204" pitchFamily="34" charset="0"/>
              <a:cs typeface="Calibri" panose="020F0502020204030204" pitchFamily="34" charset="0"/>
            </a:endParaRPr>
          </a:p>
          <a:p>
            <a:pPr marL="274320" indent="-274320">
              <a:lnSpc>
                <a:spcPct val="80000"/>
              </a:lnSpc>
              <a:buClr>
                <a:srgbClr val="DE22D1"/>
              </a:buClr>
              <a:buFont typeface="Wingdings" pitchFamily="2" charset="2"/>
              <a:buChar char="r"/>
              <a:defRPr/>
            </a:pPr>
            <a:r>
              <a:rPr lang="ca-ES" dirty="0">
                <a:latin typeface="Calibri" panose="020F0502020204030204" pitchFamily="34" charset="0"/>
                <a:cs typeface="Calibri" panose="020F0502020204030204" pitchFamily="34" charset="0"/>
              </a:rPr>
              <a:t>Presidir el sorteig i proclamar l'Alcalde resultant, en el seu cas d'empat entre dues llistes ( art. 196 de la LOREG).</a:t>
            </a:r>
          </a:p>
          <a:p>
            <a:pPr marL="274320" indent="-274320">
              <a:lnSpc>
                <a:spcPct val="80000"/>
              </a:lnSpc>
              <a:buClr>
                <a:srgbClr val="DE22D1"/>
              </a:buClr>
              <a:buFont typeface="Wingdings" pitchFamily="2" charset="2"/>
              <a:buChar char="r"/>
              <a:defRPr/>
            </a:pPr>
            <a:endParaRPr lang="ca-ES" dirty="0">
              <a:latin typeface="Calibri" panose="020F0502020204030204" pitchFamily="34" charset="0"/>
              <a:cs typeface="Calibri" panose="020F0502020204030204" pitchFamily="34" charset="0"/>
            </a:endParaRPr>
          </a:p>
          <a:p>
            <a:pPr marL="274320" indent="-274320">
              <a:lnSpc>
                <a:spcPct val="80000"/>
              </a:lnSpc>
              <a:buClr>
                <a:srgbClr val="DE22D1"/>
              </a:buClr>
              <a:buFont typeface="Wingdings" pitchFamily="2" charset="2"/>
              <a:buChar char="r"/>
              <a:defRPr/>
            </a:pPr>
            <a:r>
              <a:rPr lang="ca-ES" dirty="0">
                <a:latin typeface="Calibri" panose="020F0502020204030204" pitchFamily="34" charset="0"/>
                <a:cs typeface="Calibri" panose="020F0502020204030204" pitchFamily="34" charset="0"/>
              </a:rPr>
              <a:t>Presidir l'acte de presa de possessió de l'Alcalde, ja sigui en la sessió de constitució o en sessió extraordinària celebrada a l'efecte a les 48 hores de la sessió </a:t>
            </a:r>
            <a:r>
              <a:rPr lang="ca-ES" dirty="0" smtClean="0">
                <a:latin typeface="Calibri" panose="020F0502020204030204" pitchFamily="34" charset="0"/>
                <a:cs typeface="Calibri" panose="020F0502020204030204" pitchFamily="34" charset="0"/>
              </a:rPr>
              <a:t>constitutiva </a:t>
            </a:r>
            <a:r>
              <a:rPr lang="ca-ES" dirty="0">
                <a:latin typeface="Calibri" panose="020F0502020204030204" pitchFamily="34" charset="0"/>
                <a:cs typeface="Calibri" panose="020F0502020204030204" pitchFamily="34" charset="0"/>
              </a:rPr>
              <a:t>(art. 40.3 del ROF).</a:t>
            </a:r>
          </a:p>
          <a:p>
            <a:pPr marL="274320" indent="-274320">
              <a:lnSpc>
                <a:spcPct val="80000"/>
              </a:lnSpc>
              <a:buClr>
                <a:srgbClr val="DE22D1"/>
              </a:buClr>
              <a:buNone/>
              <a:defRPr/>
            </a:pPr>
            <a:endParaRPr lang="ca-ES" dirty="0">
              <a:latin typeface="Calibri" panose="020F0502020204030204" pitchFamily="34" charset="0"/>
              <a:cs typeface="Calibri" panose="020F0502020204030204" pitchFamily="34" charset="0"/>
            </a:endParaRPr>
          </a:p>
          <a:p>
            <a:pPr marL="274320" indent="-274320">
              <a:lnSpc>
                <a:spcPct val="80000"/>
              </a:lnSpc>
              <a:buClr>
                <a:srgbClr val="DE22D1"/>
              </a:buClr>
              <a:buFont typeface="Wingdings" pitchFamily="2" charset="2"/>
              <a:buChar char="r"/>
              <a:defRPr/>
            </a:pPr>
            <a:endParaRPr lang="ca-ES" dirty="0">
              <a:latin typeface="Calibri" panose="020F0502020204030204" pitchFamily="34" charset="0"/>
              <a:cs typeface="Calibri" panose="020F0502020204030204" pitchFamily="34" charset="0"/>
            </a:endParaRPr>
          </a:p>
        </p:txBody>
      </p:sp>
      <p:sp>
        <p:nvSpPr>
          <p:cNvPr id="77826" name="4 Marcador de pie de página"/>
          <p:cNvSpPr>
            <a:spLocks noGrp="1"/>
          </p:cNvSpPr>
          <p:nvPr>
            <p:ph type="ftr" sz="quarter" idx="11"/>
          </p:nvPr>
        </p:nvSpPr>
        <p:spPr/>
        <p:txBody>
          <a:bodyPr/>
          <a:lstStyle/>
          <a:p>
            <a:pPr>
              <a:defRPr/>
            </a:pPr>
            <a:r>
              <a:rPr lang="pt-BR"/>
              <a:t>Curs de regim juridic </a:t>
            </a:r>
            <a:endParaRPr lang="es-ES"/>
          </a:p>
        </p:txBody>
      </p:sp>
      <p:sp>
        <p:nvSpPr>
          <p:cNvPr id="77827" name="5 Marcador de número de diapositiva"/>
          <p:cNvSpPr>
            <a:spLocks noGrp="1"/>
          </p:cNvSpPr>
          <p:nvPr>
            <p:ph type="sldNum" sz="quarter" idx="12"/>
          </p:nvPr>
        </p:nvSpPr>
        <p:spPr/>
        <p:txBody>
          <a:bodyPr/>
          <a:lstStyle/>
          <a:p>
            <a:pPr>
              <a:defRPr/>
            </a:pPr>
            <a:fld id="{CBEF75A2-688E-4946-91B0-A7C0D3DE34A6}" type="slidenum">
              <a:rPr lang="es-ES"/>
              <a:pPr>
                <a:defRPr/>
              </a:pPr>
              <a:t>40</a:t>
            </a:fld>
            <a:endParaRPr lang="es-ES"/>
          </a:p>
        </p:txBody>
      </p:sp>
    </p:spTree>
    <p:extLst>
      <p:ext uri="{BB962C8B-B14F-4D97-AF65-F5344CB8AC3E}">
        <p14:creationId xmlns:p14="http://schemas.microsoft.com/office/powerpoint/2010/main" val="1127070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809750" y="404664"/>
            <a:ext cx="8858250" cy="1012974"/>
          </a:xfrm>
        </p:spPr>
        <p:txBody>
          <a:bodyPr rtlCol="0">
            <a:normAutofit/>
          </a:bodyPr>
          <a:lstStyle/>
          <a:p>
            <a:pPr>
              <a:defRPr/>
            </a:pPr>
            <a:r>
              <a:rPr lang="ca-ES" sz="1900" b="1" dirty="0" smtClean="0">
                <a:solidFill>
                  <a:srgbClr val="0070C0"/>
                </a:solidFill>
                <a:latin typeface="Calibri" panose="020F0502020204030204" pitchFamily="34" charset="0"/>
                <a:cs typeface="Calibri" panose="020F0502020204030204" pitchFamily="34" charset="0"/>
              </a:rPr>
              <a:t>2.-</a:t>
            </a:r>
            <a:r>
              <a:rPr lang="ca-ES" sz="1900" b="1" u="sng" dirty="0" smtClean="0">
                <a:solidFill>
                  <a:srgbClr val="0070C0"/>
                </a:solidFill>
                <a:latin typeface="Calibri" panose="020F0502020204030204" pitchFamily="34" charset="0"/>
                <a:cs typeface="Calibri" panose="020F0502020204030204" pitchFamily="34" charset="0"/>
              </a:rPr>
              <a:t>APORTACIÓ DE LES CREDENCIALS</a:t>
            </a:r>
            <a:r>
              <a:rPr lang="ca-ES" sz="1900" b="1" dirty="0" smtClean="0">
                <a:solidFill>
                  <a:srgbClr val="0070C0"/>
                </a:solidFill>
                <a:latin typeface="Calibri" panose="020F0502020204030204" pitchFamily="34" charset="0"/>
                <a:cs typeface="Calibri" panose="020F0502020204030204" pitchFamily="34" charset="0"/>
              </a:rPr>
              <a:t>.</a:t>
            </a:r>
            <a:endParaRPr lang="ca-ES" sz="1900" b="1" dirty="0">
              <a:solidFill>
                <a:srgbClr val="0070C0"/>
              </a:solidFill>
              <a:latin typeface="Calibri" panose="020F0502020204030204" pitchFamily="34" charset="0"/>
              <a:cs typeface="Calibri" panose="020F0502020204030204" pitchFamily="34" charset="0"/>
            </a:endParaRPr>
          </a:p>
        </p:txBody>
      </p:sp>
      <p:sp>
        <p:nvSpPr>
          <p:cNvPr id="100355" name="Rectangle 3"/>
          <p:cNvSpPr>
            <a:spLocks noGrp="1" noChangeArrowheads="1"/>
          </p:cNvSpPr>
          <p:nvPr>
            <p:ph idx="1"/>
          </p:nvPr>
        </p:nvSpPr>
        <p:spPr>
          <a:xfrm>
            <a:off x="908226" y="2034516"/>
            <a:ext cx="6411910" cy="3484413"/>
          </a:xfrm>
          <a:solidFill>
            <a:schemeClr val="accent2">
              <a:lumMod val="20000"/>
              <a:lumOff val="80000"/>
            </a:schemeClr>
          </a:solidFill>
        </p:spPr>
        <p:txBody>
          <a:bodyPr>
            <a:normAutofit fontScale="92500"/>
          </a:bodyPr>
          <a:lstStyle/>
          <a:p>
            <a:pPr algn="just" eaLnBrk="1" hangingPunct="1">
              <a:lnSpc>
                <a:spcPct val="110000"/>
              </a:lnSpc>
            </a:pPr>
            <a:r>
              <a:rPr lang="ca-ES" altLang="ca-ES" dirty="0">
                <a:latin typeface="Calibri" panose="020F0502020204030204" pitchFamily="34" charset="0"/>
                <a:cs typeface="Calibri" panose="020F0502020204030204" pitchFamily="34" charset="0"/>
              </a:rPr>
              <a:t>Segons l'art.108 LOREG, les Juntes Electorals de Zona </a:t>
            </a:r>
            <a:r>
              <a:rPr lang="ca-ES" altLang="ca-ES" b="1" u="sng" dirty="0">
                <a:latin typeface="Calibri" panose="020F0502020204030204" pitchFamily="34" charset="0"/>
                <a:cs typeface="Calibri" panose="020F0502020204030204" pitchFamily="34" charset="0"/>
              </a:rPr>
              <a:t>estendran, per triplicat,</a:t>
            </a:r>
            <a:r>
              <a:rPr lang="ca-ES" altLang="ca-ES" dirty="0">
                <a:latin typeface="Calibri" panose="020F0502020204030204" pitchFamily="34" charset="0"/>
                <a:cs typeface="Calibri" panose="020F0502020204030204" pitchFamily="34" charset="0"/>
              </a:rPr>
              <a:t> l'acta de proclamació d'electes, un dels exemplars de la qual es remetrà a la Corporació local afectada, lliurant-se còpia certificada als representants de les candidatures que el sol·licitin i expedint els electors credencials de la seva proclamació.</a:t>
            </a:r>
          </a:p>
          <a:p>
            <a:pPr algn="just" eaLnBrk="1" hangingPunct="1">
              <a:lnSpc>
                <a:spcPct val="110000"/>
              </a:lnSpc>
            </a:pPr>
            <a:r>
              <a:rPr lang="ca-ES" altLang="ca-ES" dirty="0">
                <a:latin typeface="Calibri" panose="020F0502020204030204" pitchFamily="34" charset="0"/>
                <a:cs typeface="Calibri" panose="020F0502020204030204" pitchFamily="34" charset="0"/>
              </a:rPr>
              <a:t>La còpia certificada de l'acta d'escrutini, es remetrà a la Corporació Local, amb </a:t>
            </a:r>
            <a:r>
              <a:rPr lang="ca-ES" altLang="ca-ES" b="1" dirty="0">
                <a:latin typeface="Calibri" panose="020F0502020204030204" pitchFamily="34" charset="0"/>
                <a:cs typeface="Calibri" panose="020F0502020204030204" pitchFamily="34" charset="0"/>
              </a:rPr>
              <a:t>caràcter previ al dia de la constitució de la nova corporació</a:t>
            </a:r>
            <a:r>
              <a:rPr lang="ca-ES" altLang="ca-ES" dirty="0">
                <a:latin typeface="Calibri" panose="020F0502020204030204" pitchFamily="34" charset="0"/>
                <a:cs typeface="Calibri" panose="020F0502020204030204" pitchFamily="34" charset="0"/>
              </a:rPr>
              <a:t>, a efectes de que, en aquest acte, es pugui verificar la personalitat dels regidors electes que vagin a prendre possessió dels seus càrrecs, prèvia verificació de les seves credencials. </a:t>
            </a:r>
            <a:endParaRPr lang="es-ES" altLang="ca-ES" dirty="0">
              <a:latin typeface="Calibri" panose="020F0502020204030204" pitchFamily="34" charset="0"/>
              <a:cs typeface="Calibri" panose="020F0502020204030204" pitchFamily="34" charset="0"/>
            </a:endParaRPr>
          </a:p>
        </p:txBody>
      </p:sp>
      <p:sp>
        <p:nvSpPr>
          <p:cNvPr id="83970" name="4 Marcador de pie de página"/>
          <p:cNvSpPr>
            <a:spLocks noGrp="1"/>
          </p:cNvSpPr>
          <p:nvPr>
            <p:ph type="ftr" sz="quarter" idx="11"/>
          </p:nvPr>
        </p:nvSpPr>
        <p:spPr/>
        <p:txBody>
          <a:bodyPr/>
          <a:lstStyle/>
          <a:p>
            <a:pPr>
              <a:defRPr/>
            </a:pPr>
            <a:r>
              <a:rPr lang="pt-BR"/>
              <a:t>Curs de regim juridic </a:t>
            </a:r>
            <a:endParaRPr lang="es-ES"/>
          </a:p>
        </p:txBody>
      </p:sp>
      <p:sp>
        <p:nvSpPr>
          <p:cNvPr id="83971" name="5 Marcador de número de diapositiva"/>
          <p:cNvSpPr>
            <a:spLocks noGrp="1"/>
          </p:cNvSpPr>
          <p:nvPr>
            <p:ph type="sldNum" sz="quarter" idx="12"/>
          </p:nvPr>
        </p:nvSpPr>
        <p:spPr/>
        <p:txBody>
          <a:bodyPr/>
          <a:lstStyle/>
          <a:p>
            <a:pPr>
              <a:defRPr/>
            </a:pPr>
            <a:fld id="{F500B344-CBB5-4343-ABFD-5EB45715E24C}" type="slidenum">
              <a:rPr lang="es-ES"/>
              <a:pPr>
                <a:defRPr/>
              </a:pPr>
              <a:t>41</a:t>
            </a:fld>
            <a:endParaRPr lang="es-ES"/>
          </a:p>
        </p:txBody>
      </p:sp>
      <p:sp>
        <p:nvSpPr>
          <p:cNvPr id="256005" name="Text Box 5"/>
          <p:cNvSpPr txBox="1">
            <a:spLocks noChangeArrowheads="1"/>
          </p:cNvSpPr>
          <p:nvPr/>
        </p:nvSpPr>
        <p:spPr bwMode="auto">
          <a:xfrm>
            <a:off x="47352" y="756358"/>
            <a:ext cx="7416800" cy="925513"/>
          </a:xfrm>
          <a:prstGeom prst="rect">
            <a:avLst/>
          </a:prstGeom>
          <a:solidFill>
            <a:srgbClr val="FFFF66"/>
          </a:solidFill>
          <a:ln w="9525">
            <a:solidFill>
              <a:srgbClr val="FF3300"/>
            </a:solidFill>
            <a:miter lim="800000"/>
            <a:headEnd/>
            <a:tailEnd/>
          </a:ln>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ca-ES" altLang="ca-ES" sz="1800" b="1" i="1" dirty="0">
                <a:cs typeface="Calibri" panose="020F0502020204030204" pitchFamily="34" charset="0"/>
              </a:rPr>
              <a:t>La credencial és un document expedit per les juntes electorals de zona, un cop fet l’escrutini general, que acredita que aquella persona ha estat escollida regidor de l’Ajuntament</a:t>
            </a:r>
            <a:r>
              <a:rPr lang="ca-ES" altLang="ca-ES" sz="1800" i="1" dirty="0">
                <a:cs typeface="Calibri" panose="020F0502020204030204" pitchFamily="34" charset="0"/>
              </a:rPr>
              <a:t>.</a:t>
            </a:r>
          </a:p>
        </p:txBody>
      </p:sp>
      <p:sp>
        <p:nvSpPr>
          <p:cNvPr id="2" name="Rectángulo 1"/>
          <p:cNvSpPr/>
          <p:nvPr/>
        </p:nvSpPr>
        <p:spPr>
          <a:xfrm>
            <a:off x="7464152" y="188640"/>
            <a:ext cx="4727848" cy="666936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ca-ES" altLang="ca-ES" sz="1600" dirty="0">
                <a:solidFill>
                  <a:schemeClr val="tx1"/>
                </a:solidFill>
                <a:latin typeface="Calibri" panose="020F0502020204030204" pitchFamily="34" charset="0"/>
                <a:cs typeface="Calibri" panose="020F0502020204030204" pitchFamily="34" charset="0"/>
              </a:rPr>
              <a:t>Una vegada disposin d'aquestes credencials els regidors electes, anteriorment a la sessió constitutiva, si és possible, han de presentar </a:t>
            </a:r>
            <a:r>
              <a:rPr lang="ca-ES" altLang="ca-ES" sz="1600" dirty="0">
                <a:solidFill>
                  <a:schemeClr val="accent1"/>
                </a:solidFill>
                <a:latin typeface="Calibri" panose="020F0502020204030204" pitchFamily="34" charset="0"/>
                <a:cs typeface="Calibri" panose="020F0502020204030204" pitchFamily="34" charset="0"/>
              </a:rPr>
              <a:t>la seva credencial </a:t>
            </a:r>
            <a:r>
              <a:rPr lang="ca-ES" altLang="ca-ES" sz="1600" dirty="0">
                <a:solidFill>
                  <a:schemeClr val="tx1"/>
                </a:solidFill>
                <a:latin typeface="Calibri" panose="020F0502020204030204" pitchFamily="34" charset="0"/>
                <a:cs typeface="Calibri" panose="020F0502020204030204" pitchFamily="34" charset="0"/>
              </a:rPr>
              <a:t>davant del Secretari de la Corporació, tal com senyala l'art.7 del ROF, corresponent a la Corporació, i al seu Secretari, en nom d'aquesta, la custòdia i conservació d'aquest document, per tal de que, amb major tranquil·litat que la pròpia de la sessió constitutiva, es contrasti </a:t>
            </a:r>
            <a:r>
              <a:rPr lang="ca-ES" altLang="ca-ES" sz="1600" dirty="0">
                <a:solidFill>
                  <a:schemeClr val="accent1"/>
                </a:solidFill>
                <a:latin typeface="Calibri" panose="020F0502020204030204" pitchFamily="34" charset="0"/>
                <a:cs typeface="Calibri" panose="020F0502020204030204" pitchFamily="34" charset="0"/>
              </a:rPr>
              <a:t>amb l'acta de proclamació</a:t>
            </a:r>
            <a:r>
              <a:rPr lang="ca-ES" altLang="ca-ES" sz="1600" dirty="0">
                <a:solidFill>
                  <a:schemeClr val="tx1"/>
                </a:solidFill>
                <a:latin typeface="Calibri" panose="020F0502020204030204" pitchFamily="34" charset="0"/>
                <a:cs typeface="Calibri" panose="020F0502020204030204" pitchFamily="34" charset="0"/>
              </a:rPr>
              <a:t>, per facilitar la funció de la mesa d'edat que actuarà en la sessió constitutiva.</a:t>
            </a:r>
          </a:p>
          <a:p>
            <a:pPr algn="just">
              <a:lnSpc>
                <a:spcPct val="120000"/>
              </a:lnSpc>
            </a:pPr>
            <a:endParaRPr lang="ca-ES" altLang="ca-ES" sz="1600" dirty="0">
              <a:solidFill>
                <a:schemeClr val="tx1"/>
              </a:solidFill>
              <a:latin typeface="Calibri" panose="020F0502020204030204" pitchFamily="34" charset="0"/>
              <a:cs typeface="Calibri" panose="020F0502020204030204" pitchFamily="34" charset="0"/>
            </a:endParaRPr>
          </a:p>
          <a:p>
            <a:pPr marL="274320" indent="-274320" algn="just" fontAlgn="t">
              <a:buClr>
                <a:schemeClr val="accent3"/>
              </a:buClr>
              <a:buFont typeface="Wingdings 2"/>
              <a:buChar char=""/>
              <a:defRPr/>
            </a:pPr>
            <a:r>
              <a:rPr lang="ca-ES" sz="1600" b="1" dirty="0">
                <a:solidFill>
                  <a:schemeClr val="tx1"/>
                </a:solidFill>
                <a:latin typeface="Calibri" panose="020F0502020204030204" pitchFamily="34" charset="0"/>
                <a:cs typeface="Calibri" panose="020F0502020204030204" pitchFamily="34" charset="0"/>
              </a:rPr>
              <a:t>Consulta:</a:t>
            </a:r>
            <a:r>
              <a:rPr lang="ca-ES" sz="1600" dirty="0">
                <a:solidFill>
                  <a:schemeClr val="tx1"/>
                </a:solidFill>
                <a:latin typeface="Calibri" panose="020F0502020204030204" pitchFamily="34" charset="0"/>
                <a:cs typeface="Calibri" panose="020F0502020204030204" pitchFamily="34" charset="0"/>
              </a:rPr>
              <a:t> </a:t>
            </a:r>
            <a:r>
              <a:rPr lang="ca-ES" sz="1600" b="1" dirty="0">
                <a:solidFill>
                  <a:schemeClr val="tx1"/>
                </a:solidFill>
                <a:latin typeface="Calibri" panose="020F0502020204030204" pitchFamily="34" charset="0"/>
                <a:cs typeface="Calibri" panose="020F0502020204030204" pitchFamily="34" charset="0"/>
              </a:rPr>
              <a:t>Els regidors electes </a:t>
            </a:r>
            <a:r>
              <a:rPr lang="ca-ES" sz="1600" b="1" u="sng" dirty="0">
                <a:solidFill>
                  <a:srgbClr val="0070C0"/>
                </a:solidFill>
                <a:latin typeface="Calibri" panose="020F0502020204030204" pitchFamily="34" charset="0"/>
                <a:cs typeface="Calibri" panose="020F0502020204030204" pitchFamily="34" charset="0"/>
              </a:rPr>
              <a:t>que no han pres possessió a la sessió constitutiva </a:t>
            </a:r>
            <a:r>
              <a:rPr lang="ca-ES" sz="1600" b="1" dirty="0">
                <a:solidFill>
                  <a:schemeClr val="tx1"/>
                </a:solidFill>
                <a:latin typeface="Calibri" panose="020F0502020204030204" pitchFamily="34" charset="0"/>
                <a:cs typeface="Calibri" panose="020F0502020204030204" pitchFamily="34" charset="0"/>
              </a:rPr>
              <a:t>de la nova corporació, si pretenen renunciar al càrrec de regidor davant de qui ho han de fer?</a:t>
            </a:r>
          </a:p>
          <a:p>
            <a:pPr marL="274320" indent="-274320" algn="just" fontAlgn="t">
              <a:buClr>
                <a:schemeClr val="accent3"/>
              </a:buClr>
              <a:buNone/>
              <a:defRPr/>
            </a:pPr>
            <a:endParaRPr lang="ca-ES" sz="1600" dirty="0">
              <a:solidFill>
                <a:schemeClr val="tx1"/>
              </a:solidFill>
              <a:latin typeface="Calibri" panose="020F0502020204030204" pitchFamily="34" charset="0"/>
              <a:cs typeface="Calibri" panose="020F0502020204030204" pitchFamily="34" charset="0"/>
            </a:endParaRPr>
          </a:p>
          <a:p>
            <a:pPr marL="274320" indent="-274320" algn="just" fontAlgn="t">
              <a:buClr>
                <a:schemeClr val="accent3"/>
              </a:buClr>
              <a:buFont typeface="Wingdings 2"/>
              <a:buChar char=""/>
              <a:defRPr/>
            </a:pPr>
            <a:r>
              <a:rPr lang="ca-ES" sz="1600" b="1" dirty="0">
                <a:solidFill>
                  <a:schemeClr val="tx1"/>
                </a:solidFill>
                <a:latin typeface="Calibri" panose="020F0502020204030204" pitchFamily="34" charset="0"/>
                <a:cs typeface="Calibri" panose="020F0502020204030204" pitchFamily="34" charset="0"/>
              </a:rPr>
              <a:t>Resposta:</a:t>
            </a:r>
            <a:r>
              <a:rPr lang="ca-ES" sz="1600" dirty="0">
                <a:solidFill>
                  <a:schemeClr val="tx1"/>
                </a:solidFill>
                <a:latin typeface="Calibri" panose="020F0502020204030204" pitchFamily="34" charset="0"/>
                <a:cs typeface="Calibri" panose="020F0502020204030204" pitchFamily="34" charset="0"/>
              </a:rPr>
              <a:t> La renúncia al càrrec de Regidor amb anterioritat a la presa de possessió del seu càrrec s'ha de efectuar davant la Junta Electoral de Zona.</a:t>
            </a:r>
          </a:p>
          <a:p>
            <a:pPr algn="just">
              <a:lnSpc>
                <a:spcPct val="120000"/>
              </a:lnSpc>
            </a:pPr>
            <a:endParaRPr lang="ca-ES" altLang="ca-ES" sz="1600" dirty="0">
              <a:solidFill>
                <a:schemeClr val="tx1"/>
              </a:solidFill>
              <a:latin typeface="Calibri" panose="020F0502020204030204" pitchFamily="34" charset="0"/>
              <a:cs typeface="Calibri" panose="020F0502020204030204" pitchFamily="34" charset="0"/>
            </a:endParaRPr>
          </a:p>
          <a:p>
            <a:pPr algn="just">
              <a:lnSpc>
                <a:spcPct val="120000"/>
              </a:lnSpc>
            </a:pPr>
            <a:endParaRPr lang="ca-ES" altLang="ca-ES"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1595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56005"/>
                                        </p:tgtEl>
                                        <p:attrNameLst>
                                          <p:attrName>style.visibility</p:attrName>
                                        </p:attrNameLst>
                                      </p:cBhvr>
                                      <p:to>
                                        <p:strVal val="visible"/>
                                      </p:to>
                                    </p:set>
                                    <p:animEffect transition="in" filter="box(in)">
                                      <p:cBhvr>
                                        <p:cTn id="7" dur="2000"/>
                                        <p:tgtEl>
                                          <p:spTgt spid="25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3575720" y="908720"/>
            <a:ext cx="7344816" cy="4896544"/>
          </a:xfrm>
          <a:noFill/>
        </p:spPr>
        <p:txBody>
          <a:bodyPr>
            <a:noAutofit/>
          </a:bodyPr>
          <a:lstStyle/>
          <a:p>
            <a:pPr algn="just" eaLnBrk="1" hangingPunct="1">
              <a:lnSpc>
                <a:spcPct val="90000"/>
              </a:lnSpc>
              <a:buFont typeface="Wingdings" pitchFamily="2" charset="2"/>
              <a:buNone/>
            </a:pPr>
            <a:r>
              <a:rPr lang="ca-ES" altLang="ca-ES" sz="2000" b="1" u="sng" dirty="0" smtClean="0">
                <a:solidFill>
                  <a:srgbClr val="0070C0"/>
                </a:solidFill>
                <a:latin typeface="Calibri" panose="020F0502020204030204" pitchFamily="34" charset="0"/>
                <a:cs typeface="Calibri" panose="020F0502020204030204" pitchFamily="34" charset="0"/>
              </a:rPr>
              <a:t>3.-JURAMENT O PROMESA D'ACATAMENT A LA CONSTITUCIÓ.</a:t>
            </a:r>
          </a:p>
          <a:p>
            <a:pPr algn="just" eaLnBrk="1" hangingPunct="1">
              <a:lnSpc>
                <a:spcPct val="90000"/>
              </a:lnSpc>
              <a:buFont typeface="Wingdings" pitchFamily="2" charset="2"/>
              <a:buNone/>
            </a:pPr>
            <a:r>
              <a:rPr lang="ca-ES" altLang="ca-ES" dirty="0">
                <a:latin typeface="Calibri" panose="020F0502020204030204" pitchFamily="34" charset="0"/>
                <a:cs typeface="Calibri" panose="020F0502020204030204" pitchFamily="34" charset="0"/>
              </a:rPr>
              <a:t>	</a:t>
            </a:r>
          </a:p>
          <a:p>
            <a:pPr algn="just" eaLnBrk="1" hangingPunct="1">
              <a:lnSpc>
                <a:spcPct val="90000"/>
              </a:lnSpc>
              <a:buFont typeface="Wingdings" pitchFamily="2" charset="2"/>
              <a:buChar char="§"/>
            </a:pPr>
            <a:r>
              <a:rPr lang="ca-ES" altLang="ca-ES" dirty="0">
                <a:latin typeface="Calibri" panose="020F0502020204030204" pitchFamily="34" charset="0"/>
                <a:cs typeface="Calibri" panose="020F0502020204030204" pitchFamily="34" charset="0"/>
              </a:rPr>
              <a:t>-Un cop comprovades les credencials dels electes, diu l'art.195 de la LOREG, que si es presenten la majoria absoluta d'aquests, la Mesa declararà constituïda la Corporació.</a:t>
            </a:r>
          </a:p>
          <a:p>
            <a:pPr algn="just" eaLnBrk="1" hangingPunct="1">
              <a:lnSpc>
                <a:spcPct val="90000"/>
              </a:lnSpc>
              <a:buFont typeface="Wingdings" pitchFamily="2" charset="2"/>
              <a:buChar char="§"/>
            </a:pPr>
            <a:r>
              <a:rPr lang="ca-ES" altLang="ca-ES" dirty="0">
                <a:latin typeface="Calibri" panose="020F0502020204030204" pitchFamily="34" charset="0"/>
                <a:cs typeface="Calibri" panose="020F0502020204030204" pitchFamily="34" charset="0"/>
              </a:rPr>
              <a:t>-No obstant, amb caràcter previ, aquests regidors electes han de formular el seu jurament o promesa d'acatar la Constitució.		</a:t>
            </a:r>
          </a:p>
          <a:p>
            <a:pPr algn="just" eaLnBrk="1" hangingPunct="1">
              <a:lnSpc>
                <a:spcPct val="90000"/>
              </a:lnSpc>
              <a:buFont typeface="Wingdings" pitchFamily="2" charset="2"/>
              <a:buNone/>
            </a:pPr>
            <a:r>
              <a:rPr lang="ca-ES" altLang="ca-ES" dirty="0">
                <a:latin typeface="Calibri" panose="020F0502020204030204" pitchFamily="34" charset="0"/>
                <a:cs typeface="Calibri" panose="020F0502020204030204" pitchFamily="34" charset="0"/>
              </a:rPr>
              <a:t>		-es tracta d’un requisit indispensable perquè els electes adquireixin la plena possessió dels seus càrrecs.</a:t>
            </a:r>
          </a:p>
          <a:p>
            <a:pPr algn="just" eaLnBrk="1" hangingPunct="1">
              <a:lnSpc>
                <a:spcPct val="90000"/>
              </a:lnSpc>
              <a:buFont typeface="Wingdings" pitchFamily="2" charset="2"/>
              <a:buNone/>
            </a:pPr>
            <a:r>
              <a:rPr lang="ca-ES" altLang="ca-ES" dirty="0">
                <a:latin typeface="Calibri" panose="020F0502020204030204" pitchFamily="34" charset="0"/>
                <a:cs typeface="Calibri" panose="020F0502020204030204" pitchFamily="34" charset="0"/>
              </a:rPr>
              <a:t>		-</a:t>
            </a:r>
            <a:r>
              <a:rPr lang="ca-ES" altLang="ca-ES" dirty="0">
                <a:solidFill>
                  <a:srgbClr val="0033CC"/>
                </a:solidFill>
                <a:latin typeface="Calibri" panose="020F0502020204030204" pitchFamily="34" charset="0"/>
                <a:cs typeface="Calibri" panose="020F0502020204030204" pitchFamily="34" charset="0"/>
              </a:rPr>
              <a:t>però la seva omissió</a:t>
            </a:r>
            <a:r>
              <a:rPr lang="ca-ES" altLang="ca-ES" dirty="0">
                <a:latin typeface="Calibri" panose="020F0502020204030204" pitchFamily="34" charset="0"/>
                <a:cs typeface="Calibri" panose="020F0502020204030204" pitchFamily="34" charset="0"/>
              </a:rPr>
              <a:t>, com ha assenyalat la Junta Electoral Central en el seu acord de 26 de novembre de 1990, </a:t>
            </a:r>
            <a:r>
              <a:rPr lang="ca-ES" altLang="ca-ES" b="1" dirty="0">
                <a:solidFill>
                  <a:srgbClr val="0000FF"/>
                </a:solidFill>
                <a:latin typeface="Calibri" panose="020F0502020204030204" pitchFamily="34" charset="0"/>
                <a:cs typeface="Calibri" panose="020F0502020204030204" pitchFamily="34" charset="0"/>
              </a:rPr>
              <a:t>no és causa de la pèrdua de la condició de regidor electe, perquè ni la legislació electoral ni la de règim local </a:t>
            </a:r>
            <a:r>
              <a:rPr lang="ca-ES" altLang="ca-ES" b="1" dirty="0">
                <a:solidFill>
                  <a:srgbClr val="C00000"/>
                </a:solidFill>
                <a:latin typeface="Calibri" panose="020F0502020204030204" pitchFamily="34" charset="0"/>
                <a:cs typeface="Calibri" panose="020F0502020204030204" pitchFamily="34" charset="0"/>
              </a:rPr>
              <a:t>estableixen un termini </a:t>
            </a:r>
            <a:r>
              <a:rPr lang="ca-ES" altLang="ca-ES" b="1" dirty="0" err="1">
                <a:solidFill>
                  <a:srgbClr val="C00000"/>
                </a:solidFill>
                <a:latin typeface="Calibri" panose="020F0502020204030204" pitchFamily="34" charset="0"/>
                <a:cs typeface="Calibri" panose="020F0502020204030204" pitchFamily="34" charset="0"/>
              </a:rPr>
              <a:t>preclusiu</a:t>
            </a:r>
            <a:r>
              <a:rPr lang="ca-ES" altLang="ca-ES" b="1" dirty="0">
                <a:solidFill>
                  <a:srgbClr val="C00000"/>
                </a:solidFill>
                <a:latin typeface="Calibri" panose="020F0502020204030204" pitchFamily="34" charset="0"/>
                <a:cs typeface="Calibri" panose="020F0502020204030204" pitchFamily="34" charset="0"/>
              </a:rPr>
              <a:t> per a la presa de possessió del càrrec</a:t>
            </a:r>
            <a:r>
              <a:rPr lang="ca-ES" altLang="ca-ES" b="1" dirty="0">
                <a:solidFill>
                  <a:srgbClr val="0000FF"/>
                </a:solidFill>
                <a:latin typeface="Calibri" panose="020F0502020204030204" pitchFamily="34" charset="0"/>
                <a:cs typeface="Calibri" panose="020F0502020204030204" pitchFamily="34" charset="0"/>
              </a:rPr>
              <a:t>, tot i que en no adquirir la plenitud del seu càrrec, tampoc no podrà participar en l'elecció de l'Alcalde.</a:t>
            </a:r>
          </a:p>
          <a:p>
            <a:pPr algn="just" eaLnBrk="1" hangingPunct="1">
              <a:lnSpc>
                <a:spcPct val="90000"/>
              </a:lnSpc>
              <a:buFont typeface="Wingdings" pitchFamily="2" charset="2"/>
              <a:buNone/>
            </a:pPr>
            <a:endParaRPr lang="ca-ES" altLang="ca-ES" b="1" dirty="0">
              <a:solidFill>
                <a:srgbClr val="0000FF"/>
              </a:solidFill>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pPr>
            <a:endParaRPr lang="ca-ES" altLang="ca-ES" b="1" dirty="0">
              <a:solidFill>
                <a:srgbClr val="0000FF"/>
              </a:solidFill>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pPr>
            <a:endParaRPr lang="ca-ES" altLang="ca-ES" b="1" dirty="0">
              <a:solidFill>
                <a:srgbClr val="0000FF"/>
              </a:solidFill>
              <a:latin typeface="Calibri" panose="020F0502020204030204" pitchFamily="34" charset="0"/>
              <a:cs typeface="Calibri" panose="020F0502020204030204" pitchFamily="34" charset="0"/>
            </a:endParaRPr>
          </a:p>
          <a:p>
            <a:pPr algn="just" eaLnBrk="1" hangingPunct="1">
              <a:lnSpc>
                <a:spcPct val="90000"/>
              </a:lnSpc>
              <a:buFont typeface="Wingdings" pitchFamily="2" charset="2"/>
              <a:buNone/>
            </a:pPr>
            <a:r>
              <a:rPr lang="ca-ES" altLang="ca-ES" dirty="0">
                <a:latin typeface="Calibri" panose="020F0502020204030204" pitchFamily="34" charset="0"/>
                <a:cs typeface="Calibri" panose="020F0502020204030204" pitchFamily="34" charset="0"/>
              </a:rPr>
              <a:t> </a:t>
            </a:r>
          </a:p>
        </p:txBody>
      </p:sp>
      <p:sp>
        <p:nvSpPr>
          <p:cNvPr id="79874" name="4 Marcador de pie de página"/>
          <p:cNvSpPr>
            <a:spLocks noGrp="1"/>
          </p:cNvSpPr>
          <p:nvPr>
            <p:ph type="ftr" sz="quarter" idx="11"/>
          </p:nvPr>
        </p:nvSpPr>
        <p:spPr/>
        <p:txBody>
          <a:bodyPr/>
          <a:lstStyle/>
          <a:p>
            <a:pPr>
              <a:defRPr/>
            </a:pPr>
            <a:r>
              <a:rPr lang="pt-BR"/>
              <a:t>Curs de regim juridic </a:t>
            </a:r>
            <a:endParaRPr lang="es-ES"/>
          </a:p>
        </p:txBody>
      </p:sp>
      <p:sp>
        <p:nvSpPr>
          <p:cNvPr id="79875" name="5 Marcador de número de diapositiva"/>
          <p:cNvSpPr>
            <a:spLocks noGrp="1"/>
          </p:cNvSpPr>
          <p:nvPr>
            <p:ph type="sldNum" sz="quarter" idx="12"/>
          </p:nvPr>
        </p:nvSpPr>
        <p:spPr/>
        <p:txBody>
          <a:bodyPr/>
          <a:lstStyle/>
          <a:p>
            <a:pPr>
              <a:defRPr/>
            </a:pPr>
            <a:fld id="{CE38B3AB-4352-47C4-BD8B-31261E4D5464}" type="slidenum">
              <a:rPr lang="es-ES"/>
              <a:pPr>
                <a:defRPr/>
              </a:pPr>
              <a:t>42</a:t>
            </a:fld>
            <a:endParaRPr lang="es-ES"/>
          </a:p>
        </p:txBody>
      </p:sp>
      <p:sp>
        <p:nvSpPr>
          <p:cNvPr id="112647" name="Text Box 7"/>
          <p:cNvSpPr txBox="1">
            <a:spLocks noChangeArrowheads="1"/>
          </p:cNvSpPr>
          <p:nvPr/>
        </p:nvSpPr>
        <p:spPr bwMode="auto">
          <a:xfrm>
            <a:off x="1524001" y="2565401"/>
            <a:ext cx="1979613" cy="2289175"/>
          </a:xfrm>
          <a:prstGeom prst="rect">
            <a:avLst/>
          </a:prstGeom>
          <a:solidFill>
            <a:srgbClr val="FF0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0000"/>
            </a:extrusionClr>
          </a:sp3d>
        </p:spPr>
        <p:txBody>
          <a:bodyPr>
            <a:spAutoFit/>
            <a:flatTx/>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ca-ES" altLang="ca-ES" sz="1800" b="1" i="1">
                <a:solidFill>
                  <a:schemeClr val="bg1"/>
                </a:solidFill>
                <a:latin typeface="Arial" charset="0"/>
              </a:rPr>
              <a:t>NO HI HA TERMINI PER PRESA DE POSSESSIÓ DEL CÀRREC PER PART DELS REGIDORS.</a:t>
            </a:r>
          </a:p>
        </p:txBody>
      </p:sp>
    </p:spTree>
    <p:extLst>
      <p:ext uri="{BB962C8B-B14F-4D97-AF65-F5344CB8AC3E}">
        <p14:creationId xmlns:p14="http://schemas.microsoft.com/office/powerpoint/2010/main" val="140858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47"/>
                                        </p:tgtEl>
                                        <p:attrNameLst>
                                          <p:attrName>style.visibility</p:attrName>
                                        </p:attrNameLst>
                                      </p:cBhvr>
                                      <p:to>
                                        <p:strVal val="visible"/>
                                      </p:to>
                                    </p:set>
                                    <p:animEffect transition="in" filter="blinds(horizontal)">
                                      <p:cBhvr>
                                        <p:cTn id="7" dur="20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2239167" y="404664"/>
            <a:ext cx="9257433" cy="6000750"/>
          </a:xfrm>
        </p:spPr>
        <p:txBody>
          <a:bodyPr rtlCol="0" anchor="ctr">
            <a:normAutofit/>
          </a:bodyPr>
          <a:lstStyle/>
          <a:p>
            <a:pPr marL="274320" indent="-274320" algn="just">
              <a:buClr>
                <a:schemeClr val="accent3"/>
              </a:buClr>
              <a:buNone/>
              <a:defRPr/>
            </a:pPr>
            <a:r>
              <a:rPr lang="ca-ES" dirty="0">
                <a:latin typeface="Calibri" panose="020F0502020204030204" pitchFamily="34" charset="0"/>
                <a:cs typeface="Calibri" panose="020F0502020204030204" pitchFamily="34" charset="0"/>
              </a:rPr>
              <a:t>	</a:t>
            </a:r>
            <a:r>
              <a:rPr lang="ca-ES" sz="2400" dirty="0" smtClean="0">
                <a:solidFill>
                  <a:srgbClr val="0070C0"/>
                </a:solidFill>
                <a:latin typeface="Calibri" panose="020F0502020204030204" pitchFamily="34" charset="0"/>
                <a:cs typeface="Calibri" panose="020F0502020204030204" pitchFamily="34" charset="0"/>
              </a:rPr>
              <a:t>4.- </a:t>
            </a:r>
            <a:r>
              <a:rPr lang="ca-ES" sz="2400" b="1" u="sng" dirty="0" smtClean="0">
                <a:solidFill>
                  <a:srgbClr val="0070C0"/>
                </a:solidFill>
                <a:latin typeface="Calibri" panose="020F0502020204030204" pitchFamily="34" charset="0"/>
                <a:cs typeface="Calibri" panose="020F0502020204030204" pitchFamily="34" charset="0"/>
              </a:rPr>
              <a:t>ELECCIÓ DE L’ALCALDE/ESSA I DISSOLUCIÓ DE LA MESA D’EDAT.</a:t>
            </a:r>
            <a:endParaRPr lang="ca-ES" b="1" u="sng" dirty="0">
              <a:solidFill>
                <a:srgbClr val="0070C0"/>
              </a:solidFill>
              <a:latin typeface="Calibri" panose="020F0502020204030204" pitchFamily="34" charset="0"/>
              <a:cs typeface="Calibri" panose="020F0502020204030204" pitchFamily="34" charset="0"/>
            </a:endParaRPr>
          </a:p>
          <a:p>
            <a:pPr marL="274320" indent="-274320" algn="just">
              <a:buClr>
                <a:schemeClr val="accent3"/>
              </a:buClr>
              <a:buNone/>
              <a:defRPr/>
            </a:pPr>
            <a:endParaRPr lang="ca-ES" b="1" u="sng" dirty="0">
              <a:latin typeface="Calibri" panose="020F0502020204030204" pitchFamily="34" charset="0"/>
              <a:cs typeface="Calibri" panose="020F0502020204030204" pitchFamily="34" charset="0"/>
            </a:endParaRPr>
          </a:p>
          <a:p>
            <a:pPr marL="274320" indent="-274320" algn="just">
              <a:buClr>
                <a:schemeClr val="accent3"/>
              </a:buClr>
              <a:buNone/>
              <a:defRPr/>
            </a:pPr>
            <a:r>
              <a:rPr lang="ca-ES" dirty="0">
                <a:latin typeface="Calibri" panose="020F0502020204030204" pitchFamily="34" charset="0"/>
                <a:cs typeface="Calibri" panose="020F0502020204030204" pitchFamily="34" charset="0"/>
              </a:rPr>
              <a:t>	Seguidament </a:t>
            </a:r>
            <a:r>
              <a:rPr lang="ca-ES" b="1" dirty="0">
                <a:latin typeface="Calibri" panose="020F0502020204030204" pitchFamily="34" charset="0"/>
                <a:cs typeface="Calibri" panose="020F0502020204030204" pitchFamily="34" charset="0"/>
              </a:rPr>
              <a:t>es dóna veu als regidors que encapçalaven les respectives llistes electorals</a:t>
            </a:r>
            <a:r>
              <a:rPr lang="ca-ES" dirty="0">
                <a:latin typeface="Calibri" panose="020F0502020204030204" pitchFamily="34" charset="0"/>
                <a:cs typeface="Calibri" panose="020F0502020204030204" pitchFamily="34" charset="0"/>
              </a:rPr>
              <a:t>. Acte seguit es passa a l’elecció de l’alcalde i un cop proclamat aquest, es dissol la Mesa d’Edat, l’alcalde pren possessió dels seu càrrec i tanca la sessió. Si a l’alcalde li sembla adient, pot donar un torn de paraules als regidors, </a:t>
            </a:r>
            <a:r>
              <a:rPr lang="ca-ES" b="1" u="sng" dirty="0">
                <a:solidFill>
                  <a:srgbClr val="FF3300"/>
                </a:solidFill>
                <a:effectLst>
                  <a:outerShdw blurRad="38100" dist="38100" dir="2700000" algn="tl">
                    <a:srgbClr val="C0C0C0"/>
                  </a:outerShdw>
                </a:effectLst>
                <a:latin typeface="Calibri" panose="020F0502020204030204" pitchFamily="34" charset="0"/>
                <a:cs typeface="Calibri" panose="020F0502020204030204" pitchFamily="34" charset="0"/>
              </a:rPr>
              <a:t>però no és obligatori.</a:t>
            </a:r>
          </a:p>
          <a:p>
            <a:pPr marL="274320" indent="-274320" algn="just">
              <a:buClr>
                <a:schemeClr val="accent3"/>
              </a:buClr>
              <a:buNone/>
              <a:defRPr/>
            </a:pPr>
            <a:endParaRPr lang="ca-ES" dirty="0">
              <a:solidFill>
                <a:srgbClr val="FF3300"/>
              </a:solidFill>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r>
              <a:rPr lang="ca-ES" b="1" dirty="0">
                <a:solidFill>
                  <a:srgbClr val="554FD7"/>
                </a:solidFill>
                <a:effectLst>
                  <a:outerShdw blurRad="38100" dist="38100" dir="2700000" algn="tl">
                    <a:srgbClr val="C0C0C0"/>
                  </a:outerShdw>
                </a:effectLst>
                <a:latin typeface="Calibri" panose="020F0502020204030204" pitchFamily="34" charset="0"/>
                <a:cs typeface="Calibri" panose="020F0502020204030204" pitchFamily="34" charset="0"/>
              </a:rPr>
              <a:t>Sobre la col·locació dels regidors al Saló de plens</a:t>
            </a:r>
            <a:r>
              <a:rPr lang="ca-ES" dirty="0">
                <a:latin typeface="Calibri" panose="020F0502020204030204" pitchFamily="34" charset="0"/>
                <a:cs typeface="Calibri" panose="020F0502020204030204" pitchFamily="34" charset="0"/>
              </a:rPr>
              <a:t>, l’art.89 ROF diu: “Els membres de la Corporació prendran seient al Saló de Sessions </a:t>
            </a:r>
            <a:r>
              <a:rPr lang="ca-ES"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units al seu grup</a:t>
            </a:r>
            <a:r>
              <a:rPr lang="ca-E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274320" indent="-274320" algn="just">
              <a:buClr>
                <a:schemeClr val="accent3"/>
              </a:buClr>
              <a:buFont typeface="Arial" pitchFamily="34" charset="0"/>
              <a:buChar char="•"/>
              <a:defRPr/>
            </a:pPr>
            <a:r>
              <a:rPr lang="ca-ES" dirty="0">
                <a:latin typeface="Calibri" panose="020F0502020204030204" pitchFamily="34" charset="0"/>
                <a:cs typeface="Calibri" panose="020F0502020204030204" pitchFamily="34" charset="0"/>
              </a:rPr>
              <a:t>L'ordre de col·locació dels grups vindrà </a:t>
            </a:r>
            <a:r>
              <a:rPr lang="ca-ES" u="sng" dirty="0">
                <a:latin typeface="Calibri" panose="020F0502020204030204" pitchFamily="34" charset="0"/>
                <a:cs typeface="Calibri" panose="020F0502020204030204" pitchFamily="34" charset="0"/>
              </a:rPr>
              <a:t>determinada pel President, una vegada escoltats els Portaveus</a:t>
            </a:r>
            <a:r>
              <a:rPr lang="ca-ES" dirty="0">
                <a:latin typeface="Calibri" panose="020F0502020204030204" pitchFamily="34" charset="0"/>
                <a:cs typeface="Calibri" panose="020F0502020204030204" pitchFamily="34" charset="0"/>
              </a:rPr>
              <a:t>, tenint preferència el grup format pels membres de la llista que hagués obtingut major nombre de vots. En qualsevol cas, la col·locació dels membres corporatius tendirà a facilitar l'emissió i recompte dels vots. </a:t>
            </a:r>
          </a:p>
        </p:txBody>
      </p:sp>
      <p:sp>
        <p:nvSpPr>
          <p:cNvPr id="82946" name="4 Marcador de pie de página"/>
          <p:cNvSpPr>
            <a:spLocks noGrp="1"/>
          </p:cNvSpPr>
          <p:nvPr>
            <p:ph type="ftr" sz="quarter" idx="11"/>
          </p:nvPr>
        </p:nvSpPr>
        <p:spPr/>
        <p:txBody>
          <a:bodyPr/>
          <a:lstStyle/>
          <a:p>
            <a:pPr>
              <a:defRPr/>
            </a:pPr>
            <a:r>
              <a:rPr lang="pt-BR"/>
              <a:t>Curs de regim juridic </a:t>
            </a:r>
            <a:endParaRPr lang="es-ES"/>
          </a:p>
        </p:txBody>
      </p:sp>
      <p:sp>
        <p:nvSpPr>
          <p:cNvPr id="82947" name="5 Marcador de número de diapositiva"/>
          <p:cNvSpPr>
            <a:spLocks noGrp="1"/>
          </p:cNvSpPr>
          <p:nvPr>
            <p:ph type="sldNum" sz="quarter" idx="12"/>
          </p:nvPr>
        </p:nvSpPr>
        <p:spPr/>
        <p:txBody>
          <a:bodyPr/>
          <a:lstStyle/>
          <a:p>
            <a:pPr>
              <a:defRPr/>
            </a:pPr>
            <a:fld id="{924C1397-B4EE-4589-94AF-F8C264E9A2DD}" type="slidenum">
              <a:rPr lang="es-ES"/>
              <a:pPr>
                <a:defRPr/>
              </a:pPr>
              <a:t>43</a:t>
            </a:fld>
            <a:endParaRPr lang="es-ES"/>
          </a:p>
        </p:txBody>
      </p:sp>
    </p:spTree>
    <p:extLst>
      <p:ext uri="{BB962C8B-B14F-4D97-AF65-F5344CB8AC3E}">
        <p14:creationId xmlns:p14="http://schemas.microsoft.com/office/powerpoint/2010/main" val="2330459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11693" y="261526"/>
            <a:ext cx="4141787" cy="1052512"/>
          </a:xfrm>
        </p:spPr>
        <p:txBody>
          <a:bodyPr rtlCol="0">
            <a:normAutofit/>
          </a:bodyPr>
          <a:lstStyle/>
          <a:p>
            <a:pPr algn="ctr">
              <a:defRPr/>
            </a:pPr>
            <a:r>
              <a:rPr lang="es-ES" b="1" dirty="0">
                <a:solidFill>
                  <a:srgbClr val="002060"/>
                </a:solidFill>
                <a:latin typeface="Calibri" panose="020F0502020204030204" pitchFamily="34" charset="0"/>
                <a:cs typeface="Calibri" panose="020F0502020204030204" pitchFamily="34" charset="0"/>
              </a:rPr>
              <a:t>CARTIPAS.</a:t>
            </a:r>
          </a:p>
        </p:txBody>
      </p:sp>
      <p:sp>
        <p:nvSpPr>
          <p:cNvPr id="70659" name="Rectangle 3"/>
          <p:cNvSpPr>
            <a:spLocks noGrp="1" noChangeArrowheads="1"/>
          </p:cNvSpPr>
          <p:nvPr>
            <p:ph idx="1"/>
          </p:nvPr>
        </p:nvSpPr>
        <p:spPr>
          <a:xfrm>
            <a:off x="2029067" y="769101"/>
            <a:ext cx="9716057" cy="2592387"/>
          </a:xfrm>
          <a:solidFill>
            <a:schemeClr val="bg1"/>
          </a:solidFill>
          <a:ln w="57150">
            <a:solidFill>
              <a:schemeClr val="tx2"/>
            </a:solidFill>
            <a:miter lim="800000"/>
            <a:headEnd/>
            <a:tailEnd/>
          </a:ln>
        </p:spPr>
        <p:txBody>
          <a:bodyPr/>
          <a:lstStyle/>
          <a:p>
            <a:pPr algn="just" eaLnBrk="1" hangingPunct="1">
              <a:lnSpc>
                <a:spcPct val="90000"/>
              </a:lnSpc>
              <a:buFont typeface="Wingdings" pitchFamily="2" charset="2"/>
              <a:buNone/>
            </a:pPr>
            <a:r>
              <a:rPr lang="ca-ES" altLang="ca-ES" sz="2000">
                <a:latin typeface="Calibri" panose="020F0502020204030204" pitchFamily="34" charset="0"/>
                <a:cs typeface="Calibri" panose="020F0502020204030204" pitchFamily="34" charset="0"/>
              </a:rPr>
              <a:t>		</a:t>
            </a:r>
          </a:p>
          <a:p>
            <a:pPr algn="just" eaLnBrk="1" hangingPunct="1">
              <a:lnSpc>
                <a:spcPct val="90000"/>
              </a:lnSpc>
            </a:pPr>
            <a:r>
              <a:rPr lang="ca-ES" altLang="ca-ES" sz="2000">
                <a:latin typeface="Calibri" panose="020F0502020204030204" pitchFamily="34" charset="0"/>
                <a:cs typeface="Calibri" panose="020F0502020204030204" pitchFamily="34" charset="0"/>
              </a:rPr>
              <a:t>Dins dels trenta dies següents al de la sessió constitutiva, l'Alcalde/essa convocarà la sessió o sessions extraordinàries del Ple de la Corporació que siguin precises, a fi de resoldre sobre els següents punts(art. 38 ROF):</a:t>
            </a:r>
          </a:p>
          <a:p>
            <a:pPr lvl="2" eaLnBrk="1" hangingPunct="1">
              <a:lnSpc>
                <a:spcPct val="90000"/>
              </a:lnSpc>
              <a:buFont typeface="Wingdings" pitchFamily="2" charset="2"/>
              <a:buNone/>
            </a:pPr>
            <a:endParaRPr lang="ca-ES" altLang="ca-ES" sz="2000">
              <a:latin typeface="Calibri" panose="020F0502020204030204" pitchFamily="34" charset="0"/>
              <a:cs typeface="Calibri" panose="020F0502020204030204" pitchFamily="34" charset="0"/>
            </a:endParaRPr>
          </a:p>
          <a:p>
            <a:pPr algn="just" eaLnBrk="1" hangingPunct="1">
              <a:lnSpc>
                <a:spcPct val="90000"/>
              </a:lnSpc>
            </a:pPr>
            <a:endParaRPr lang="es-ES" altLang="ca-ES" sz="3600">
              <a:latin typeface="Calibri" panose="020F0502020204030204" pitchFamily="34" charset="0"/>
              <a:cs typeface="Calibri" panose="020F0502020204030204" pitchFamily="34" charset="0"/>
            </a:endParaRPr>
          </a:p>
        </p:txBody>
      </p:sp>
      <p:sp>
        <p:nvSpPr>
          <p:cNvPr id="131078" name="5 Marcador de pie de página"/>
          <p:cNvSpPr>
            <a:spLocks noGrp="1"/>
          </p:cNvSpPr>
          <p:nvPr>
            <p:ph type="ftr" sz="quarter" idx="11"/>
          </p:nvPr>
        </p:nvSpPr>
        <p:spPr/>
        <p:txBody>
          <a:bodyPr/>
          <a:lstStyle/>
          <a:p>
            <a:pPr>
              <a:defRPr/>
            </a:pPr>
            <a:r>
              <a:rPr lang="pt-BR"/>
              <a:t>Curs de regim juridic </a:t>
            </a:r>
            <a:endParaRPr lang="es-ES"/>
          </a:p>
        </p:txBody>
      </p:sp>
      <p:sp>
        <p:nvSpPr>
          <p:cNvPr id="131077" name="4 Marcador de número de diapositiva"/>
          <p:cNvSpPr>
            <a:spLocks noGrp="1"/>
          </p:cNvSpPr>
          <p:nvPr>
            <p:ph type="sldNum" sz="quarter" idx="12"/>
          </p:nvPr>
        </p:nvSpPr>
        <p:spPr/>
        <p:txBody>
          <a:bodyPr/>
          <a:lstStyle/>
          <a:p>
            <a:pPr>
              <a:defRPr/>
            </a:pPr>
            <a:fld id="{51E617C2-AB1B-4C07-90B4-D8479CE93028}" type="slidenum">
              <a:rPr lang="es-ES"/>
              <a:pPr>
                <a:defRPr/>
              </a:pPr>
              <a:t>44</a:t>
            </a:fld>
            <a:endParaRPr lang="es-ES"/>
          </a:p>
        </p:txBody>
      </p:sp>
      <p:sp>
        <p:nvSpPr>
          <p:cNvPr id="53253" name="Text Box 5"/>
          <p:cNvSpPr txBox="1">
            <a:spLocks noChangeArrowheads="1"/>
          </p:cNvSpPr>
          <p:nvPr/>
        </p:nvSpPr>
        <p:spPr bwMode="auto">
          <a:xfrm>
            <a:off x="3071664" y="2065294"/>
            <a:ext cx="8062912" cy="2790825"/>
          </a:xfrm>
          <a:prstGeom prst="rect">
            <a:avLst/>
          </a:prstGeom>
          <a:solidFill>
            <a:srgbClr val="FEFEC2"/>
          </a:solidFill>
          <a:ln w="57150">
            <a:solidFill>
              <a:srgbClr val="3AE91D"/>
            </a:solidFill>
            <a:miter lim="800000"/>
            <a:headEnd/>
            <a:tailEnd/>
          </a:ln>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2" eaLnBrk="1" hangingPunct="1">
              <a:lnSpc>
                <a:spcPct val="120000"/>
              </a:lnSpc>
              <a:spcBef>
                <a:spcPct val="0"/>
              </a:spcBef>
              <a:buClr>
                <a:schemeClr val="hlink"/>
              </a:buClr>
              <a:buFont typeface="Wingdings" pitchFamily="2" charset="2"/>
              <a:buChar char="Ø"/>
            </a:pPr>
            <a:r>
              <a:rPr lang="ca-ES" altLang="ca-ES" sz="1800" dirty="0">
                <a:cs typeface="Calibri" panose="020F0502020204030204" pitchFamily="34" charset="0"/>
              </a:rPr>
              <a:t>Periodicitat de sessions del Ple.</a:t>
            </a:r>
          </a:p>
          <a:p>
            <a:pPr lvl="2" eaLnBrk="1" hangingPunct="1">
              <a:lnSpc>
                <a:spcPct val="120000"/>
              </a:lnSpc>
              <a:spcBef>
                <a:spcPct val="0"/>
              </a:spcBef>
              <a:buClr>
                <a:schemeClr val="hlink"/>
              </a:buClr>
              <a:buFont typeface="Wingdings" pitchFamily="2" charset="2"/>
              <a:buChar char="Ø"/>
            </a:pPr>
            <a:r>
              <a:rPr lang="ca-ES" altLang="ca-ES" sz="1800" dirty="0">
                <a:cs typeface="Calibri" panose="020F0502020204030204" pitchFamily="34" charset="0"/>
              </a:rPr>
              <a:t>Creació i composició de les Comissions Informatives Permanents.</a:t>
            </a:r>
          </a:p>
          <a:p>
            <a:pPr lvl="2" eaLnBrk="1" hangingPunct="1">
              <a:lnSpc>
                <a:spcPct val="120000"/>
              </a:lnSpc>
              <a:spcBef>
                <a:spcPct val="0"/>
              </a:spcBef>
              <a:buClr>
                <a:schemeClr val="hlink"/>
              </a:buClr>
              <a:buFont typeface="Wingdings" pitchFamily="2" charset="2"/>
              <a:buChar char="Ø"/>
            </a:pPr>
            <a:r>
              <a:rPr lang="ca-ES" altLang="ca-ES" sz="1800" dirty="0">
                <a:cs typeface="Calibri" panose="020F0502020204030204" pitchFamily="34" charset="0"/>
              </a:rPr>
              <a:t>Nomenaments de representants de la Corporació en òrgans col·legiats, que siguin de la competència del Ple.</a:t>
            </a:r>
          </a:p>
          <a:p>
            <a:pPr lvl="2" eaLnBrk="1" hangingPunct="1">
              <a:lnSpc>
                <a:spcPct val="120000"/>
              </a:lnSpc>
              <a:spcBef>
                <a:spcPct val="0"/>
              </a:spcBef>
              <a:buClr>
                <a:schemeClr val="hlink"/>
              </a:buClr>
              <a:buFont typeface="Wingdings" pitchFamily="2" charset="2"/>
              <a:buChar char="Ø"/>
            </a:pPr>
            <a:r>
              <a:rPr lang="ca-ES" altLang="ca-ES" sz="1800" dirty="0">
                <a:cs typeface="Calibri" panose="020F0502020204030204" pitchFamily="34" charset="0"/>
              </a:rPr>
              <a:t>Coneixement de les resolucions de l'Alcalde en matèria de</a:t>
            </a:r>
          </a:p>
          <a:p>
            <a:pPr lvl="2" eaLnBrk="1" hangingPunct="1">
              <a:lnSpc>
                <a:spcPct val="120000"/>
              </a:lnSpc>
              <a:spcBef>
                <a:spcPct val="0"/>
              </a:spcBef>
              <a:buClr>
                <a:schemeClr val="hlink"/>
              </a:buClr>
              <a:buFont typeface="Wingdings" pitchFamily="2" charset="2"/>
              <a:buNone/>
            </a:pPr>
            <a:r>
              <a:rPr lang="ca-ES" altLang="ca-ES" sz="1800" dirty="0">
                <a:cs typeface="Calibri" panose="020F0502020204030204" pitchFamily="34" charset="0"/>
              </a:rPr>
              <a:t>nomenaments de Tinents d'Alcalde, membres de la Junta de Govern, si ha d'existir, i Presidents de les Comissions informatives, així com de les delegacions que l'Alcaldia estimi oportú conferir.</a:t>
            </a:r>
          </a:p>
        </p:txBody>
      </p:sp>
      <p:sp>
        <p:nvSpPr>
          <p:cNvPr id="2" name="1 Rectángulo"/>
          <p:cNvSpPr/>
          <p:nvPr/>
        </p:nvSpPr>
        <p:spPr>
          <a:xfrm>
            <a:off x="2674628" y="4803144"/>
            <a:ext cx="8856984" cy="13856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latin typeface="Calibri" panose="020F0502020204030204" pitchFamily="34" charset="0"/>
                <a:cs typeface="Calibri" panose="020F0502020204030204" pitchFamily="34" charset="0"/>
              </a:rPr>
              <a:t>Normalment en aquest Ple també s'acorda la delegació d'atribucions del Ple a la Junta de Govern Local, així com del règim de dedicació i retribucions dels càrrecs electes, i personal eventual. En relació a aquest ple, que bàsicament concreta la composició dels òrgans municipals, s’haurà de tenir en compte el que preveuen els ROM de cada ajuntament. </a:t>
            </a:r>
          </a:p>
        </p:txBody>
      </p:sp>
      <p:sp>
        <p:nvSpPr>
          <p:cNvPr id="3" name="Rectángulo 2"/>
          <p:cNvSpPr/>
          <p:nvPr/>
        </p:nvSpPr>
        <p:spPr>
          <a:xfrm>
            <a:off x="119336" y="6297775"/>
            <a:ext cx="12072664" cy="5602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400" dirty="0" smtClean="0">
                <a:solidFill>
                  <a:schemeClr val="tx1"/>
                </a:solidFill>
                <a:latin typeface="Calibri" panose="020F0502020204030204" pitchFamily="34" charset="0"/>
                <a:cs typeface="Calibri" panose="020F0502020204030204" pitchFamily="34" charset="0"/>
              </a:rPr>
              <a:t>Recordeu PUBLICAR-HO !!! Article: 9.1.a) de la Llei 19/2014, del 29 de desembre, de transparència, accés a la informació pública i bon govern (</a:t>
            </a:r>
            <a:r>
              <a:rPr lang="ca-ES" sz="1400" dirty="0" smtClean="0">
                <a:solidFill>
                  <a:schemeClr val="tx1"/>
                </a:solidFill>
                <a:latin typeface="Calibri" panose="020F0502020204030204" pitchFamily="34" charset="0"/>
                <a:cs typeface="Calibri" panose="020F0502020204030204" pitchFamily="34" charset="0"/>
                <a:hlinkClick r:id="rId3" tooltip="LTC"/>
              </a:rPr>
              <a:t>LTAIPBG</a:t>
            </a:r>
            <a:r>
              <a:rPr lang="ca-ES" sz="1400" dirty="0" smtClean="0">
                <a:solidFill>
                  <a:schemeClr val="tx1"/>
                </a:solidFill>
                <a:latin typeface="Calibri" panose="020F0502020204030204" pitchFamily="34" charset="0"/>
                <a:cs typeface="Calibri" panose="020F0502020204030204" pitchFamily="34" charset="0"/>
              </a:rPr>
              <a:t>).</a:t>
            </a:r>
          </a:p>
          <a:p>
            <a:r>
              <a:rPr lang="ca-ES" sz="1400" dirty="0" smtClean="0">
                <a:solidFill>
                  <a:schemeClr val="tx1"/>
                </a:solidFill>
                <a:latin typeface="Calibri" panose="020F0502020204030204" pitchFamily="34" charset="0"/>
                <a:cs typeface="Calibri" panose="020F0502020204030204" pitchFamily="34" charset="0"/>
              </a:rPr>
              <a:t>Article: 28 del Decret 8/2021, de 9 de febrer, sobre la transparència i el dret d'accés a la informació pública (</a:t>
            </a:r>
            <a:r>
              <a:rPr lang="ca-ES" sz="1400" dirty="0" smtClean="0">
                <a:solidFill>
                  <a:schemeClr val="tx1"/>
                </a:solidFill>
                <a:latin typeface="Calibri" panose="020F0502020204030204" pitchFamily="34" charset="0"/>
                <a:cs typeface="Calibri" panose="020F0502020204030204" pitchFamily="34" charset="0"/>
                <a:hlinkClick r:id="rId4"/>
              </a:rPr>
              <a:t>DTDAIP</a:t>
            </a:r>
            <a:r>
              <a:rPr lang="ca-ES" sz="1400" dirty="0" smtClean="0">
                <a:solidFill>
                  <a:schemeClr val="tx1"/>
                </a:solidFill>
                <a:latin typeface="Calibri" panose="020F0502020204030204" pitchFamily="34" charset="0"/>
                <a:cs typeface="Calibri" panose="020F0502020204030204" pitchFamily="34" charset="0"/>
              </a:rPr>
              <a:t>).</a:t>
            </a:r>
          </a:p>
          <a:p>
            <a:pPr algn="ctr"/>
            <a:endParaRPr lang="ca-E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9546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2000" fill="hold"/>
                                        <p:tgtEl>
                                          <p:spTgt spid="53253"/>
                                        </p:tgtEl>
                                        <p:attrNameLst>
                                          <p:attrName>ppt_w</p:attrName>
                                        </p:attrNameLst>
                                      </p:cBhvr>
                                      <p:tavLst>
                                        <p:tav tm="0">
                                          <p:val>
                                            <p:fltVal val="0"/>
                                          </p:val>
                                        </p:tav>
                                        <p:tav tm="100000">
                                          <p:val>
                                            <p:strVal val="#ppt_w"/>
                                          </p:val>
                                        </p:tav>
                                      </p:tavLst>
                                    </p:anim>
                                    <p:anim calcmode="lin" valueType="num">
                                      <p:cBhvr>
                                        <p:cTn id="8" dur="2000" fill="hold"/>
                                        <p:tgtEl>
                                          <p:spTgt spid="532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1544" y="2996952"/>
            <a:ext cx="8219256" cy="868958"/>
          </a:xfrm>
          <a:solidFill>
            <a:srgbClr val="00B050"/>
          </a:solidFill>
        </p:spPr>
        <p:txBody>
          <a:bodyPr>
            <a:noAutofit/>
          </a:bodyPr>
          <a:lstStyle/>
          <a:p>
            <a:pPr algn="ctr"/>
            <a:r>
              <a:rPr lang="ca-ES" sz="4000" b="1" dirty="0" smtClean="0">
                <a:solidFill>
                  <a:schemeClr val="bg1"/>
                </a:solidFill>
                <a:latin typeface="Calibri" panose="020F0502020204030204" pitchFamily="34" charset="0"/>
                <a:cs typeface="Calibri" panose="020F0502020204030204" pitchFamily="34" charset="0"/>
              </a:rPr>
              <a:t>INCOMPATIBILITAT I PROHIBICIONS</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6448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idx="1"/>
          </p:nvPr>
        </p:nvSpPr>
        <p:spPr>
          <a:xfrm>
            <a:off x="3399340" y="2648886"/>
            <a:ext cx="4327525" cy="2087562"/>
          </a:xfrm>
          <a:solidFill>
            <a:srgbClr val="D353CA"/>
          </a:solidFill>
        </p:spPr>
        <p:txBody>
          <a:bodyPr>
            <a:normAutofit lnSpcReduction="10000"/>
          </a:bodyPr>
          <a:lstStyle/>
          <a:p>
            <a:pPr eaLnBrk="1" hangingPunct="1"/>
            <a:r>
              <a:rPr lang="ca-ES" altLang="ca-ES" sz="2800" dirty="0">
                <a:latin typeface="Comic Sans MS" panose="030F0702030302020204" pitchFamily="66" charset="0"/>
              </a:rPr>
              <a:t>Inelegibilitat</a:t>
            </a:r>
          </a:p>
          <a:p>
            <a:pPr eaLnBrk="1" hangingPunct="1"/>
            <a:r>
              <a:rPr lang="ca-ES" altLang="ca-ES" sz="2800" dirty="0">
                <a:latin typeface="Comic Sans MS" panose="030F0702030302020204" pitchFamily="66" charset="0"/>
              </a:rPr>
              <a:t>Incompatibilitat</a:t>
            </a:r>
          </a:p>
          <a:p>
            <a:pPr eaLnBrk="1" hangingPunct="1"/>
            <a:r>
              <a:rPr lang="ca-ES" altLang="ca-ES" sz="2800" dirty="0">
                <a:latin typeface="Comic Sans MS" panose="030F0702030302020204" pitchFamily="66" charset="0"/>
              </a:rPr>
              <a:t>Abstenció.</a:t>
            </a:r>
          </a:p>
          <a:p>
            <a:pPr eaLnBrk="1" hangingPunct="1"/>
            <a:r>
              <a:rPr lang="ca-ES" altLang="ca-ES" sz="2800" dirty="0">
                <a:latin typeface="Comic Sans MS" panose="030F0702030302020204" pitchFamily="66" charset="0"/>
              </a:rPr>
              <a:t>Prohibició</a:t>
            </a:r>
          </a:p>
        </p:txBody>
      </p:sp>
      <p:sp>
        <p:nvSpPr>
          <p:cNvPr id="132106" name="10 Marcador de pie de página"/>
          <p:cNvSpPr>
            <a:spLocks noGrp="1"/>
          </p:cNvSpPr>
          <p:nvPr>
            <p:ph type="ftr" sz="quarter" idx="11"/>
          </p:nvPr>
        </p:nvSpPr>
        <p:spPr/>
        <p:txBody>
          <a:bodyPr/>
          <a:lstStyle/>
          <a:p>
            <a:pPr>
              <a:defRPr/>
            </a:pPr>
            <a:r>
              <a:rPr lang="pt-BR"/>
              <a:t>Curs de regim juridic </a:t>
            </a:r>
            <a:endParaRPr lang="es-ES"/>
          </a:p>
        </p:txBody>
      </p:sp>
      <p:sp>
        <p:nvSpPr>
          <p:cNvPr id="11" name="10 Marcador de número de diapositiva"/>
          <p:cNvSpPr>
            <a:spLocks noGrp="1"/>
          </p:cNvSpPr>
          <p:nvPr>
            <p:ph type="sldNum" sz="quarter" idx="12"/>
          </p:nvPr>
        </p:nvSpPr>
        <p:spPr/>
        <p:txBody>
          <a:bodyPr/>
          <a:lstStyle/>
          <a:p>
            <a:pPr>
              <a:defRPr/>
            </a:pPr>
            <a:fld id="{5B05B893-5A16-4816-826A-95F67A1E6C85}" type="slidenum">
              <a:rPr lang="es-ES"/>
              <a:pPr>
                <a:defRPr/>
              </a:pPr>
              <a:t>46</a:t>
            </a:fld>
            <a:endParaRPr lang="es-ES"/>
          </a:p>
        </p:txBody>
      </p:sp>
      <p:sp>
        <p:nvSpPr>
          <p:cNvPr id="144389" name="Text Box 4"/>
          <p:cNvSpPr txBox="1">
            <a:spLocks noChangeArrowheads="1"/>
          </p:cNvSpPr>
          <p:nvPr/>
        </p:nvSpPr>
        <p:spPr bwMode="auto">
          <a:xfrm>
            <a:off x="1524000" y="3429001"/>
            <a:ext cx="2484438"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chemeClr val="folHlink"/>
              </a:buClr>
              <a:buSzPct val="60000"/>
              <a:buFont typeface="Wingdings" pitchFamily="2" charset="2"/>
              <a:buNone/>
            </a:pPr>
            <a:r>
              <a:rPr lang="ca-ES" altLang="ca-ES" sz="2400" b="1">
                <a:latin typeface="Tahoma" pitchFamily="34" charset="0"/>
              </a:rPr>
              <a:t>Hem de </a:t>
            </a:r>
          </a:p>
          <a:p>
            <a:pPr eaLnBrk="1" hangingPunct="1">
              <a:buClr>
                <a:schemeClr val="folHlink"/>
              </a:buClr>
              <a:buSzPct val="60000"/>
              <a:buFont typeface="Wingdings" pitchFamily="2" charset="2"/>
              <a:buNone/>
            </a:pPr>
            <a:r>
              <a:rPr lang="ca-ES" altLang="ca-ES" sz="2400" b="1">
                <a:latin typeface="Tahoma" pitchFamily="34" charset="0"/>
              </a:rPr>
              <a:t>Diferenciar:</a:t>
            </a:r>
          </a:p>
          <a:p>
            <a:pPr eaLnBrk="1" hangingPunct="1">
              <a:spcBef>
                <a:spcPct val="50000"/>
              </a:spcBef>
              <a:buFontTx/>
              <a:buNone/>
            </a:pPr>
            <a:endParaRPr lang="ca-ES" altLang="ca-ES" sz="2400" b="1">
              <a:latin typeface="Tahoma" pitchFamily="34" charset="0"/>
            </a:endParaRPr>
          </a:p>
        </p:txBody>
      </p:sp>
      <p:sp>
        <p:nvSpPr>
          <p:cNvPr id="144390" name="Text Box 5"/>
          <p:cNvSpPr txBox="1">
            <a:spLocks noChangeArrowheads="1"/>
          </p:cNvSpPr>
          <p:nvPr/>
        </p:nvSpPr>
        <p:spPr bwMode="auto">
          <a:xfrm>
            <a:off x="1559496" y="0"/>
            <a:ext cx="4752404" cy="2585323"/>
          </a:xfrm>
          <a:prstGeom prst="rect">
            <a:avLst/>
          </a:prstGeom>
          <a:solidFill>
            <a:srgbClr val="FEFE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ca-ES" altLang="ca-ES" sz="1800" dirty="0">
                <a:latin typeface="Comic Sans MS" pitchFamily="66" charset="0"/>
              </a:rPr>
              <a:t>Són impediments a l’exercici del dret de sufragi passiu, és a dir, del dret a ser elegit. La normativa tracta d’evitar que qui es troba en unes determinades situacions, fixades legalment, pugui concórrer com a candidat a les eleccions. </a:t>
            </a:r>
          </a:p>
          <a:p>
            <a:pPr eaLnBrk="1" hangingPunct="1">
              <a:spcBef>
                <a:spcPct val="0"/>
              </a:spcBef>
              <a:buFontTx/>
              <a:buNone/>
            </a:pPr>
            <a:r>
              <a:rPr lang="ca-ES" altLang="ca-ES" sz="1800" dirty="0">
                <a:solidFill>
                  <a:srgbClr val="FF0000"/>
                </a:solidFill>
                <a:latin typeface="Comic Sans MS" pitchFamily="66" charset="0"/>
              </a:rPr>
              <a:t>Opera amb caràcter previ a la condició de regidor, i impedeixen presentar-se a una elecció</a:t>
            </a:r>
            <a:r>
              <a:rPr lang="ca-ES" altLang="ca-ES" sz="1800" dirty="0">
                <a:latin typeface="Comic Sans MS" pitchFamily="66" charset="0"/>
              </a:rPr>
              <a:t> </a:t>
            </a:r>
          </a:p>
        </p:txBody>
      </p:sp>
      <p:sp>
        <p:nvSpPr>
          <p:cNvPr id="144391" name="Text Box 6"/>
          <p:cNvSpPr txBox="1">
            <a:spLocks noChangeArrowheads="1"/>
          </p:cNvSpPr>
          <p:nvPr/>
        </p:nvSpPr>
        <p:spPr bwMode="auto">
          <a:xfrm>
            <a:off x="7545873" y="1275934"/>
            <a:ext cx="4679998" cy="3139321"/>
          </a:xfrm>
          <a:prstGeom prst="rect">
            <a:avLst/>
          </a:prstGeom>
          <a:solidFill>
            <a:srgbClr val="ADC3F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800" dirty="0">
                <a:latin typeface="Comic Sans MS" pitchFamily="66" charset="0"/>
              </a:rPr>
              <a:t>És un impediment funcional per exercir dos o més activitats. Davant aquesta circumstància, la persona afectada ha d’optar per l’exercici d’una d’aquestes activitats.</a:t>
            </a:r>
          </a:p>
          <a:p>
            <a:pPr eaLnBrk="1" hangingPunct="1">
              <a:spcBef>
                <a:spcPct val="0"/>
              </a:spcBef>
              <a:buFontTx/>
              <a:buNone/>
            </a:pPr>
            <a:r>
              <a:rPr lang="ca-ES" altLang="ca-ES" sz="1800" dirty="0">
                <a:solidFill>
                  <a:srgbClr val="FF0000"/>
                </a:solidFill>
                <a:latin typeface="Comic Sans MS" pitchFamily="66" charset="0"/>
              </a:rPr>
              <a:t>No impedeixen presentar-se a l’elecció</a:t>
            </a:r>
            <a:r>
              <a:rPr lang="ca-ES" altLang="ca-ES" sz="1800" b="1" dirty="0">
                <a:latin typeface="Comic Sans MS" pitchFamily="66" charset="0"/>
              </a:rPr>
              <a:t>: cas de sortir elegida la persona, haurà d’optar entre la presa de possessió al càrrec o la renúncia al mateix i continuar exercint la tasca considerada incompatible amb l’anterior.</a:t>
            </a:r>
          </a:p>
        </p:txBody>
      </p:sp>
      <p:sp>
        <p:nvSpPr>
          <p:cNvPr id="144392" name="Line 7"/>
          <p:cNvSpPr>
            <a:spLocks noChangeShapeType="1"/>
          </p:cNvSpPr>
          <p:nvPr/>
        </p:nvSpPr>
        <p:spPr bwMode="auto">
          <a:xfrm flipH="1" flipV="1">
            <a:off x="6096001" y="2204863"/>
            <a:ext cx="9368" cy="76963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144393" name="Line 9"/>
          <p:cNvSpPr>
            <a:spLocks noChangeShapeType="1"/>
          </p:cNvSpPr>
          <p:nvPr/>
        </p:nvSpPr>
        <p:spPr bwMode="auto">
          <a:xfrm flipV="1">
            <a:off x="7018702" y="3581448"/>
            <a:ext cx="576262" cy="7143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144394" name="Text Box 10"/>
          <p:cNvSpPr txBox="1">
            <a:spLocks noChangeArrowheads="1"/>
          </p:cNvSpPr>
          <p:nvPr/>
        </p:nvSpPr>
        <p:spPr bwMode="auto">
          <a:xfrm>
            <a:off x="395388" y="5210794"/>
            <a:ext cx="5400476" cy="738663"/>
          </a:xfrm>
          <a:prstGeom prst="rect">
            <a:avLst/>
          </a:prstGeom>
          <a:solidFill>
            <a:srgbClr val="4CD60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ca-ES" altLang="ca-ES" sz="1400" dirty="0">
                <a:latin typeface="Comic Sans MS" pitchFamily="66" charset="0"/>
              </a:rPr>
              <a:t>És l’obligació d’inhibir-se en la intervenció d’assumptes en els quals pugui posar-se en perill la imparcialitat del càrrec afectat.</a:t>
            </a:r>
          </a:p>
        </p:txBody>
      </p:sp>
      <p:sp>
        <p:nvSpPr>
          <p:cNvPr id="144395" name="Line 11"/>
          <p:cNvSpPr>
            <a:spLocks noChangeShapeType="1"/>
          </p:cNvSpPr>
          <p:nvPr/>
        </p:nvSpPr>
        <p:spPr bwMode="auto">
          <a:xfrm flipH="1">
            <a:off x="2843128" y="3958275"/>
            <a:ext cx="876608" cy="1172054"/>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a-ES"/>
          </a:p>
        </p:txBody>
      </p:sp>
      <p:sp>
        <p:nvSpPr>
          <p:cNvPr id="12" name="Text Box 5"/>
          <p:cNvSpPr txBox="1">
            <a:spLocks noChangeArrowheads="1"/>
          </p:cNvSpPr>
          <p:nvPr/>
        </p:nvSpPr>
        <p:spPr bwMode="auto">
          <a:xfrm>
            <a:off x="7742425" y="4400196"/>
            <a:ext cx="4499006" cy="1708160"/>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0" hangingPunct="0">
              <a:defRPr/>
            </a:pPr>
            <a:r>
              <a:rPr lang="ca-ES" sz="1500" dirty="0">
                <a:latin typeface="Comic Sans MS" panose="030F0702030302020204" pitchFamily="66" charset="0"/>
                <a:cs typeface="Calibri" panose="020F0502020204030204" pitchFamily="34" charset="0"/>
              </a:rPr>
              <a:t>L’art. 178 LO 5/1985 de REG.(incompatibilitat dels càrrecs electes) preveu com a incompatibilitat amb càrrec electe local la de ser contractista o </a:t>
            </a:r>
            <a:r>
              <a:rPr lang="ca-ES" sz="1500" dirty="0" err="1">
                <a:latin typeface="Comic Sans MS" panose="030F0702030302020204" pitchFamily="66" charset="0"/>
                <a:cs typeface="Calibri" panose="020F0502020204030204" pitchFamily="34" charset="0"/>
              </a:rPr>
              <a:t>subcontractista</a:t>
            </a:r>
            <a:r>
              <a:rPr lang="ca-ES" sz="1500" dirty="0">
                <a:latin typeface="Comic Sans MS" panose="030F0702030302020204" pitchFamily="66" charset="0"/>
                <a:cs typeface="Calibri" panose="020F0502020204030204" pitchFamily="34" charset="0"/>
              </a:rPr>
              <a:t> de contractes amb finançament total o parcial a càrrec de la Corporació o d’establiments que en depenguin. </a:t>
            </a:r>
          </a:p>
        </p:txBody>
      </p:sp>
      <p:sp>
        <p:nvSpPr>
          <p:cNvPr id="2" name="Rectángulo 1"/>
          <p:cNvSpPr/>
          <p:nvPr/>
        </p:nvSpPr>
        <p:spPr>
          <a:xfrm>
            <a:off x="1504747" y="6077906"/>
            <a:ext cx="10560050" cy="714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latin typeface="Comic Sans MS" panose="030F0702030302020204" pitchFamily="66" charset="0"/>
                <a:cs typeface="Calibri" panose="020F0502020204030204" pitchFamily="34" charset="0"/>
              </a:rPr>
              <a:t>L'article </a:t>
            </a:r>
            <a:r>
              <a:rPr lang="ca-ES" sz="1400" b="1" dirty="0" smtClean="0">
                <a:latin typeface="Comic Sans MS" panose="030F0702030302020204" pitchFamily="66" charset="0"/>
                <a:cs typeface="Calibri" panose="020F0502020204030204" pitchFamily="34" charset="0"/>
              </a:rPr>
              <a:t>71.g)</a:t>
            </a:r>
            <a:r>
              <a:rPr lang="ca-ES" sz="1400" dirty="0" smtClean="0">
                <a:latin typeface="Comic Sans MS" panose="030F0702030302020204" pitchFamily="66" charset="0"/>
                <a:cs typeface="Calibri" panose="020F0502020204030204" pitchFamily="34" charset="0"/>
              </a:rPr>
              <a:t> de la </a:t>
            </a:r>
            <a:r>
              <a:rPr lang="ca-ES" sz="1400" b="1" u="sng" dirty="0" smtClean="0">
                <a:latin typeface="Comic Sans MS" panose="030F0702030302020204" pitchFamily="66" charset="0"/>
                <a:cs typeface="Calibri" panose="020F0502020204030204" pitchFamily="34" charset="0"/>
              </a:rPr>
              <a:t>Llei 9/2017, de 8 de novembre,</a:t>
            </a:r>
            <a:r>
              <a:rPr lang="ca-ES" sz="1400" u="sng" dirty="0" smtClean="0">
                <a:latin typeface="Comic Sans MS" panose="030F0702030302020204" pitchFamily="66" charset="0"/>
                <a:cs typeface="Calibri" panose="020F0502020204030204" pitchFamily="34" charset="0"/>
              </a:rPr>
              <a:t> </a:t>
            </a:r>
            <a:r>
              <a:rPr lang="ca-ES" sz="1400" dirty="0" smtClean="0">
                <a:latin typeface="Comic Sans MS" panose="030F0702030302020204" pitchFamily="66" charset="0"/>
                <a:cs typeface="Calibri" panose="020F0502020204030204" pitchFamily="34" charset="0"/>
              </a:rPr>
              <a:t>de Contractes del Sector Públic per la qual es traslladen a l'ordenament jurídic espanyol les Directives del Parlament Europeu i del Consell 2014/23/UE i 2014/24/UE, de 26 de febrer de 2014 (d'ara endavant, </a:t>
            </a:r>
            <a:r>
              <a:rPr lang="ca-ES" sz="1400" b="1" u="sng" dirty="0" smtClean="0">
                <a:latin typeface="Comic Sans MS" panose="030F0702030302020204" pitchFamily="66" charset="0"/>
                <a:cs typeface="Calibri" panose="020F0502020204030204" pitchFamily="34" charset="0"/>
              </a:rPr>
              <a:t>LCSP</a:t>
            </a:r>
            <a:r>
              <a:rPr lang="ca-ES" sz="1400" dirty="0" smtClean="0">
                <a:latin typeface="Comic Sans MS" panose="030F0702030302020204" pitchFamily="66" charset="0"/>
                <a:cs typeface="Calibri" panose="020F0502020204030204" pitchFamily="34" charset="0"/>
              </a:rPr>
              <a:t>), en relació amb </a:t>
            </a:r>
            <a:r>
              <a:rPr lang="ca-ES" sz="1400" b="1" dirty="0" smtClean="0">
                <a:latin typeface="Comic Sans MS" panose="030F0702030302020204" pitchFamily="66" charset="0"/>
                <a:cs typeface="Calibri" panose="020F0502020204030204" pitchFamily="34" charset="0"/>
              </a:rPr>
              <a:t>les prohibicions de contractar</a:t>
            </a:r>
            <a:r>
              <a:rPr lang="ca-ES" sz="1400" dirty="0" smtClean="0">
                <a:latin typeface="Comic Sans MS" panose="030F0702030302020204" pitchFamily="66" charset="0"/>
                <a:cs typeface="Calibri" panose="020F0502020204030204" pitchFamily="34" charset="0"/>
              </a:rPr>
              <a:t> amb el Sector Públic. </a:t>
            </a:r>
            <a:endParaRPr lang="ca-ES" sz="1400" dirty="0">
              <a:latin typeface="Comic Sans MS" panose="030F0702030302020204" pitchFamily="66" charset="0"/>
              <a:cs typeface="Calibri" panose="020F0502020204030204" pitchFamily="34" charset="0"/>
            </a:endParaRPr>
          </a:p>
        </p:txBody>
      </p:sp>
      <p:cxnSp>
        <p:nvCxnSpPr>
          <p:cNvPr id="5" name="Conector angular 4"/>
          <p:cNvCxnSpPr/>
          <p:nvPr/>
        </p:nvCxnSpPr>
        <p:spPr>
          <a:xfrm>
            <a:off x="5598026" y="4723343"/>
            <a:ext cx="1439962" cy="1358852"/>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8869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91544" y="2564904"/>
            <a:ext cx="8229600" cy="720080"/>
          </a:xfrm>
          <a:solidFill>
            <a:srgbClr val="00B050"/>
          </a:solidFill>
        </p:spPr>
        <p:txBody>
          <a:bodyPr>
            <a:normAutofit/>
          </a:bodyPr>
          <a:lstStyle/>
          <a:p>
            <a:pPr marL="0" indent="0" algn="ctr">
              <a:buNone/>
            </a:pPr>
            <a:r>
              <a:rPr lang="es-ES_tradnl" sz="4000" b="1" dirty="0">
                <a:solidFill>
                  <a:schemeClr val="bg1"/>
                </a:solidFill>
                <a:latin typeface="Calibri" panose="020F0502020204030204" pitchFamily="34" charset="0"/>
                <a:cs typeface="Calibri" panose="020F0502020204030204" pitchFamily="34" charset="0"/>
              </a:rPr>
              <a:t>DRETS ECONÒMICS</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47</a:t>
            </a:fld>
            <a:endParaRPr lang="es-ES"/>
          </a:p>
        </p:txBody>
      </p:sp>
    </p:spTree>
    <p:extLst>
      <p:ext uri="{BB962C8B-B14F-4D97-AF65-F5344CB8AC3E}">
        <p14:creationId xmlns:p14="http://schemas.microsoft.com/office/powerpoint/2010/main" val="4225141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03512" y="1556792"/>
            <a:ext cx="9793088" cy="4873465"/>
          </a:xfrm>
        </p:spPr>
        <p:txBody>
          <a:bodyPr>
            <a:normAutofit/>
          </a:bodyPr>
          <a:lstStyle/>
          <a:p>
            <a:r>
              <a:rPr lang="ca-ES" dirty="0">
                <a:latin typeface="Calibri" panose="020F0502020204030204" pitchFamily="34" charset="0"/>
                <a:cs typeface="Calibri" panose="020F0502020204030204" pitchFamily="34" charset="0"/>
              </a:rPr>
              <a:t>És atribució del Ple la determinació dels càrrecs que portin aparellada la dedicació exclusiva o parcial, les retribucions inherents al seu acompliment en atenció al grau de responsabilitat i dedicació dins dels límits que assenyalen els articles 75 bis i ter als que ens referirem més endavant (art. 75.5 LBRL i art. 13.4 ROF) i en cas de dedicació parcial, el règim de dedicació mínima necessària per a la percepció d'aquestes retribucions.</a:t>
            </a:r>
          </a:p>
          <a:p>
            <a:r>
              <a:rPr lang="ca-ES" dirty="0">
                <a:latin typeface="Calibri" panose="020F0502020204030204" pitchFamily="34" charset="0"/>
                <a:cs typeface="Calibri" panose="020F0502020204030204" pitchFamily="34" charset="0"/>
              </a:rPr>
              <a:t>La determinació de la seva quantitat ha de produir-se en el Ple, preferentment en les bases d'execució del pressupost i, en cas de constitució de la nova Corporació, la sessió del Ple apropiada, és la convocada per l'Alcalde, dins dels trenta dies des de la seva presa de possessió, per l'organització de la mateixa.</a:t>
            </a:r>
          </a:p>
          <a:p>
            <a:r>
              <a:rPr lang="ca-ES" dirty="0">
                <a:latin typeface="Calibri" panose="020F0502020204030204" pitchFamily="34" charset="0"/>
                <a:cs typeface="Calibri" panose="020F0502020204030204" pitchFamily="34" charset="0"/>
              </a:rPr>
              <a:t>Aquests acords s'han de publicar al BOP i al Tauler d'Anuncis de la </a:t>
            </a:r>
            <a:r>
              <a:rPr lang="ca-ES" dirty="0" smtClean="0">
                <a:latin typeface="Calibri" panose="020F0502020204030204" pitchFamily="34" charset="0"/>
                <a:cs typeface="Calibri" panose="020F0502020204030204" pitchFamily="34" charset="0"/>
              </a:rPr>
              <a:t>Corporació, així com al portat de  </a:t>
            </a:r>
            <a:r>
              <a:rPr lang="ca-ES" dirty="0" smtClean="0">
                <a:latin typeface="Calibri" panose="020F0502020204030204" pitchFamily="34" charset="0"/>
                <a:cs typeface="Calibri" panose="020F0502020204030204" pitchFamily="34" charset="0"/>
              </a:rPr>
              <a:t>transparència (arts </a:t>
            </a:r>
            <a:r>
              <a:rPr lang="ca-ES" dirty="0" smtClean="0">
                <a:latin typeface="Calibri" panose="020F0502020204030204" pitchFamily="34" charset="0"/>
                <a:cs typeface="Calibri" panose="020F0502020204030204" pitchFamily="34" charset="0"/>
              </a:rPr>
              <a:t>4,9,55,56 i 57 Llei 19/2014 i arts 28 i 31 D8/2021, de  9 de febrer)</a:t>
            </a:r>
            <a:endParaRPr lang="ca-ES" dirty="0">
              <a:latin typeface="Calibri" panose="020F0502020204030204" pitchFamily="34" charset="0"/>
              <a:cs typeface="Calibri" panose="020F0502020204030204" pitchFamily="34" charset="0"/>
            </a:endParaRPr>
          </a:p>
          <a:p>
            <a:r>
              <a:rPr lang="ca-ES" dirty="0">
                <a:latin typeface="Calibri" panose="020F0502020204030204" pitchFamily="34" charset="0"/>
                <a:cs typeface="Calibri" panose="020F0502020204030204" pitchFamily="34" charset="0"/>
              </a:rPr>
              <a:t>En execució d'aquests acords genèrics, referits a càrrecs, </a:t>
            </a:r>
            <a:r>
              <a:rPr lang="ca-ES" b="1" i="1" u="sng" dirty="0">
                <a:latin typeface="Calibri" panose="020F0502020204030204" pitchFamily="34" charset="0"/>
                <a:cs typeface="Calibri" panose="020F0502020204030204" pitchFamily="34" charset="0"/>
              </a:rPr>
              <a:t>correspon al president determinar els membres de la Corporació que els ocupin en règim de dedicació exclusiva o parcial (</a:t>
            </a:r>
            <a:r>
              <a:rPr lang="ca-ES" dirty="0">
                <a:latin typeface="Calibri" panose="020F0502020204030204" pitchFamily="34" charset="0"/>
                <a:cs typeface="Calibri" panose="020F0502020204030204" pitchFamily="34" charset="0"/>
              </a:rPr>
              <a:t>art. 75.5 LBRL) i, en aquest últim cas, la dedicació efectiva en proporció a la que es percebran les retribucions i es cotitzarà a la Seguretat Social.</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48</a:t>
            </a:fld>
            <a:endParaRPr lang="es-ES"/>
          </a:p>
        </p:txBody>
      </p:sp>
      <p:sp>
        <p:nvSpPr>
          <p:cNvPr id="2" name="Rectangle 1"/>
          <p:cNvSpPr>
            <a:spLocks noChangeArrowheads="1"/>
          </p:cNvSpPr>
          <p:nvPr/>
        </p:nvSpPr>
        <p:spPr bwMode="auto">
          <a:xfrm>
            <a:off x="1631504" y="582231"/>
            <a:ext cx="9865096" cy="6360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031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smtClean="0">
                <a:ln>
                  <a:noFill/>
                </a:ln>
                <a:solidFill>
                  <a:srgbClr val="333333"/>
                </a:solidFill>
                <a:effectLst/>
                <a:latin typeface="Calibri" panose="020F0502020204030204" pitchFamily="34" charset="0"/>
                <a:cs typeface="Calibri" panose="020F0502020204030204" pitchFamily="34" charset="0"/>
              </a:rPr>
              <a:t>Articles: 4, 9, 55, 56 i 57 de la Llei 19/2014, del 29 de desembre, de transparència, accés a la informació pública i bon govern (</a:t>
            </a:r>
            <a:r>
              <a:rPr kumimoji="0" lang="ca-ES" altLang="es-E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hlinkClick r:id="rId2" tooltip="LTC"/>
              </a:rPr>
              <a:t>LTAIPBG</a:t>
            </a:r>
            <a:r>
              <a:rPr kumimoji="0" lang="ca-ES" altLang="es-ES" sz="1400" b="0" i="0" u="none" strike="noStrike" cap="none" normalizeH="0" baseline="0" dirty="0" smtClean="0">
                <a:ln>
                  <a:noFill/>
                </a:ln>
                <a:solidFill>
                  <a:srgbClr val="333333"/>
                </a:solidFill>
                <a:effectLst/>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es-ES" sz="1400" b="0" i="0" u="none" strike="noStrike" cap="none" normalizeH="0" baseline="0" dirty="0" smtClean="0">
                <a:ln>
                  <a:noFill/>
                </a:ln>
                <a:solidFill>
                  <a:srgbClr val="333333"/>
                </a:solidFill>
                <a:effectLst/>
                <a:latin typeface="Calibri" panose="020F0502020204030204" pitchFamily="34" charset="0"/>
                <a:cs typeface="Calibri" panose="020F0502020204030204" pitchFamily="34" charset="0"/>
              </a:rPr>
              <a:t>Articles 28 i 31 del Decret 8/2021, de 9 de febrer, sobre la transparència i el dret d'accés a la informació pública (</a:t>
            </a:r>
            <a:r>
              <a:rPr kumimoji="0" lang="ca-ES" altLang="es-ES" sz="1400" b="0" i="0" u="none" strike="noStrike" cap="none" normalizeH="0" baseline="0" dirty="0" smtClean="0">
                <a:ln>
                  <a:noFill/>
                </a:ln>
                <a:solidFill>
                  <a:srgbClr val="C00000"/>
                </a:solidFill>
                <a:effectLst/>
                <a:latin typeface="Calibri" panose="020F0502020204030204" pitchFamily="34" charset="0"/>
                <a:cs typeface="Calibri" panose="020F0502020204030204" pitchFamily="34" charset="0"/>
                <a:hlinkClick r:id="rId3"/>
              </a:rPr>
              <a:t>DTDAIP</a:t>
            </a:r>
            <a:r>
              <a:rPr kumimoji="0" lang="ca-ES" altLang="es-ES" sz="1400" b="0" i="0" u="none" strike="noStrike" cap="none" normalizeH="0" baseline="0" dirty="0" smtClean="0">
                <a:ln>
                  <a:noFill/>
                </a:ln>
                <a:solidFill>
                  <a:srgbClr val="333333"/>
                </a:solidFill>
                <a:effectLst/>
                <a:latin typeface="Calibri" panose="020F0502020204030204" pitchFamily="34" charset="0"/>
                <a:cs typeface="Calibri" panose="020F0502020204030204" pitchFamily="34" charset="0"/>
              </a:rPr>
              <a:t>).  </a:t>
            </a:r>
          </a:p>
        </p:txBody>
      </p:sp>
      <p:sp>
        <p:nvSpPr>
          <p:cNvPr id="6" name="AutoShape 2" descr="Torna amunt"/>
          <p:cNvSpPr>
            <a:spLocks noChangeAspect="1" noChangeArrowheads="1"/>
          </p:cNvSpPr>
          <p:nvPr/>
        </p:nvSpPr>
        <p:spPr bwMode="auto">
          <a:xfrm>
            <a:off x="31750" y="2147483647"/>
            <a:ext cx="142875" cy="85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650329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51977"/>
            <a:ext cx="8229600" cy="1143000"/>
          </a:xfrm>
        </p:spPr>
        <p:txBody>
          <a:bodyPr/>
          <a:lstStyle/>
          <a:p>
            <a:r>
              <a:rPr lang="es-ES_tradnl" b="1" dirty="0">
                <a:solidFill>
                  <a:srgbClr val="002060"/>
                </a:solidFill>
              </a:rPr>
              <a:t>RÈGIMS DE DEDICACIÓ </a:t>
            </a:r>
          </a:p>
        </p:txBody>
      </p:sp>
      <p:sp>
        <p:nvSpPr>
          <p:cNvPr id="3" name="2 Marcador de contenido"/>
          <p:cNvSpPr>
            <a:spLocks noGrp="1"/>
          </p:cNvSpPr>
          <p:nvPr>
            <p:ph idx="1"/>
          </p:nvPr>
        </p:nvSpPr>
        <p:spPr>
          <a:xfrm>
            <a:off x="1775520" y="927648"/>
            <a:ext cx="9927097" cy="5208160"/>
          </a:xfrm>
        </p:spPr>
        <p:txBody>
          <a:bodyPr>
            <a:noAutofit/>
          </a:bodyPr>
          <a:lstStyle/>
          <a:p>
            <a:pPr marL="0" indent="0" algn="just">
              <a:buNone/>
            </a:pPr>
            <a:r>
              <a:rPr lang="ca-ES" dirty="0">
                <a:latin typeface="Calibri" panose="020F0502020204030204" pitchFamily="34" charset="0"/>
                <a:cs typeface="Calibri" panose="020F0502020204030204" pitchFamily="34" charset="0"/>
              </a:rPr>
              <a:t>Segons l'art. 75 de la LRBRL, els diferents règims de retribució i de dedicació dels càrrecs electes locals són: </a:t>
            </a:r>
          </a:p>
          <a:p>
            <a:pPr algn="just"/>
            <a:r>
              <a:rPr lang="ca-ES" b="1" dirty="0">
                <a:solidFill>
                  <a:srgbClr val="002060"/>
                </a:solidFill>
                <a:latin typeface="Calibri" panose="020F0502020204030204" pitchFamily="34" charset="0"/>
                <a:cs typeface="Calibri" panose="020F0502020204030204" pitchFamily="34" charset="0"/>
              </a:rPr>
              <a:t>Règim de retribució amb dedicació exclusiva</a:t>
            </a:r>
          </a:p>
          <a:p>
            <a:pPr algn="just"/>
            <a:r>
              <a:rPr lang="ca-ES" b="1" dirty="0">
                <a:solidFill>
                  <a:srgbClr val="002060"/>
                </a:solidFill>
                <a:latin typeface="Calibri" panose="020F0502020204030204" pitchFamily="34" charset="0"/>
                <a:cs typeface="Calibri" panose="020F0502020204030204" pitchFamily="34" charset="0"/>
              </a:rPr>
              <a:t>Règim de retribució amb dedicació parcial, per realitzar funcions de presidència, vicepresidència o ostentar delegacions , o desenvolupar responsabilitats que així ho requereixin</a:t>
            </a:r>
          </a:p>
          <a:p>
            <a:pPr algn="just"/>
            <a:r>
              <a:rPr lang="ca-ES" b="1" dirty="0">
                <a:solidFill>
                  <a:srgbClr val="002060"/>
                </a:solidFill>
                <a:latin typeface="Calibri" panose="020F0502020204030204" pitchFamily="34" charset="0"/>
                <a:cs typeface="Calibri" panose="020F0502020204030204" pitchFamily="34" charset="0"/>
              </a:rPr>
              <a:t>Règim d’assistència per a la concurrència efectiva a les sessions dels òrgans col·legiats</a:t>
            </a:r>
          </a:p>
          <a:p>
            <a:pPr algn="just"/>
            <a:r>
              <a:rPr lang="ca-ES" b="1" dirty="0">
                <a:solidFill>
                  <a:srgbClr val="002060"/>
                </a:solidFill>
                <a:latin typeface="Calibri" panose="020F0502020204030204" pitchFamily="34" charset="0"/>
                <a:cs typeface="Calibri" panose="020F0502020204030204" pitchFamily="34" charset="0"/>
              </a:rPr>
              <a:t>Indemnitzacions per les despeses efectives ocasionades per l’exercici del seu càrrec i les que en desenvolupament de les mateixes aprovi el Ple.</a:t>
            </a:r>
          </a:p>
          <a:p>
            <a:pPr algn="just"/>
            <a:r>
              <a:rPr lang="ca-ES" dirty="0">
                <a:latin typeface="Calibri" panose="020F0502020204030204" pitchFamily="34" charset="0"/>
                <a:cs typeface="Calibri" panose="020F0502020204030204" pitchFamily="34" charset="0"/>
              </a:rPr>
              <a:t>Les Corporacions locals han de consignar en els pressupostos les retribucions (per dedicació exclusiva o parcial), indemnitzacions i assistències que hagi acordat el Ple. </a:t>
            </a:r>
          </a:p>
          <a:p>
            <a:pPr algn="just"/>
            <a:r>
              <a:rPr lang="ca-ES" dirty="0">
                <a:latin typeface="Calibri" panose="020F0502020204030204" pitchFamily="34" charset="0"/>
                <a:cs typeface="Calibri" panose="020F0502020204030204" pitchFamily="34" charset="0"/>
              </a:rPr>
              <a:t>Per això, </a:t>
            </a:r>
            <a:r>
              <a:rPr lang="ca-ES" b="1" dirty="0">
                <a:latin typeface="Calibri" panose="020F0502020204030204" pitchFamily="34" charset="0"/>
                <a:cs typeface="Calibri" panose="020F0502020204030204" pitchFamily="34" charset="0"/>
              </a:rPr>
              <a:t>han de publicar íntegrament </a:t>
            </a:r>
            <a:r>
              <a:rPr lang="ca-ES" dirty="0">
                <a:latin typeface="Calibri" panose="020F0502020204030204" pitchFamily="34" charset="0"/>
                <a:cs typeface="Calibri" panose="020F0502020204030204" pitchFamily="34" charset="0"/>
              </a:rPr>
              <a:t>en el Butlletí Oficial de la Província i fixar en el tauler d'anuncis de la Corporació els acords plenaris referents a retribucions dels càrrecs amb dedicació exclusiva i parcial, així com el règim de dedicació d'aquests últims, i les indemnitzacions i assistències, així com els acords del President de la Corporació determinant els membres de la mateixa que realitzaran les seves funcions en règim de dedicació exclusiva o parcial</a:t>
            </a:r>
            <a:endParaRPr lang="ca-ES" b="1" dirty="0">
              <a:solidFill>
                <a:srgbClr val="002060"/>
              </a:solidFill>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49</a:t>
            </a:fld>
            <a:endParaRPr lang="es-ES"/>
          </a:p>
        </p:txBody>
      </p:sp>
    </p:spTree>
    <p:extLst>
      <p:ext uri="{BB962C8B-B14F-4D97-AF65-F5344CB8AC3E}">
        <p14:creationId xmlns:p14="http://schemas.microsoft.com/office/powerpoint/2010/main" val="205711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1981200" y="274638"/>
            <a:ext cx="8229600" cy="368300"/>
          </a:xfrm>
        </p:spPr>
        <p:txBody>
          <a:bodyPr rtlCol="0">
            <a:noAutofit/>
          </a:bodyPr>
          <a:lstStyle/>
          <a:p>
            <a:pPr>
              <a:defRPr/>
            </a:pPr>
            <a:r>
              <a:rPr lang="ca-ES"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COMPETÈNCIA</a:t>
            </a:r>
            <a:endParaRPr lang="es-ES" sz="4000"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0963" name="2 Marcador de contenido"/>
          <p:cNvSpPr>
            <a:spLocks noGrp="1"/>
          </p:cNvSpPr>
          <p:nvPr>
            <p:ph idx="1"/>
          </p:nvPr>
        </p:nvSpPr>
        <p:spPr>
          <a:xfrm>
            <a:off x="1188948" y="1325035"/>
            <a:ext cx="10225136" cy="3035749"/>
          </a:xfrm>
          <a:solidFill>
            <a:schemeClr val="bg1"/>
          </a:solidFill>
        </p:spPr>
        <p:txBody>
          <a:bodyPr>
            <a:normAutofit/>
          </a:bodyPr>
          <a:lstStyle/>
          <a:p>
            <a:pPr algn="just" eaLnBrk="1" hangingPunct="1">
              <a:lnSpc>
                <a:spcPct val="150000"/>
              </a:lnSpc>
            </a:pPr>
            <a:r>
              <a:rPr lang="ca-ES" altLang="ca-ES" sz="1600" dirty="0">
                <a:latin typeface="Calibri" panose="020F0502020204030204" pitchFamily="34" charset="0"/>
                <a:cs typeface="Calibri" panose="020F0502020204030204" pitchFamily="34" charset="0"/>
              </a:rPr>
              <a:t>La competència es defineix </a:t>
            </a:r>
            <a:r>
              <a:rPr lang="ca-ES" altLang="ca-ES" sz="1600" b="1" u="sng" dirty="0">
                <a:solidFill>
                  <a:srgbClr val="FF0000"/>
                </a:solidFill>
                <a:latin typeface="Calibri" panose="020F0502020204030204" pitchFamily="34" charset="0"/>
                <a:cs typeface="Calibri" panose="020F0502020204030204" pitchFamily="34" charset="0"/>
              </a:rPr>
              <a:t>com la mesura de la potestat </a:t>
            </a:r>
            <a:r>
              <a:rPr lang="ca-ES" altLang="ca-ES" sz="1600" dirty="0">
                <a:latin typeface="Calibri" panose="020F0502020204030204" pitchFamily="34" charset="0"/>
                <a:cs typeface="Calibri" panose="020F0502020204030204" pitchFamily="34" charset="0"/>
              </a:rPr>
              <a:t>que correspon a </a:t>
            </a:r>
            <a:r>
              <a:rPr lang="ca-ES" altLang="ca-ES" sz="1600" b="1" u="sng" dirty="0">
                <a:latin typeface="Calibri" panose="020F0502020204030204" pitchFamily="34" charset="0"/>
                <a:cs typeface="Calibri" panose="020F0502020204030204" pitchFamily="34" charset="0"/>
              </a:rPr>
              <a:t>cada òrgan d’un ens públic </a:t>
            </a:r>
            <a:r>
              <a:rPr lang="ca-ES" altLang="ca-ES" sz="1600" dirty="0">
                <a:latin typeface="Calibri" panose="020F0502020204030204" pitchFamily="34" charset="0"/>
                <a:cs typeface="Calibri" panose="020F0502020204030204" pitchFamily="34" charset="0"/>
              </a:rPr>
              <a:t>o, també, com el </a:t>
            </a:r>
            <a:r>
              <a:rPr lang="ca-ES" altLang="ca-ES" sz="1600" b="1" dirty="0">
                <a:solidFill>
                  <a:srgbClr val="FF0000"/>
                </a:solidFill>
                <a:latin typeface="Calibri" panose="020F0502020204030204" pitchFamily="34" charset="0"/>
                <a:cs typeface="Calibri" panose="020F0502020204030204" pitchFamily="34" charset="0"/>
              </a:rPr>
              <a:t>conjunt de funcions, poders i responsabilitat </a:t>
            </a:r>
            <a:r>
              <a:rPr lang="ca-ES" altLang="ca-ES" sz="1600" dirty="0">
                <a:latin typeface="Calibri" panose="020F0502020204030204" pitchFamily="34" charset="0"/>
                <a:cs typeface="Calibri" panose="020F0502020204030204" pitchFamily="34" charset="0"/>
              </a:rPr>
              <a:t>que li corresponen en una matèria determinada. La  competència de cada òrgan </a:t>
            </a:r>
            <a:r>
              <a:rPr lang="ca-ES" altLang="ca-ES" sz="1600" b="1" dirty="0">
                <a:latin typeface="Calibri" panose="020F0502020204030204" pitchFamily="34" charset="0"/>
                <a:cs typeface="Calibri" panose="020F0502020204030204" pitchFamily="34" charset="0"/>
              </a:rPr>
              <a:t>s’assigna normativament </a:t>
            </a:r>
            <a:r>
              <a:rPr lang="ca-ES" altLang="ca-ES" sz="1600" dirty="0">
                <a:latin typeface="Calibri" panose="020F0502020204030204" pitchFamily="34" charset="0"/>
                <a:cs typeface="Calibri" panose="020F0502020204030204" pitchFamily="34" charset="0"/>
              </a:rPr>
              <a:t>i és alhora </a:t>
            </a:r>
            <a:r>
              <a:rPr lang="ca-ES" altLang="ca-ES" sz="1600" b="1" i="1" u="sng" dirty="0">
                <a:solidFill>
                  <a:srgbClr val="FF0000"/>
                </a:solidFill>
                <a:latin typeface="Calibri" panose="020F0502020204030204" pitchFamily="34" charset="0"/>
                <a:cs typeface="Calibri" panose="020F0502020204030204" pitchFamily="34" charset="0"/>
              </a:rPr>
              <a:t>un pressupòsit i un límit de la capacitat </a:t>
            </a:r>
            <a:r>
              <a:rPr lang="ca-ES" altLang="ca-ES" sz="1600" dirty="0">
                <a:latin typeface="Calibri" panose="020F0502020204030204" pitchFamily="34" charset="0"/>
                <a:cs typeface="Calibri" panose="020F0502020204030204" pitchFamily="34" charset="0"/>
              </a:rPr>
              <a:t>d’actuació d’aquest òrgan, fet que explica que la manca de competència constitueixi un vici de legalitat i pugui comportar la invalidesa dels actes dictats per un òrgan incompetent (art.47.1</a:t>
            </a:r>
            <a:r>
              <a:rPr lang="ca-ES" altLang="ca-ES" sz="1600" i="1" dirty="0">
                <a:latin typeface="Calibri" panose="020F0502020204030204" pitchFamily="34" charset="0"/>
                <a:cs typeface="Calibri" panose="020F0502020204030204" pitchFamily="34" charset="0"/>
              </a:rPr>
              <a:t>b </a:t>
            </a:r>
            <a:r>
              <a:rPr lang="ca-ES" altLang="ca-ES" sz="1600" dirty="0">
                <a:latin typeface="Calibri" panose="020F0502020204030204" pitchFamily="34" charset="0"/>
                <a:cs typeface="Calibri" panose="020F0502020204030204" pitchFamily="34" charset="0"/>
              </a:rPr>
              <a:t>Llei 39/2015).</a:t>
            </a:r>
            <a:endParaRPr lang="es-ES" altLang="ca-ES" sz="1600" dirty="0">
              <a:latin typeface="Calibri" panose="020F0502020204030204" pitchFamily="34" charset="0"/>
              <a:cs typeface="Calibri" panose="020F0502020204030204" pitchFamily="34" charset="0"/>
            </a:endParaRPr>
          </a:p>
          <a:p>
            <a:pPr algn="just" eaLnBrk="1" hangingPunct="1">
              <a:lnSpc>
                <a:spcPct val="150000"/>
              </a:lnSpc>
            </a:pPr>
            <a:endParaRPr lang="es-ES" altLang="ca-ES" sz="1600" dirty="0">
              <a:latin typeface="Calibri" panose="020F0502020204030204" pitchFamily="34" charset="0"/>
              <a:cs typeface="Calibri" panose="020F0502020204030204" pitchFamily="34" charset="0"/>
            </a:endParaRPr>
          </a:p>
        </p:txBody>
      </p:sp>
      <p:sp>
        <p:nvSpPr>
          <p:cNvPr id="6150" name="5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6148" name="3 Marcador de número de diapositiva"/>
          <p:cNvSpPr>
            <a:spLocks noGrp="1"/>
          </p:cNvSpPr>
          <p:nvPr>
            <p:ph type="sldNum" sz="quarter" idx="12"/>
          </p:nvPr>
        </p:nvSpPr>
        <p:spPr/>
        <p:txBody>
          <a:bodyPr/>
          <a:lstStyle/>
          <a:p>
            <a:pPr>
              <a:defRPr/>
            </a:pPr>
            <a:fld id="{AA60161B-69ED-41BB-80C4-E65E8B9721F1}" type="slidenum">
              <a:rPr lang="ca-ES"/>
              <a:pPr>
                <a:defRPr/>
              </a:pPr>
              <a:t>5</a:t>
            </a:fld>
            <a:endParaRPr lang="ca-ES"/>
          </a:p>
        </p:txBody>
      </p:sp>
      <p:sp>
        <p:nvSpPr>
          <p:cNvPr id="5" name="4 CuadroTexto"/>
          <p:cNvSpPr txBox="1"/>
          <p:nvPr/>
        </p:nvSpPr>
        <p:spPr>
          <a:xfrm rot="10800000" flipV="1">
            <a:off x="1176938" y="3508873"/>
            <a:ext cx="10225136" cy="338554"/>
          </a:xfrm>
          <a:prstGeom prst="rect">
            <a:avLst/>
          </a:prstGeom>
          <a:solidFill>
            <a:schemeClr val="accent1">
              <a:lumMod val="50000"/>
            </a:schemeClr>
          </a:solidFill>
        </p:spPr>
        <p:txBody>
          <a:bodyPr wrap="square">
            <a:spAutoFit/>
          </a:bodyPr>
          <a:lstStyle/>
          <a:p>
            <a:pPr algn="just" eaLnBrk="0" hangingPunct="0">
              <a:defRPr/>
            </a:pPr>
            <a:r>
              <a:rPr lang="ca-ES" sz="1600" dirty="0">
                <a:solidFill>
                  <a:schemeClr val="bg1"/>
                </a:solidFill>
                <a:latin typeface="Calibri" panose="020F0502020204030204" pitchFamily="34" charset="0"/>
                <a:cs typeface="Calibri" panose="020F0502020204030204" pitchFamily="34" charset="0"/>
              </a:rPr>
              <a:t> </a:t>
            </a:r>
            <a:r>
              <a:rPr lang="ca-ES" sz="1600" b="1" i="1" dirty="0">
                <a:solidFill>
                  <a:schemeClr val="bg1"/>
                </a:solidFill>
                <a:latin typeface="Calibri" panose="020F0502020204030204" pitchFamily="34" charset="0"/>
                <a:cs typeface="Calibri" panose="020F0502020204030204" pitchFamily="34" charset="0"/>
              </a:rPr>
              <a:t>Per això mateix, la competència és en principi irrenunciable i intransmissible (art. 8 Llei 40/2015).</a:t>
            </a:r>
            <a:endParaRPr lang="es-ES" sz="1600" i="1" dirty="0">
              <a:solidFill>
                <a:schemeClr val="bg1"/>
              </a:solidFill>
              <a:latin typeface="Calibri" panose="020F0502020204030204" pitchFamily="34" charset="0"/>
              <a:cs typeface="Calibri" panose="020F0502020204030204" pitchFamily="34" charset="0"/>
            </a:endParaRPr>
          </a:p>
        </p:txBody>
      </p:sp>
      <p:sp>
        <p:nvSpPr>
          <p:cNvPr id="4" name="Rectángulo 3"/>
          <p:cNvSpPr/>
          <p:nvPr/>
        </p:nvSpPr>
        <p:spPr>
          <a:xfrm>
            <a:off x="1188948" y="4207549"/>
            <a:ext cx="10225136" cy="2110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600">
                <a:latin typeface="Calibri" panose="020F0502020204030204" pitchFamily="34" charset="0"/>
                <a:cs typeface="Calibri" panose="020F0502020204030204" pitchFamily="34" charset="0"/>
              </a:rPr>
              <a:t>La Llei 27/2013, de 27 de desembre, de racionalització i sostenibilitat de l’Administració local que modifica l’article 7 de la Llei 7/1985, de 2 d’abril, reguladora de les bases del règim local estableix una classificació de les competències dels ens locals en:</a:t>
            </a:r>
          </a:p>
          <a:p>
            <a:pPr marL="3600450" lvl="8"/>
            <a:r>
              <a:rPr lang="ca-ES" sz="1600">
                <a:latin typeface="Calibri" panose="020F0502020204030204" pitchFamily="34" charset="0"/>
                <a:cs typeface="Calibri" panose="020F0502020204030204" pitchFamily="34" charset="0"/>
              </a:rPr>
              <a:t>-Competències pròpies</a:t>
            </a:r>
          </a:p>
          <a:p>
            <a:pPr marL="3600450" lvl="8"/>
            <a:r>
              <a:rPr lang="ca-ES" sz="1600">
                <a:latin typeface="Calibri" panose="020F0502020204030204" pitchFamily="34" charset="0"/>
                <a:cs typeface="Calibri" panose="020F0502020204030204" pitchFamily="34" charset="0"/>
              </a:rPr>
              <a:t>-Competències delegades, i</a:t>
            </a:r>
          </a:p>
          <a:p>
            <a:pPr marL="3600450" lvl="8"/>
            <a:r>
              <a:rPr lang="ca-ES" sz="1600">
                <a:latin typeface="Calibri" panose="020F0502020204030204" pitchFamily="34" charset="0"/>
                <a:cs typeface="Calibri" panose="020F0502020204030204" pitchFamily="34" charset="0"/>
              </a:rPr>
              <a:t>-Competències distintes de les pròpies i de les atribuïdes per delegació.</a:t>
            </a:r>
            <a:endParaRPr lang="ca-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26798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81188" y="500064"/>
            <a:ext cx="9687420" cy="1347787"/>
          </a:xfrm>
        </p:spPr>
        <p:txBody>
          <a:bodyPr rtlCol="0">
            <a:normAutofit/>
          </a:bodyPr>
          <a:lstStyle/>
          <a:p>
            <a:pPr algn="ctr">
              <a:defRPr/>
            </a:pPr>
            <a:r>
              <a:rPr lang="es-ES"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DRETS ECONÒMICS DELS REGIDORES</a:t>
            </a:r>
          </a:p>
        </p:txBody>
      </p:sp>
      <p:sp>
        <p:nvSpPr>
          <p:cNvPr id="81923" name="2 Marcador de contenido"/>
          <p:cNvSpPr>
            <a:spLocks noGrp="1"/>
          </p:cNvSpPr>
          <p:nvPr>
            <p:ph idx="1"/>
          </p:nvPr>
        </p:nvSpPr>
        <p:spPr>
          <a:xfrm>
            <a:off x="1127448" y="1412776"/>
            <a:ext cx="4824536" cy="4203700"/>
          </a:xfrm>
          <a:noFill/>
        </p:spPr>
        <p:txBody>
          <a:bodyPr>
            <a:normAutofit/>
          </a:bodyPr>
          <a:lstStyle/>
          <a:p>
            <a:pPr algn="just" eaLnBrk="1" hangingPunct="1"/>
            <a:r>
              <a:rPr lang="ca-ES" altLang="es-ES_tradnl" sz="1600" dirty="0">
                <a:latin typeface="Calibri" panose="020F0502020204030204" pitchFamily="34" charset="0"/>
                <a:cs typeface="Calibri" panose="020F0502020204030204" pitchFamily="34" charset="0"/>
              </a:rPr>
              <a:t>Els drets de caràcter econòmic dels regidors i regidores estan regulats per l'article 75 de la LRBRL. Aquest article, en la seva redacció donada per l'article 42 de la Llei 14/2000, de 29 de desembre, de Mesures fiscals, administratives i de l'ordre social, contempla la possibilitat que els regidors i regidores percebin retribucions fixes en la seva quantia i periòdiques en el seu </a:t>
            </a:r>
            <a:r>
              <a:rPr lang="ca-ES" altLang="es-ES_tradnl" sz="1600" dirty="0" err="1" smtClean="0">
                <a:latin typeface="Calibri" panose="020F0502020204030204" pitchFamily="34" charset="0"/>
                <a:cs typeface="Calibri" panose="020F0502020204030204" pitchFamily="34" charset="0"/>
              </a:rPr>
              <a:t>meritàment</a:t>
            </a:r>
            <a:r>
              <a:rPr lang="ca-ES" altLang="es-ES_tradnl" sz="1600" dirty="0">
                <a:latin typeface="Calibri" panose="020F0502020204030204" pitchFamily="34" charset="0"/>
                <a:cs typeface="Calibri" panose="020F0502020204030204" pitchFamily="34" charset="0"/>
              </a:rPr>
              <a:t>, quan exerceixin les seves funcions en règim de dedicació exclusiva o parcial, </a:t>
            </a:r>
            <a:r>
              <a:rPr lang="ca-ES" altLang="es-ES_tradnl" sz="1600" b="1" dirty="0">
                <a:solidFill>
                  <a:srgbClr val="FF0000"/>
                </a:solidFill>
                <a:latin typeface="Calibri" panose="020F0502020204030204" pitchFamily="34" charset="0"/>
                <a:cs typeface="Calibri" panose="020F0502020204030204" pitchFamily="34" charset="0"/>
              </a:rPr>
              <a:t>entenent per dedicació parcial </a:t>
            </a:r>
            <a:r>
              <a:rPr lang="ca-ES" altLang="es-ES_tradnl" sz="1600" dirty="0">
                <a:latin typeface="Calibri" panose="020F0502020204030204" pitchFamily="34" charset="0"/>
                <a:cs typeface="Calibri" panose="020F0502020204030204" pitchFamily="34" charset="0"/>
              </a:rPr>
              <a:t>la derivada de la realització de funcions de presidència o vicepresidència i l'ostentació de delegacions o el desenvolupament de les responsabilitats que així ho requereixin.</a:t>
            </a:r>
          </a:p>
        </p:txBody>
      </p:sp>
      <p:sp>
        <p:nvSpPr>
          <p:cNvPr id="90116" name="3 Marcador de pie de página"/>
          <p:cNvSpPr>
            <a:spLocks noGrp="1"/>
          </p:cNvSpPr>
          <p:nvPr>
            <p:ph type="ftr" sz="quarter" idx="11"/>
          </p:nvPr>
        </p:nvSpPr>
        <p:spPr/>
        <p:txBody>
          <a:bodyPr/>
          <a:lstStyle/>
          <a:p>
            <a:pPr>
              <a:defRPr/>
            </a:pPr>
            <a:r>
              <a:rPr lang="pt-BR"/>
              <a:t>Curs de regim juridic </a:t>
            </a:r>
            <a:endParaRPr lang="es-ES"/>
          </a:p>
        </p:txBody>
      </p:sp>
      <p:sp>
        <p:nvSpPr>
          <p:cNvPr id="90117" name="4 Marcador de número de diapositiva"/>
          <p:cNvSpPr>
            <a:spLocks noGrp="1"/>
          </p:cNvSpPr>
          <p:nvPr>
            <p:ph type="sldNum" sz="quarter" idx="12"/>
          </p:nvPr>
        </p:nvSpPr>
        <p:spPr/>
        <p:txBody>
          <a:bodyPr/>
          <a:lstStyle/>
          <a:p>
            <a:pPr>
              <a:defRPr/>
            </a:pPr>
            <a:fld id="{596C4D9E-FEB2-4EA7-AFE2-878CEB71CFC0}" type="slidenum">
              <a:rPr lang="es-ES"/>
              <a:pPr>
                <a:defRPr/>
              </a:pPr>
              <a:t>50</a:t>
            </a:fld>
            <a:endParaRPr lang="es-ES"/>
          </a:p>
        </p:txBody>
      </p:sp>
      <p:sp>
        <p:nvSpPr>
          <p:cNvPr id="6" name="2 Marcador de contenido"/>
          <p:cNvSpPr txBox="1">
            <a:spLocks/>
          </p:cNvSpPr>
          <p:nvPr/>
        </p:nvSpPr>
        <p:spPr>
          <a:xfrm>
            <a:off x="6816080" y="1196648"/>
            <a:ext cx="4968552" cy="5160164"/>
          </a:xfrm>
          <a:prstGeom prst="rect">
            <a:avLst/>
          </a:prstGeom>
          <a:solidFill>
            <a:schemeClr val="accent2">
              <a:lumMod val="20000"/>
              <a:lumOff val="80000"/>
            </a:schemeClr>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buClr>
                <a:schemeClr val="accent3"/>
              </a:buClr>
              <a:buFont typeface="Wingdings 2"/>
              <a:buChar char=""/>
              <a:defRPr/>
            </a:pPr>
            <a:r>
              <a:rPr lang="ca-ES" sz="1600" dirty="0" smtClean="0">
                <a:latin typeface="Calibri" panose="020F0502020204030204" pitchFamily="34" charset="0"/>
                <a:cs typeface="Calibri" panose="020F0502020204030204" pitchFamily="34" charset="0"/>
              </a:rPr>
              <a:t>Els conceptes de retribucions, indemnitzacions i assistències o dietes que poden rebre els càrrecs electes són els següents:</a:t>
            </a:r>
            <a:endParaRPr lang="es-ES" sz="1600" dirty="0" smtClean="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r>
              <a:rPr lang="ca-ES" sz="1600" u="sng" dirty="0" smtClean="0">
                <a:solidFill>
                  <a:schemeClr val="accent1">
                    <a:lumMod val="75000"/>
                  </a:schemeClr>
                </a:solidFill>
                <a:latin typeface="Calibri" panose="020F0502020204030204" pitchFamily="34" charset="0"/>
                <a:cs typeface="Calibri" panose="020F0502020204030204" pitchFamily="34" charset="0"/>
              </a:rPr>
              <a:t> </a:t>
            </a:r>
            <a:r>
              <a:rPr lang="ca-ES" sz="1600" b="1" u="sng" dirty="0" smtClean="0">
                <a:solidFill>
                  <a:schemeClr val="accent1">
                    <a:lumMod val="75000"/>
                  </a:schemeClr>
                </a:solidFill>
                <a:latin typeface="Calibri" panose="020F0502020204030204" pitchFamily="34" charset="0"/>
                <a:cs typeface="Calibri" panose="020F0502020204030204" pitchFamily="34" charset="0"/>
              </a:rPr>
              <a:t>Retribucions</a:t>
            </a:r>
            <a:r>
              <a:rPr lang="ca-ES" sz="1600" b="1" dirty="0" smtClean="0">
                <a:latin typeface="Calibri" panose="020F0502020204030204" pitchFamily="34" charset="0"/>
                <a:cs typeface="Calibri" panose="020F0502020204030204" pitchFamily="34" charset="0"/>
              </a:rPr>
              <a:t>: </a:t>
            </a:r>
            <a:r>
              <a:rPr lang="ca-ES" sz="1600" dirty="0" smtClean="0">
                <a:latin typeface="Calibri" panose="020F0502020204030204" pitchFamily="34" charset="0"/>
                <a:cs typeface="Calibri" panose="020F0502020204030204" pitchFamily="34" charset="0"/>
              </a:rPr>
              <a:t>són les quantitats que perceben els membres de les corporacions locals per l’exercici dels seus càrrecs quan els desenvolupin amb dedicació exclusiva o parcial. La dedicació parcial consisteix en realitzar funcions de presidència o vicepresidència, exercir delegacions o desenvolupar responsabilitats que requereixin aquesta dedicació.</a:t>
            </a:r>
            <a:endParaRPr lang="es-ES" sz="1600" dirty="0" smtClean="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r>
              <a:rPr lang="ca-ES" sz="1600" u="sng" dirty="0" smtClean="0">
                <a:solidFill>
                  <a:schemeClr val="accent1">
                    <a:lumMod val="75000"/>
                  </a:schemeClr>
                </a:solidFill>
                <a:latin typeface="Calibri" panose="020F0502020204030204" pitchFamily="34" charset="0"/>
                <a:cs typeface="Calibri" panose="020F0502020204030204" pitchFamily="34" charset="0"/>
              </a:rPr>
              <a:t> </a:t>
            </a:r>
            <a:r>
              <a:rPr lang="ca-ES" sz="1600" b="1" u="sng" dirty="0" smtClean="0">
                <a:solidFill>
                  <a:schemeClr val="accent1">
                    <a:lumMod val="75000"/>
                  </a:schemeClr>
                </a:solidFill>
                <a:latin typeface="Calibri" panose="020F0502020204030204" pitchFamily="34" charset="0"/>
                <a:cs typeface="Calibri" panose="020F0502020204030204" pitchFamily="34" charset="0"/>
              </a:rPr>
              <a:t>Indemnitzacions</a:t>
            </a:r>
            <a:r>
              <a:rPr lang="ca-ES" sz="1600" b="1" dirty="0" smtClean="0">
                <a:latin typeface="Calibri" panose="020F0502020204030204" pitchFamily="34" charset="0"/>
                <a:cs typeface="Calibri" panose="020F0502020204030204" pitchFamily="34" charset="0"/>
              </a:rPr>
              <a:t>: </a:t>
            </a:r>
            <a:r>
              <a:rPr lang="ca-ES" sz="1600" dirty="0" smtClean="0">
                <a:latin typeface="Calibri" panose="020F0502020204030204" pitchFamily="34" charset="0"/>
                <a:cs typeface="Calibri" panose="020F0502020204030204" pitchFamily="34" charset="0"/>
              </a:rPr>
              <a:t>són les quantitats que perceben els membres de les corporacions locals per les despeses efectives ocasionades en l’exercici del seu càrrec.</a:t>
            </a:r>
            <a:endParaRPr lang="es-ES" sz="1600" dirty="0" smtClean="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r>
              <a:rPr lang="ca-ES" sz="1600" u="sng" dirty="0" smtClean="0">
                <a:solidFill>
                  <a:schemeClr val="accent1">
                    <a:lumMod val="75000"/>
                  </a:schemeClr>
                </a:solidFill>
                <a:latin typeface="Calibri" panose="020F0502020204030204" pitchFamily="34" charset="0"/>
                <a:cs typeface="Calibri" panose="020F0502020204030204" pitchFamily="34" charset="0"/>
              </a:rPr>
              <a:t> </a:t>
            </a:r>
            <a:r>
              <a:rPr lang="ca-ES" sz="1600" b="1" u="sng" dirty="0" smtClean="0">
                <a:solidFill>
                  <a:schemeClr val="accent1">
                    <a:lumMod val="75000"/>
                  </a:schemeClr>
                </a:solidFill>
                <a:latin typeface="Calibri" panose="020F0502020204030204" pitchFamily="34" charset="0"/>
                <a:cs typeface="Calibri" panose="020F0502020204030204" pitchFamily="34" charset="0"/>
              </a:rPr>
              <a:t>Assistències (o dietes): </a:t>
            </a:r>
            <a:r>
              <a:rPr lang="ca-ES" sz="1600" dirty="0" smtClean="0">
                <a:latin typeface="Calibri" panose="020F0502020204030204" pitchFamily="34" charset="0"/>
                <a:cs typeface="Calibri" panose="020F0502020204030204" pitchFamily="34" charset="0"/>
              </a:rPr>
              <a:t>són les quantitats que perceben els membres de les corporacions locals per l’assistència efectiva a les sessions dels òrgans col·legiats de la corporació de què formen part.</a:t>
            </a:r>
            <a:endParaRPr lang="es-ES" sz="1600" dirty="0" smtClean="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endParaRPr lang="es-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87466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3156" y="188640"/>
            <a:ext cx="11468844" cy="6604717"/>
          </a:xfrm>
          <a:solidFill>
            <a:schemeClr val="accent2">
              <a:lumMod val="20000"/>
              <a:lumOff val="80000"/>
            </a:schemeClr>
          </a:solidFill>
        </p:spPr>
        <p:txBody>
          <a:bodyPr numCol="2">
            <a:normAutofit fontScale="92500" lnSpcReduction="20000"/>
          </a:bodyPr>
          <a:lstStyle/>
          <a:p>
            <a:pPr algn="just"/>
            <a:r>
              <a:rPr lang="ca-ES" sz="1600" dirty="0">
                <a:latin typeface="Calibri" panose="020F0502020204030204" pitchFamily="34" charset="0"/>
                <a:cs typeface="Calibri" panose="020F0502020204030204" pitchFamily="34" charset="0"/>
              </a:rPr>
              <a:t>Limitació en el nombre dels càrrecs públics de les entitats locals amb dedicació exclusiva (article 75 ter)</a:t>
            </a:r>
          </a:p>
          <a:p>
            <a:pPr algn="just"/>
            <a:r>
              <a:rPr lang="ca-ES" sz="1600" b="1" u="sng" dirty="0">
                <a:latin typeface="Calibri" panose="020F0502020204030204" pitchFamily="34" charset="0"/>
                <a:cs typeface="Calibri" panose="020F0502020204030204" pitchFamily="34" charset="0"/>
              </a:rPr>
              <a:t>A) En els Ajuntaments</a:t>
            </a:r>
            <a:r>
              <a:rPr lang="ca-ES" sz="1600" dirty="0">
                <a:latin typeface="Calibri" panose="020F0502020204030204" pitchFamily="34" charset="0"/>
                <a:cs typeface="Calibri" panose="020F0502020204030204" pitchFamily="34" charset="0"/>
              </a:rPr>
              <a:t>:</a:t>
            </a:r>
          </a:p>
          <a:p>
            <a:pPr algn="just"/>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inferior a 1.000 habitants, </a:t>
            </a:r>
            <a:r>
              <a:rPr lang="ca-ES" sz="1600" b="1" dirty="0">
                <a:latin typeface="Calibri" panose="020F0502020204030204" pitchFamily="34" charset="0"/>
                <a:cs typeface="Calibri" panose="020F0502020204030204" pitchFamily="34" charset="0"/>
              </a:rPr>
              <a:t>cap membre podrà prestar els seus serveis en règim de dedicació exclusiva.</a:t>
            </a:r>
          </a:p>
          <a:p>
            <a:pPr algn="just"/>
            <a:r>
              <a:rPr lang="ca-ES" sz="1600" dirty="0">
                <a:latin typeface="Calibri" panose="020F0502020204030204" pitchFamily="34" charset="0"/>
                <a:cs typeface="Calibri" panose="020F0502020204030204" pitchFamily="34" charset="0"/>
              </a:rPr>
              <a:t>- Municipis amb població compresa entre 1.001 i 2.000 habitants, només </a:t>
            </a:r>
            <a:r>
              <a:rPr lang="ca-ES" sz="1600" b="1" dirty="0">
                <a:latin typeface="Calibri" panose="020F0502020204030204" pitchFamily="34" charset="0"/>
                <a:cs typeface="Calibri" panose="020F0502020204030204" pitchFamily="34" charset="0"/>
              </a:rPr>
              <a:t>un membre </a:t>
            </a:r>
            <a:r>
              <a:rPr lang="ca-ES" sz="1600" dirty="0">
                <a:latin typeface="Calibri" panose="020F0502020204030204" pitchFamily="34" charset="0"/>
                <a:cs typeface="Calibri" panose="020F0502020204030204" pitchFamily="34" charset="0"/>
              </a:rPr>
              <a:t>podrà prestar els seus serveis en règim de dedicació exclusiva.</a:t>
            </a:r>
          </a:p>
          <a:p>
            <a:pPr algn="just"/>
            <a:r>
              <a:rPr lang="ca-ES" sz="1600" dirty="0">
                <a:latin typeface="Calibri" panose="020F0502020204030204" pitchFamily="34" charset="0"/>
                <a:cs typeface="Calibri" panose="020F0502020204030204" pitchFamily="34" charset="0"/>
              </a:rPr>
              <a:t>- Municipis amb població compresa entre 2.001 i 3.000 habitants, els membres que podran prestar els seus serveis en règim de dedicació exclusiva </a:t>
            </a:r>
            <a:r>
              <a:rPr lang="ca-ES" sz="1600" b="1" dirty="0">
                <a:latin typeface="Calibri" panose="020F0502020204030204" pitchFamily="34" charset="0"/>
                <a:cs typeface="Calibri" panose="020F0502020204030204" pitchFamily="34" charset="0"/>
              </a:rPr>
              <a:t>no excedirà de dos.</a:t>
            </a:r>
          </a:p>
          <a:p>
            <a:pPr algn="just"/>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3.001 i 10.000 habitants, els membres que podran prestar els seus serveis en règim de dedicació exclusiva </a:t>
            </a:r>
            <a:r>
              <a:rPr lang="ca-ES" sz="1600" b="1" dirty="0">
                <a:latin typeface="Calibri" panose="020F0502020204030204" pitchFamily="34" charset="0"/>
                <a:cs typeface="Calibri" panose="020F0502020204030204" pitchFamily="34" charset="0"/>
              </a:rPr>
              <a:t>no excedirà de tres.</a:t>
            </a:r>
          </a:p>
          <a:p>
            <a:pPr algn="just"/>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10.001 i 15.000 habitants, els membres que podran prestar els seus serveis en règim de dedicació exclusiva </a:t>
            </a:r>
            <a:r>
              <a:rPr lang="ca-ES" sz="1600" b="1" dirty="0">
                <a:latin typeface="Calibri" panose="020F0502020204030204" pitchFamily="34" charset="0"/>
                <a:cs typeface="Calibri" panose="020F0502020204030204" pitchFamily="34" charset="0"/>
              </a:rPr>
              <a:t>no excedirà de cinc</a:t>
            </a:r>
            <a:r>
              <a:rPr lang="ca-ES" sz="1600" dirty="0">
                <a:latin typeface="Calibri" panose="020F0502020204030204" pitchFamily="34" charset="0"/>
                <a:cs typeface="Calibri" panose="020F0502020204030204" pitchFamily="34" charset="0"/>
              </a:rPr>
              <a:t>.</a:t>
            </a:r>
          </a:p>
          <a:p>
            <a:pPr algn="just"/>
            <a:r>
              <a:rPr lang="ca-ES" sz="1600" dirty="0" smtClean="0">
                <a:latin typeface="Calibri" panose="020F0502020204030204" pitchFamily="34" charset="0"/>
                <a:cs typeface="Calibri" panose="020F0502020204030204" pitchFamily="34" charset="0"/>
              </a:rPr>
              <a:t>-</a:t>
            </a:r>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15.001 i 20.000 habitants, els membres que podran prestar els seus serveis en règim de dedicació exclusiva </a:t>
            </a:r>
            <a:r>
              <a:rPr lang="ca-ES" sz="1600" b="1" dirty="0">
                <a:latin typeface="Calibri" panose="020F0502020204030204" pitchFamily="34" charset="0"/>
                <a:cs typeface="Calibri" panose="020F0502020204030204" pitchFamily="34" charset="0"/>
              </a:rPr>
              <a:t>no excedirà de set.</a:t>
            </a:r>
          </a:p>
          <a:p>
            <a:pPr algn="just"/>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20.001 i 35.000 habitants, els membres que podran prestar els seus serveis en règim de dedicació exclusiva </a:t>
            </a:r>
            <a:r>
              <a:rPr lang="ca-ES" sz="1600" b="1" dirty="0">
                <a:latin typeface="Calibri" panose="020F0502020204030204" pitchFamily="34" charset="0"/>
                <a:cs typeface="Calibri" panose="020F0502020204030204" pitchFamily="34" charset="0"/>
              </a:rPr>
              <a:t>no excedirà de deu.</a:t>
            </a:r>
          </a:p>
          <a:p>
            <a:pPr algn="just"/>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35.001 i 50.000 habitants, els membres que podran prestar els seus serveis en règim de dedicació exclusiva </a:t>
            </a:r>
            <a:r>
              <a:rPr lang="ca-ES" sz="1600" b="1" dirty="0">
                <a:latin typeface="Calibri" panose="020F0502020204030204" pitchFamily="34" charset="0"/>
                <a:cs typeface="Calibri" panose="020F0502020204030204" pitchFamily="34" charset="0"/>
              </a:rPr>
              <a:t>no excedirà d'onze</a:t>
            </a:r>
            <a:r>
              <a:rPr lang="ca-ES" sz="1600" b="1" dirty="0" smtClean="0">
                <a:latin typeface="Calibri" panose="020F0502020204030204" pitchFamily="34" charset="0"/>
                <a:cs typeface="Calibri" panose="020F0502020204030204" pitchFamily="34" charset="0"/>
              </a:rPr>
              <a:t>.</a:t>
            </a:r>
          </a:p>
          <a:p>
            <a:pPr algn="just"/>
            <a:endParaRPr lang="ca-ES" sz="1600" b="1" dirty="0" smtClean="0">
              <a:latin typeface="Calibri" panose="020F0502020204030204" pitchFamily="34" charset="0"/>
              <a:cs typeface="Calibri" panose="020F0502020204030204" pitchFamily="34" charset="0"/>
            </a:endParaRPr>
          </a:p>
          <a:p>
            <a:r>
              <a:rPr lang="ca-ES" sz="1600" dirty="0">
                <a:latin typeface="Calibri" panose="020F0502020204030204" pitchFamily="34" charset="0"/>
                <a:cs typeface="Calibri" panose="020F0502020204030204" pitchFamily="34" charset="0"/>
              </a:rPr>
              <a:t>- Municipis amb població compresa entre 50.001 i 100.000 habitants, els membres que podran prestar els seus serveis en règim de dedicació exclusiva no excedirà de quinze.</a:t>
            </a:r>
          </a:p>
          <a:p>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100.001 i 300.000 habitants, els membres que podran prestar els seus serveis en règim de dedicació exclusiva no excedirà de divuit.</a:t>
            </a:r>
          </a:p>
          <a:p>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300.001 i 500.000 habitants, els membres que podran prestar els seus serveis en règim de dedicació exclusiva no excedirà de vint.</a:t>
            </a:r>
          </a:p>
          <a:p>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500.001 i 700.000 habitants, els membres que podran prestar els seus serveis en règim de dedicació exclusiva no excedirà de vint.</a:t>
            </a:r>
          </a:p>
          <a:p>
            <a:r>
              <a:rPr lang="ca-ES" sz="1600" dirty="0">
                <a:latin typeface="Calibri" panose="020F0502020204030204" pitchFamily="34" charset="0"/>
                <a:cs typeface="Calibri" panose="020F0502020204030204" pitchFamily="34" charset="0"/>
              </a:rPr>
              <a:t>-Municipis </a:t>
            </a:r>
            <a:r>
              <a:rPr lang="ca-ES" sz="1600" dirty="0" smtClean="0">
                <a:latin typeface="Calibri" panose="020F0502020204030204" pitchFamily="34" charset="0"/>
                <a:cs typeface="Calibri" panose="020F0502020204030204" pitchFamily="34" charset="0"/>
              </a:rPr>
              <a:t>amb </a:t>
            </a:r>
            <a:r>
              <a:rPr lang="ca-ES" sz="1600" dirty="0">
                <a:latin typeface="Calibri" panose="020F0502020204030204" pitchFamily="34" charset="0"/>
                <a:cs typeface="Calibri" panose="020F0502020204030204" pitchFamily="34" charset="0"/>
              </a:rPr>
              <a:t>població compresa entre 700.001 i 1.000.000 habitants, els membres que podran prestar els seus serveis en règim de dedicació exclusiva no excedirà de vint.</a:t>
            </a:r>
          </a:p>
          <a:p>
            <a:pPr algn="just"/>
            <a:r>
              <a:rPr lang="ca-ES" sz="1600" dirty="0">
                <a:latin typeface="Calibri" panose="020F0502020204030204" pitchFamily="34" charset="0"/>
                <a:cs typeface="Calibri" panose="020F0502020204030204" pitchFamily="34" charset="0"/>
              </a:rPr>
              <a:t>-En Els ajuntaments de municipis de Madrid i Barcelona, ​​els membres que podran prestar els seus serveis en règim de dedicació exclusiva no excediran, respectivament, de quaranta-cinc i de trenta-dos</a:t>
            </a:r>
            <a:r>
              <a:rPr lang="ca-ES" sz="1600" dirty="0" smtClean="0">
                <a:latin typeface="Calibri" panose="020F0502020204030204" pitchFamily="34" charset="0"/>
                <a:cs typeface="Calibri" panose="020F0502020204030204" pitchFamily="34" charset="0"/>
              </a:rPr>
              <a:t>.</a:t>
            </a:r>
          </a:p>
          <a:p>
            <a:pPr marL="0" indent="0" algn="just">
              <a:buNone/>
            </a:pPr>
            <a:endParaRPr lang="ca-ES" sz="1600" dirty="0" smtClean="0">
              <a:latin typeface="Calibri" panose="020F0502020204030204" pitchFamily="34" charset="0"/>
              <a:cs typeface="Calibri" panose="020F0502020204030204" pitchFamily="34" charset="0"/>
            </a:endParaRPr>
          </a:p>
          <a:p>
            <a:r>
              <a:rPr lang="ca-ES" sz="1600" dirty="0">
                <a:latin typeface="Calibri" panose="020F0502020204030204" pitchFamily="34" charset="0"/>
                <a:cs typeface="Calibri" panose="020F0502020204030204" pitchFamily="34" charset="0"/>
              </a:rPr>
              <a:t>B) </a:t>
            </a:r>
            <a:r>
              <a:rPr lang="ca-ES" sz="1600" b="1" dirty="0">
                <a:latin typeface="Calibri" panose="020F0502020204030204" pitchFamily="34" charset="0"/>
                <a:cs typeface="Calibri" panose="020F0502020204030204" pitchFamily="34" charset="0"/>
              </a:rPr>
              <a:t>Diputacions i Consells i Cabildos </a:t>
            </a:r>
            <a:r>
              <a:rPr lang="ca-ES" sz="1600" b="1" dirty="0" smtClean="0">
                <a:latin typeface="Calibri" panose="020F0502020204030204" pitchFamily="34" charset="0"/>
                <a:cs typeface="Calibri" panose="020F0502020204030204" pitchFamily="34" charset="0"/>
              </a:rPr>
              <a:t>Insulars</a:t>
            </a:r>
            <a:endParaRPr lang="ca-ES" sz="1600" dirty="0">
              <a:latin typeface="Calibri" panose="020F0502020204030204" pitchFamily="34" charset="0"/>
              <a:cs typeface="Calibri" panose="020F0502020204030204" pitchFamily="34" charset="0"/>
            </a:endParaRPr>
          </a:p>
          <a:p>
            <a:r>
              <a:rPr lang="ca-ES" sz="1600" dirty="0">
                <a:latin typeface="Calibri" panose="020F0502020204030204" pitchFamily="34" charset="0"/>
                <a:cs typeface="Calibri" panose="020F0502020204030204" pitchFamily="34" charset="0"/>
              </a:rPr>
              <a:t>A les Diputacions provincials en nombre màxim serà el mateix que el del tram corresponent a la Corporació del municipi més poblat de la seva província, i en els Consells i Cabildos Insulars serà el mateix que el de la Corporació del municipi més poblat de la seva illa.</a:t>
            </a:r>
          </a:p>
          <a:p>
            <a:pPr algn="just"/>
            <a:endParaRPr lang="ca-ES" sz="1600" dirty="0">
              <a:latin typeface="Calibri" panose="020F0502020204030204" pitchFamily="34" charset="0"/>
              <a:cs typeface="Calibri" panose="020F0502020204030204" pitchFamily="34" charset="0"/>
            </a:endParaRPr>
          </a:p>
          <a:p>
            <a:pPr algn="just"/>
            <a:endParaRPr lang="ca-ES" sz="16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51</a:t>
            </a:fld>
            <a:endParaRPr lang="es-ES"/>
          </a:p>
        </p:txBody>
      </p:sp>
    </p:spTree>
    <p:extLst>
      <p:ext uri="{BB962C8B-B14F-4D97-AF65-F5344CB8AC3E}">
        <p14:creationId xmlns:p14="http://schemas.microsoft.com/office/powerpoint/2010/main" val="22835352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9456" y="9053"/>
            <a:ext cx="6007102" cy="1215969"/>
          </a:xfrm>
        </p:spPr>
        <p:txBody>
          <a:bodyPr>
            <a:noAutofit/>
          </a:bodyPr>
          <a:lstStyle/>
          <a:p>
            <a:pPr lvl="0" eaLnBrk="0" fontAlgn="base" hangingPunct="0">
              <a:spcAft>
                <a:spcPct val="0"/>
              </a:spcAft>
            </a:pPr>
            <a:r>
              <a:rPr lang="ca-ES" altLang="es-ES" sz="2800" b="1" dirty="0">
                <a:solidFill>
                  <a:srgbClr val="133C6A"/>
                </a:solidFill>
                <a:latin typeface="Calibri" panose="020F0502020204030204" pitchFamily="34" charset="0"/>
                <a:ea typeface="Times New Roman" panose="02020603050405020304" pitchFamily="18" charset="0"/>
                <a:cs typeface="Calibri" panose="020F0502020204030204" pitchFamily="34" charset="0"/>
              </a:rPr>
              <a:t>RÈGIM RETRIBUTIUS DELS MEMBRES DE LES CORPORACIONS LOCALS 2022</a:t>
            </a:r>
            <a:endParaRPr lang="es-ES" altLang="es-ES" sz="2800" b="1" dirty="0">
              <a:ea typeface="Times New Roman" panose="02020603050405020304" pitchFamily="18"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70294328"/>
              </p:ext>
            </p:extLst>
          </p:nvPr>
        </p:nvGraphicFramePr>
        <p:xfrm>
          <a:off x="911424" y="2132856"/>
          <a:ext cx="5904656" cy="3044830"/>
        </p:xfrm>
        <a:graphic>
          <a:graphicData uri="http://schemas.openxmlformats.org/drawingml/2006/table">
            <a:tbl>
              <a:tblPr firstRow="1" firstCol="1" bandRow="1">
                <a:tableStyleId>{5C22544A-7EE6-4342-B048-85BDC9FD1C3A}</a:tableStyleId>
              </a:tblPr>
              <a:tblGrid>
                <a:gridCol w="3536518">
                  <a:extLst>
                    <a:ext uri="{9D8B030D-6E8A-4147-A177-3AD203B41FA5}">
                      <a16:colId xmlns:a16="http://schemas.microsoft.com/office/drawing/2014/main" val="2866893983"/>
                    </a:ext>
                  </a:extLst>
                </a:gridCol>
                <a:gridCol w="2368138">
                  <a:extLst>
                    <a:ext uri="{9D8B030D-6E8A-4147-A177-3AD203B41FA5}">
                      <a16:colId xmlns:a16="http://schemas.microsoft.com/office/drawing/2014/main" val="1623564942"/>
                    </a:ext>
                  </a:extLst>
                </a:gridCol>
              </a:tblGrid>
              <a:tr h="288032">
                <a:tc>
                  <a:txBody>
                    <a:bodyPr/>
                    <a:lstStyle/>
                    <a:p>
                      <a:pPr algn="ctr">
                        <a:lnSpc>
                          <a:spcPct val="107000"/>
                        </a:lnSpc>
                        <a:spcAft>
                          <a:spcPts val="600"/>
                        </a:spcAft>
                      </a:pPr>
                      <a:r>
                        <a:rPr lang="ca-ES" sz="1400">
                          <a:effectLst/>
                        </a:rPr>
                        <a:t>Habitants</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a:effectLst/>
                        </a:rPr>
                        <a:t>Referència (€)</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653572194"/>
                  </a:ext>
                </a:extLst>
              </a:tr>
              <a:tr h="296585">
                <a:tc>
                  <a:txBody>
                    <a:bodyPr/>
                    <a:lstStyle/>
                    <a:p>
                      <a:pPr algn="ctr">
                        <a:lnSpc>
                          <a:spcPct val="107000"/>
                        </a:lnSpc>
                        <a:spcAft>
                          <a:spcPts val="600"/>
                        </a:spcAft>
                      </a:pPr>
                      <a:r>
                        <a:rPr lang="ca-ES" sz="1400">
                          <a:effectLst/>
                        </a:rPr>
                        <a:t>Més de 500.000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a:effectLst/>
                        </a:rPr>
                        <a:t>111.684,46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1332671101"/>
                  </a:ext>
                </a:extLst>
              </a:tr>
              <a:tr h="296585">
                <a:tc>
                  <a:txBody>
                    <a:bodyPr/>
                    <a:lstStyle/>
                    <a:p>
                      <a:pPr algn="ctr">
                        <a:lnSpc>
                          <a:spcPct val="107000"/>
                        </a:lnSpc>
                        <a:spcAft>
                          <a:spcPts val="600"/>
                        </a:spcAft>
                      </a:pPr>
                      <a:r>
                        <a:rPr lang="ca-ES" sz="1400">
                          <a:effectLst/>
                        </a:rPr>
                        <a:t>300.001 a 500.000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a:effectLst/>
                        </a:rPr>
                        <a:t>100.516,00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1840761844"/>
                  </a:ext>
                </a:extLst>
              </a:tr>
              <a:tr h="296585">
                <a:tc>
                  <a:txBody>
                    <a:bodyPr/>
                    <a:lstStyle/>
                    <a:p>
                      <a:pPr algn="ctr">
                        <a:lnSpc>
                          <a:spcPct val="107000"/>
                        </a:lnSpc>
                        <a:spcAft>
                          <a:spcPts val="600"/>
                        </a:spcAft>
                      </a:pPr>
                      <a:r>
                        <a:rPr lang="ca-ES" sz="1400" dirty="0">
                          <a:effectLst/>
                        </a:rPr>
                        <a:t>150.001 a 300.000</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a:effectLst/>
                        </a:rPr>
                        <a:t>89.347,55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3612518125"/>
                  </a:ext>
                </a:extLst>
              </a:tr>
              <a:tr h="296585">
                <a:tc>
                  <a:txBody>
                    <a:bodyPr/>
                    <a:lstStyle/>
                    <a:p>
                      <a:pPr algn="ctr">
                        <a:lnSpc>
                          <a:spcPct val="107000"/>
                        </a:lnSpc>
                        <a:spcAft>
                          <a:spcPts val="600"/>
                        </a:spcAft>
                      </a:pPr>
                      <a:r>
                        <a:rPr lang="ca-ES" sz="1400">
                          <a:effectLst/>
                        </a:rPr>
                        <a:t>75.001 a 150.000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dirty="0">
                          <a:effectLst/>
                        </a:rPr>
                        <a:t>83.763,88</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2617278792"/>
                  </a:ext>
                </a:extLst>
              </a:tr>
              <a:tr h="296585">
                <a:tc>
                  <a:txBody>
                    <a:bodyPr/>
                    <a:lstStyle/>
                    <a:p>
                      <a:pPr algn="ctr">
                        <a:lnSpc>
                          <a:spcPct val="107000"/>
                        </a:lnSpc>
                        <a:spcAft>
                          <a:spcPts val="600"/>
                        </a:spcAft>
                      </a:pPr>
                      <a:r>
                        <a:rPr lang="ca-ES" sz="1400">
                          <a:effectLst/>
                        </a:rPr>
                        <a:t>50.001 a 75.000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a:effectLst/>
                        </a:rPr>
                        <a:t>72.595,46</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1263911355"/>
                  </a:ext>
                </a:extLst>
              </a:tr>
              <a:tr h="296585">
                <a:tc>
                  <a:txBody>
                    <a:bodyPr/>
                    <a:lstStyle/>
                    <a:p>
                      <a:pPr algn="ctr">
                        <a:lnSpc>
                          <a:spcPct val="107000"/>
                        </a:lnSpc>
                        <a:spcAft>
                          <a:spcPts val="600"/>
                        </a:spcAft>
                      </a:pPr>
                      <a:r>
                        <a:rPr lang="ca-ES" sz="1400">
                          <a:effectLst/>
                        </a:rPr>
                        <a:t>20.001 a 50.000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a:effectLst/>
                        </a:rPr>
                        <a:t>61.427,01</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1620339455"/>
                  </a:ext>
                </a:extLst>
              </a:tr>
              <a:tr h="296585">
                <a:tc>
                  <a:txBody>
                    <a:bodyPr/>
                    <a:lstStyle/>
                    <a:p>
                      <a:pPr algn="ctr">
                        <a:lnSpc>
                          <a:spcPct val="107000"/>
                        </a:lnSpc>
                        <a:spcAft>
                          <a:spcPts val="600"/>
                        </a:spcAft>
                      </a:pPr>
                      <a:r>
                        <a:rPr lang="ca-ES" sz="1400">
                          <a:effectLst/>
                        </a:rPr>
                        <a:t>10.001 a 20.000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a:effectLst/>
                        </a:rPr>
                        <a:t>55.842,25</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240916221"/>
                  </a:ext>
                </a:extLst>
              </a:tr>
              <a:tr h="296585">
                <a:tc>
                  <a:txBody>
                    <a:bodyPr/>
                    <a:lstStyle/>
                    <a:p>
                      <a:pPr algn="ctr">
                        <a:lnSpc>
                          <a:spcPct val="107000"/>
                        </a:lnSpc>
                        <a:spcAft>
                          <a:spcPts val="600"/>
                        </a:spcAft>
                      </a:pPr>
                      <a:r>
                        <a:rPr lang="ca-ES" sz="1400" dirty="0">
                          <a:effectLst/>
                        </a:rPr>
                        <a:t>5.001 a 10.000</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a:effectLst/>
                        </a:rPr>
                        <a:t>50.258,57</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3268688401"/>
                  </a:ext>
                </a:extLst>
              </a:tr>
              <a:tr h="296585">
                <a:tc>
                  <a:txBody>
                    <a:bodyPr/>
                    <a:lstStyle/>
                    <a:p>
                      <a:pPr algn="ctr">
                        <a:lnSpc>
                          <a:spcPct val="107000"/>
                        </a:lnSpc>
                        <a:spcAft>
                          <a:spcPts val="600"/>
                        </a:spcAft>
                      </a:pPr>
                      <a:r>
                        <a:rPr lang="ca-ES" sz="1400">
                          <a:effectLst/>
                        </a:rPr>
                        <a:t>1.000 a 5.000</a:t>
                      </a:r>
                      <a:endParaRPr lang="es-E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400" dirty="0">
                          <a:effectLst/>
                        </a:rPr>
                        <a:t>44.673,79</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753348888"/>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22756779"/>
              </p:ext>
            </p:extLst>
          </p:nvPr>
        </p:nvGraphicFramePr>
        <p:xfrm>
          <a:off x="926643" y="5640968"/>
          <a:ext cx="5889437" cy="1152652"/>
        </p:xfrm>
        <a:graphic>
          <a:graphicData uri="http://schemas.openxmlformats.org/drawingml/2006/table">
            <a:tbl>
              <a:tblPr firstRow="1" firstCol="1" bandRow="1">
                <a:tableStyleId>{5C22544A-7EE6-4342-B048-85BDC9FD1C3A}</a:tableStyleId>
              </a:tblPr>
              <a:tblGrid>
                <a:gridCol w="2895435">
                  <a:extLst>
                    <a:ext uri="{9D8B030D-6E8A-4147-A177-3AD203B41FA5}">
                      <a16:colId xmlns:a16="http://schemas.microsoft.com/office/drawing/2014/main" val="1731304887"/>
                    </a:ext>
                  </a:extLst>
                </a:gridCol>
                <a:gridCol w="2994002">
                  <a:extLst>
                    <a:ext uri="{9D8B030D-6E8A-4147-A177-3AD203B41FA5}">
                      <a16:colId xmlns:a16="http://schemas.microsoft.com/office/drawing/2014/main" val="3729793545"/>
                    </a:ext>
                  </a:extLst>
                </a:gridCol>
              </a:tblGrid>
              <a:tr h="282399">
                <a:tc>
                  <a:txBody>
                    <a:bodyPr/>
                    <a:lstStyle/>
                    <a:p>
                      <a:pPr algn="ctr">
                        <a:lnSpc>
                          <a:spcPct val="107000"/>
                        </a:lnSpc>
                        <a:spcAft>
                          <a:spcPts val="600"/>
                        </a:spcAft>
                      </a:pPr>
                      <a:r>
                        <a:rPr lang="ca-ES" sz="1300" dirty="0">
                          <a:effectLst/>
                        </a:rPr>
                        <a:t>Dedicació</a:t>
                      </a:r>
                      <a:endParaRPr lang="es-E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300">
                          <a:effectLst/>
                        </a:rPr>
                        <a:t>Referència (€)</a:t>
                      </a:r>
                      <a:endParaRPr lang="es-ES" sz="13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1736722499"/>
                  </a:ext>
                </a:extLst>
              </a:tr>
              <a:tr h="282399">
                <a:tc>
                  <a:txBody>
                    <a:bodyPr/>
                    <a:lstStyle/>
                    <a:p>
                      <a:pPr algn="ctr">
                        <a:lnSpc>
                          <a:spcPct val="107000"/>
                        </a:lnSpc>
                        <a:spcAft>
                          <a:spcPts val="600"/>
                        </a:spcAft>
                      </a:pPr>
                      <a:r>
                        <a:rPr lang="ca-ES" sz="1300" dirty="0">
                          <a:effectLst/>
                        </a:rPr>
                        <a:t>Dedicació parcial al 75%</a:t>
                      </a:r>
                      <a:endParaRPr lang="es-E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300" dirty="0">
                          <a:effectLst/>
                        </a:rPr>
                        <a:t>33.505,38</a:t>
                      </a:r>
                      <a:endParaRPr lang="es-E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2848528016"/>
                  </a:ext>
                </a:extLst>
              </a:tr>
              <a:tr h="282399">
                <a:tc>
                  <a:txBody>
                    <a:bodyPr/>
                    <a:lstStyle/>
                    <a:p>
                      <a:pPr algn="ctr">
                        <a:lnSpc>
                          <a:spcPct val="107000"/>
                        </a:lnSpc>
                        <a:spcAft>
                          <a:spcPts val="600"/>
                        </a:spcAft>
                      </a:pPr>
                      <a:r>
                        <a:rPr lang="ca-ES" sz="1300">
                          <a:effectLst/>
                        </a:rPr>
                        <a:t>Dedicació parcial al 50%</a:t>
                      </a:r>
                      <a:endParaRPr lang="es-ES" sz="13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300">
                          <a:effectLst/>
                        </a:rPr>
                        <a:t>24.570,42</a:t>
                      </a:r>
                      <a:endParaRPr lang="es-ES" sz="13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2665978178"/>
                  </a:ext>
                </a:extLst>
              </a:tr>
              <a:tr h="282399">
                <a:tc>
                  <a:txBody>
                    <a:bodyPr/>
                    <a:lstStyle/>
                    <a:p>
                      <a:pPr algn="ctr">
                        <a:lnSpc>
                          <a:spcPct val="107000"/>
                        </a:lnSpc>
                        <a:spcAft>
                          <a:spcPts val="600"/>
                        </a:spcAft>
                      </a:pPr>
                      <a:r>
                        <a:rPr lang="ca-ES" sz="1300">
                          <a:effectLst/>
                        </a:rPr>
                        <a:t>Dedicació parcial al 25%</a:t>
                      </a:r>
                      <a:endParaRPr lang="es-ES" sz="130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38100" marB="38100" anchor="ctr"/>
                </a:tc>
                <a:tc>
                  <a:txBody>
                    <a:bodyPr/>
                    <a:lstStyle/>
                    <a:p>
                      <a:pPr algn="ctr">
                        <a:lnSpc>
                          <a:spcPct val="107000"/>
                        </a:lnSpc>
                        <a:spcAft>
                          <a:spcPts val="600"/>
                        </a:spcAft>
                      </a:pPr>
                      <a:r>
                        <a:rPr lang="ca-ES" sz="1300" dirty="0">
                          <a:effectLst/>
                        </a:rPr>
                        <a:t>16.753,28</a:t>
                      </a:r>
                      <a:endParaRPr lang="es-E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5725" marR="85725" marT="38100" marB="38100" anchor="ctr"/>
                </a:tc>
                <a:extLst>
                  <a:ext uri="{0D108BD9-81ED-4DB2-BD59-A6C34878D82A}">
                    <a16:rowId xmlns:a16="http://schemas.microsoft.com/office/drawing/2014/main" val="218071066"/>
                  </a:ext>
                </a:extLst>
              </a:tr>
            </a:tbl>
          </a:graphicData>
        </a:graphic>
      </p:graphicFrame>
      <p:sp>
        <p:nvSpPr>
          <p:cNvPr id="6" name="Rectangle 1"/>
          <p:cNvSpPr>
            <a:spLocks noChangeArrowheads="1"/>
          </p:cNvSpPr>
          <p:nvPr/>
        </p:nvSpPr>
        <p:spPr bwMode="auto">
          <a:xfrm>
            <a:off x="911424" y="1386936"/>
            <a:ext cx="10985956" cy="740572"/>
          </a:xfrm>
          <a:prstGeom prst="rect">
            <a:avLst/>
          </a:prstGeom>
          <a:solidFill>
            <a:schemeClr val="accent2"/>
          </a:solidFill>
          <a:ln>
            <a:noFill/>
          </a:ln>
          <a:effectLst/>
        </p:spPr>
        <p:txBody>
          <a:bodyPr vert="horz" wrap="square" lIns="91440" tIns="45720" rIns="91440" bIns="47610" numCol="1" anchor="ctr" anchorCtr="0" compatLnSpc="1">
            <a:prstTxWarp prst="textNoShape">
              <a:avLst/>
            </a:prstTxWarp>
            <a:spAutoFit/>
          </a:bodyPr>
          <a:lstStyle/>
          <a:p>
            <a:pPr eaLnBrk="0" fontAlgn="base" hangingPunct="0">
              <a:spcBef>
                <a:spcPct val="0"/>
              </a:spcBef>
              <a:spcAft>
                <a:spcPct val="0"/>
              </a:spcAft>
            </a:pPr>
            <a:r>
              <a:rPr lang="ca-ES" altLang="es-E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La disposició addicional vint-i-sisena actualitza el </a:t>
            </a:r>
            <a:r>
              <a:rPr lang="ca-ES" altLang="es-ES" sz="14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límit màxim total </a:t>
            </a:r>
            <a:r>
              <a:rPr lang="ca-ES" altLang="es-E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que poden percebre els membres de les corporacions locals per tots els conceptes retributius i assistències, exclosos els triennis als quals tinguin dret els funcionaris de carrera que es trobin en situació de serveis especials. </a:t>
            </a:r>
          </a:p>
          <a:p>
            <a:pPr eaLnBrk="0" fontAlgn="base" hangingPunct="0">
              <a:spcBef>
                <a:spcPct val="0"/>
              </a:spcBef>
              <a:spcAft>
                <a:spcPct val="0"/>
              </a:spcAft>
            </a:pPr>
            <a:r>
              <a:rPr lang="ca-ES" altLang="es-E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Els quadres amb els límits retributius són els següents:</a:t>
            </a:r>
            <a:endParaRPr lang="es-ES" altLang="es-ES" sz="2000" dirty="0">
              <a:solidFill>
                <a:schemeClr val="bg1"/>
              </a:solidFill>
              <a:latin typeface="Arial" panose="020B0604020202020204" pitchFamily="34" charset="0"/>
            </a:endParaRPr>
          </a:p>
        </p:txBody>
      </p:sp>
      <p:sp>
        <p:nvSpPr>
          <p:cNvPr id="7" name="Rectángulo 6"/>
          <p:cNvSpPr/>
          <p:nvPr/>
        </p:nvSpPr>
        <p:spPr>
          <a:xfrm>
            <a:off x="926643" y="5165875"/>
            <a:ext cx="6552728" cy="4750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a:latin typeface="Calibri" panose="020F0502020204030204" pitchFamily="34" charset="0"/>
                <a:cs typeface="Calibri" panose="020F0502020204030204" pitchFamily="34" charset="0"/>
              </a:rPr>
              <a:t>En el cas de les corporacions locals amb </a:t>
            </a:r>
            <a:r>
              <a:rPr lang="es-ES" sz="1200" b="1">
                <a:latin typeface="Calibri" panose="020F0502020204030204" pitchFamily="34" charset="0"/>
                <a:cs typeface="Calibri" panose="020F0502020204030204" pitchFamily="34" charset="0"/>
              </a:rPr>
              <a:t>menys de 1.000 habitants</a:t>
            </a:r>
            <a:r>
              <a:rPr lang="es-ES" sz="1200">
                <a:latin typeface="Calibri" panose="020F0502020204030204" pitchFamily="34" charset="0"/>
                <a:cs typeface="Calibri" panose="020F0502020204030204" pitchFamily="34" charset="0"/>
              </a:rPr>
              <a:t>, resultarà d’aplicació la següent escala, en funció de la dedicació dels regidors:</a:t>
            </a:r>
          </a:p>
        </p:txBody>
      </p:sp>
      <p:sp>
        <p:nvSpPr>
          <p:cNvPr id="8" name="5 Rectángulo"/>
          <p:cNvSpPr/>
          <p:nvPr/>
        </p:nvSpPr>
        <p:spPr>
          <a:xfrm>
            <a:off x="6837016" y="2263142"/>
            <a:ext cx="5060364" cy="14557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400" b="1" dirty="0">
                <a:solidFill>
                  <a:srgbClr val="002060"/>
                </a:solidFill>
                <a:latin typeface="Calibri" panose="020F0502020204030204" pitchFamily="34" charset="0"/>
                <a:cs typeface="Calibri" panose="020F0502020204030204" pitchFamily="34" charset="0"/>
              </a:rPr>
              <a:t>Els límits establerts es refereixen a imports bruts anuals, per cada electe que exerceix el seu càrrec en règim de dedicació exclusiva, i no pel conjunt dels que l’exerceixen en una mateixa Corporació local. </a:t>
            </a:r>
          </a:p>
        </p:txBody>
      </p:sp>
      <p:sp>
        <p:nvSpPr>
          <p:cNvPr id="9" name="2 Rectángulo"/>
          <p:cNvSpPr/>
          <p:nvPr/>
        </p:nvSpPr>
        <p:spPr>
          <a:xfrm>
            <a:off x="7464152" y="3933056"/>
            <a:ext cx="4433228" cy="28083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ca-ES" sz="1400" b="1" dirty="0">
                <a:solidFill>
                  <a:srgbClr val="002060"/>
                </a:solidFill>
                <a:latin typeface="Calibri" panose="020F0502020204030204" pitchFamily="34" charset="0"/>
                <a:cs typeface="Calibri" panose="020F0502020204030204" pitchFamily="34" charset="0"/>
              </a:rPr>
              <a:t>Igualment, inclouen el total de retribucions, independentment de si els electes perceben pagues extraordinàries o no, i si ho fan, si són o no prorratejades, circumstància aquesta que també serà acordada pel Ple de l'Ajuntament. Aquest límit no inclou ni les quotes de la Seguretat Social a càrrec de la Corporació ni les indemnitzacions per les despeses efectives ocasionades en l’exercici del seu càrrec. </a:t>
            </a:r>
          </a:p>
        </p:txBody>
      </p:sp>
      <p:sp>
        <p:nvSpPr>
          <p:cNvPr id="10" name="Rectángulo 9"/>
          <p:cNvSpPr/>
          <p:nvPr/>
        </p:nvSpPr>
        <p:spPr>
          <a:xfrm>
            <a:off x="7464152" y="65919"/>
            <a:ext cx="4433228" cy="1303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b="1" dirty="0">
                <a:solidFill>
                  <a:schemeClr val="bg1"/>
                </a:solidFill>
                <a:latin typeface="Calibri" panose="020F0502020204030204" pitchFamily="34" charset="0"/>
                <a:cs typeface="Calibri" panose="020F0502020204030204" pitchFamily="34" charset="0"/>
              </a:rPr>
              <a:t>El límit màxim total que poden percebre els membres de les Corporacions Locals per tots els conceptes retributius i assistències, </a:t>
            </a:r>
            <a:r>
              <a:rPr lang="ca-ES" sz="1400" b="1" u="sng" dirty="0">
                <a:solidFill>
                  <a:schemeClr val="bg1"/>
                </a:solidFill>
                <a:latin typeface="Calibri" panose="020F0502020204030204" pitchFamily="34" charset="0"/>
                <a:cs typeface="Calibri" panose="020F0502020204030204" pitchFamily="34" charset="0"/>
              </a:rPr>
              <a:t>exclosos els triennis </a:t>
            </a:r>
            <a:r>
              <a:rPr lang="ca-ES" sz="1400" dirty="0">
                <a:solidFill>
                  <a:schemeClr val="bg1"/>
                </a:solidFill>
                <a:latin typeface="Calibri" panose="020F0502020204030204" pitchFamily="34" charset="0"/>
                <a:cs typeface="Calibri" panose="020F0502020204030204" pitchFamily="34" charset="0"/>
              </a:rPr>
              <a:t>als que, en el seu cas, tinguin dret aquells funcionaris de carrera que es trobin en situació de serveis especials, </a:t>
            </a:r>
            <a:endParaRPr lang="es-ES"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5325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p:cNvSpPr>
            <a:spLocks noGrp="1"/>
          </p:cNvSpPr>
          <p:nvPr>
            <p:ph type="title"/>
          </p:nvPr>
        </p:nvSpPr>
        <p:spPr>
          <a:xfrm>
            <a:off x="1881189" y="1"/>
            <a:ext cx="4929187" cy="785813"/>
          </a:xfrm>
          <a:noFill/>
        </p:spPr>
        <p:txBody>
          <a:bodyPr>
            <a:normAutofit/>
          </a:bodyPr>
          <a:lstStyle/>
          <a:p>
            <a:pPr algn="ctr" eaLnBrk="1" hangingPunct="1"/>
            <a:r>
              <a:rPr lang="es-ES" altLang="es-ES_tradnl" b="1">
                <a:solidFill>
                  <a:srgbClr val="002060"/>
                </a:solidFill>
                <a:latin typeface="Calibri" panose="020F0502020204030204" pitchFamily="34" charset="0"/>
                <a:cs typeface="Calibri" panose="020F0502020204030204" pitchFamily="34" charset="0"/>
              </a:rPr>
              <a:t>DEDICACIÓ EXCLUSIVA</a:t>
            </a:r>
            <a:endParaRPr lang="es-ES" altLang="es-ES_tradnl">
              <a:solidFill>
                <a:srgbClr val="002060"/>
              </a:solidFill>
              <a:latin typeface="Calibri" panose="020F0502020204030204" pitchFamily="34" charset="0"/>
              <a:cs typeface="Calibri" panose="020F0502020204030204" pitchFamily="34" charset="0"/>
            </a:endParaRPr>
          </a:p>
        </p:txBody>
      </p:sp>
      <p:sp>
        <p:nvSpPr>
          <p:cNvPr id="3" name="2 Marcador de contenido"/>
          <p:cNvSpPr>
            <a:spLocks noGrp="1"/>
          </p:cNvSpPr>
          <p:nvPr>
            <p:ph idx="1"/>
          </p:nvPr>
        </p:nvSpPr>
        <p:spPr>
          <a:xfrm>
            <a:off x="1809750" y="785815"/>
            <a:ext cx="10046890" cy="5235474"/>
          </a:xfrm>
          <a:noFill/>
        </p:spPr>
        <p:txBody>
          <a:bodyPr rtlCol="0" anchor="ctr">
            <a:normAutofit/>
          </a:bodyPr>
          <a:lstStyle/>
          <a:p>
            <a:pPr marL="274320" indent="-274320" algn="just">
              <a:buClr>
                <a:schemeClr val="accent3"/>
              </a:buClr>
              <a:buFont typeface="Arial" pitchFamily="34" charset="0"/>
              <a:buChar char="•"/>
              <a:defRPr/>
            </a:pPr>
            <a:r>
              <a:rPr lang="ca-ES" sz="2000" dirty="0">
                <a:latin typeface="Calibri" panose="020F0502020204030204" pitchFamily="34" charset="0"/>
                <a:cs typeface="Calibri" panose="020F0502020204030204" pitchFamily="34" charset="0"/>
              </a:rPr>
              <a:t>Es caracteritzen per les notes següents:</a:t>
            </a:r>
            <a:endParaRPr lang="es-ES" sz="2000" dirty="0">
              <a:latin typeface="Calibri" panose="020F0502020204030204" pitchFamily="34" charset="0"/>
              <a:cs typeface="Calibri" panose="020F0502020204030204" pitchFamily="34" charset="0"/>
            </a:endParaRPr>
          </a:p>
          <a:p>
            <a:pPr marL="457200" indent="-457200" algn="just">
              <a:buClr>
                <a:schemeClr val="accent3"/>
              </a:buClr>
              <a:buFont typeface="+mj-lt"/>
              <a:buAutoNum type="arabicParenR"/>
              <a:defRPr/>
            </a:pPr>
            <a:r>
              <a:rPr lang="ca-ES" sz="2000" dirty="0">
                <a:latin typeface="Calibri" panose="020F0502020204030204" pitchFamily="34" charset="0"/>
                <a:cs typeface="Calibri" panose="020F0502020204030204" pitchFamily="34" charset="0"/>
              </a:rPr>
              <a:t>Perceben retribucions per l’exercici del seu càrrec.</a:t>
            </a:r>
            <a:endParaRPr lang="es-ES" sz="2000" dirty="0">
              <a:latin typeface="Calibri" panose="020F0502020204030204" pitchFamily="34" charset="0"/>
              <a:cs typeface="Calibri" panose="020F0502020204030204" pitchFamily="34" charset="0"/>
            </a:endParaRPr>
          </a:p>
          <a:p>
            <a:pPr marL="457200" indent="-457200" algn="just">
              <a:buClr>
                <a:schemeClr val="accent3"/>
              </a:buClr>
              <a:buFont typeface="+mj-lt"/>
              <a:buAutoNum type="arabicParenR"/>
              <a:defRPr/>
            </a:pPr>
            <a:r>
              <a:rPr lang="ca-ES" sz="2000" dirty="0">
                <a:latin typeface="Calibri" panose="020F0502020204030204" pitchFamily="34" charset="0"/>
                <a:cs typeface="Calibri" panose="020F0502020204030204" pitchFamily="34" charset="0"/>
              </a:rPr>
              <a:t>Són donats d’alta en el Règim general de la Seguretat Social.</a:t>
            </a:r>
            <a:endParaRPr lang="es-ES" sz="2000" dirty="0">
              <a:latin typeface="Calibri" panose="020F0502020204030204" pitchFamily="34" charset="0"/>
              <a:cs typeface="Calibri" panose="020F0502020204030204" pitchFamily="34" charset="0"/>
            </a:endParaRPr>
          </a:p>
          <a:p>
            <a:pPr marL="457200" indent="-457200" algn="just">
              <a:buClr>
                <a:schemeClr val="accent3"/>
              </a:buClr>
              <a:buFont typeface="+mj-lt"/>
              <a:buAutoNum type="arabicParenR"/>
              <a:defRPr/>
            </a:pPr>
            <a:r>
              <a:rPr lang="ca-ES" sz="2000" dirty="0">
                <a:latin typeface="Calibri" panose="020F0502020204030204" pitchFamily="34" charset="0"/>
                <a:cs typeface="Calibri" panose="020F0502020204030204" pitchFamily="34" charset="0"/>
              </a:rPr>
              <a:t>La percepció de retribucions </a:t>
            </a:r>
            <a:r>
              <a:rPr lang="ca-ES" sz="2000" b="1" dirty="0">
                <a:latin typeface="Calibri" panose="020F0502020204030204" pitchFamily="34" charset="0"/>
                <a:cs typeface="Calibri" panose="020F0502020204030204" pitchFamily="34" charset="0"/>
              </a:rPr>
              <a:t>és incompatible </a:t>
            </a:r>
            <a:r>
              <a:rPr lang="ca-ES" sz="2000" dirty="0">
                <a:latin typeface="Calibri" panose="020F0502020204030204" pitchFamily="34" charset="0"/>
                <a:cs typeface="Calibri" panose="020F0502020204030204" pitchFamily="34" charset="0"/>
              </a:rPr>
              <a:t>amb altres retribucions amb càrrec als pressupostos de les administracions públiques i dels ens, organismes o empreses d’elles dependents, així com pel desenvolupament d’altres activitats en els termes de la Llei 53/1984, de 26 de desembre, d’incompatibilitats del personal al servei de les administracions públiques.</a:t>
            </a:r>
            <a:r>
              <a:rPr lang="ca-ES" sz="2000" b="1" dirty="0">
                <a:latin typeface="Calibri" panose="020F0502020204030204" pitchFamily="34" charset="0"/>
                <a:cs typeface="Calibri" panose="020F0502020204030204" pitchFamily="34" charset="0"/>
              </a:rPr>
              <a:t> Excepte les de l’art.19</a:t>
            </a:r>
            <a:endParaRPr lang="es-ES" sz="2000" dirty="0">
              <a:latin typeface="Calibri" panose="020F0502020204030204" pitchFamily="34" charset="0"/>
              <a:cs typeface="Calibri" panose="020F0502020204030204" pitchFamily="34" charset="0"/>
            </a:endParaRPr>
          </a:p>
          <a:p>
            <a:pPr marL="457200" indent="-457200" algn="just">
              <a:buClr>
                <a:schemeClr val="accent3"/>
              </a:buClr>
              <a:buFont typeface="+mj-lt"/>
              <a:buAutoNum type="arabicParenR"/>
              <a:defRPr/>
            </a:pPr>
            <a:r>
              <a:rPr lang="ca-ES" sz="2000" dirty="0">
                <a:latin typeface="Calibri" panose="020F0502020204030204" pitchFamily="34" charset="0"/>
                <a:cs typeface="Calibri" panose="020F0502020204030204" pitchFamily="34" charset="0"/>
              </a:rPr>
              <a:t>La percepció de retribucions </a:t>
            </a:r>
            <a:r>
              <a:rPr lang="ca-ES" sz="2000" b="1" dirty="0">
                <a:latin typeface="Calibri" panose="020F0502020204030204" pitchFamily="34" charset="0"/>
                <a:cs typeface="Calibri" panose="020F0502020204030204" pitchFamily="34" charset="0"/>
              </a:rPr>
              <a:t>és incompatible </a:t>
            </a:r>
            <a:r>
              <a:rPr lang="ca-ES" sz="2000" dirty="0">
                <a:latin typeface="Calibri" panose="020F0502020204030204" pitchFamily="34" charset="0"/>
                <a:cs typeface="Calibri" panose="020F0502020204030204" pitchFamily="34" charset="0"/>
              </a:rPr>
              <a:t>amb la percepció de dietes per l’assistència efectiva a sessions dels òrgans col·legiats de la corporació.</a:t>
            </a:r>
            <a:endParaRPr lang="es-ES" sz="2000" dirty="0">
              <a:latin typeface="Calibri" panose="020F0502020204030204" pitchFamily="34" charset="0"/>
              <a:cs typeface="Calibri" panose="020F0502020204030204" pitchFamily="34" charset="0"/>
            </a:endParaRPr>
          </a:p>
          <a:p>
            <a:pPr marL="457200" indent="-457200" algn="just">
              <a:buClr>
                <a:schemeClr val="accent3"/>
              </a:buClr>
              <a:buFont typeface="+mj-lt"/>
              <a:buAutoNum type="arabicParenR"/>
              <a:defRPr/>
            </a:pPr>
            <a:r>
              <a:rPr lang="ca-ES" sz="2000" dirty="0">
                <a:latin typeface="Calibri" panose="020F0502020204030204" pitchFamily="34" charset="0"/>
                <a:cs typeface="Calibri" panose="020F0502020204030204" pitchFamily="34" charset="0"/>
              </a:rPr>
              <a:t>La percepció de retribucions </a:t>
            </a:r>
            <a:r>
              <a:rPr lang="ca-ES" sz="2000" b="1" dirty="0">
                <a:latin typeface="Calibri" panose="020F0502020204030204" pitchFamily="34" charset="0"/>
                <a:cs typeface="Calibri" panose="020F0502020204030204" pitchFamily="34" charset="0"/>
              </a:rPr>
              <a:t>és compatible amb la percepció d’indemnitzacions </a:t>
            </a:r>
            <a:r>
              <a:rPr lang="ca-ES" sz="2000" dirty="0">
                <a:latin typeface="Calibri" panose="020F0502020204030204" pitchFamily="34" charset="0"/>
                <a:cs typeface="Calibri" panose="020F0502020204030204" pitchFamily="34" charset="0"/>
              </a:rPr>
              <a:t>per despeses efectives ocasionades en l’exercici del seu càrrec.</a:t>
            </a:r>
            <a:endParaRPr lang="es-ES" sz="2000" dirty="0">
              <a:latin typeface="Calibri" panose="020F0502020204030204" pitchFamily="34" charset="0"/>
              <a:cs typeface="Calibri" panose="020F0502020204030204" pitchFamily="34" charset="0"/>
            </a:endParaRPr>
          </a:p>
          <a:p>
            <a:pPr marL="274320" indent="-274320" algn="just">
              <a:buClr>
                <a:schemeClr val="accent3"/>
              </a:buClr>
              <a:buFont typeface="Arial" pitchFamily="34" charset="0"/>
              <a:buChar char="•"/>
              <a:defRPr/>
            </a:pPr>
            <a:endParaRPr lang="es-ES" sz="2000" dirty="0">
              <a:latin typeface="Calibri" panose="020F0502020204030204" pitchFamily="34" charset="0"/>
              <a:cs typeface="Calibri" panose="020F0502020204030204" pitchFamily="34" charset="0"/>
            </a:endParaRPr>
          </a:p>
        </p:txBody>
      </p:sp>
      <p:sp>
        <p:nvSpPr>
          <p:cNvPr id="94212" name="3 Marcador de pie de página"/>
          <p:cNvSpPr>
            <a:spLocks noGrp="1"/>
          </p:cNvSpPr>
          <p:nvPr>
            <p:ph type="ftr" sz="quarter" idx="11"/>
          </p:nvPr>
        </p:nvSpPr>
        <p:spPr/>
        <p:txBody>
          <a:bodyPr/>
          <a:lstStyle/>
          <a:p>
            <a:pPr>
              <a:defRPr/>
            </a:pPr>
            <a:r>
              <a:rPr lang="pt-BR"/>
              <a:t>Curs de regim juridic </a:t>
            </a:r>
            <a:endParaRPr lang="es-ES"/>
          </a:p>
        </p:txBody>
      </p:sp>
      <p:sp>
        <p:nvSpPr>
          <p:cNvPr id="94213" name="4 Marcador de número de diapositiva"/>
          <p:cNvSpPr>
            <a:spLocks noGrp="1"/>
          </p:cNvSpPr>
          <p:nvPr>
            <p:ph type="sldNum" sz="quarter" idx="12"/>
          </p:nvPr>
        </p:nvSpPr>
        <p:spPr/>
        <p:txBody>
          <a:bodyPr/>
          <a:lstStyle/>
          <a:p>
            <a:pPr>
              <a:defRPr/>
            </a:pPr>
            <a:fld id="{2168A318-8704-4091-9F3C-FA4F5D214E87}" type="slidenum">
              <a:rPr lang="es-ES"/>
              <a:pPr>
                <a:defRPr/>
              </a:pPr>
              <a:t>53</a:t>
            </a:fld>
            <a:endParaRPr lang="es-ES"/>
          </a:p>
        </p:txBody>
      </p:sp>
      <p:sp>
        <p:nvSpPr>
          <p:cNvPr id="84998" name="5 CuadroTexto"/>
          <p:cNvSpPr txBox="1">
            <a:spLocks noChangeArrowheads="1"/>
          </p:cNvSpPr>
          <p:nvPr/>
        </p:nvSpPr>
        <p:spPr bwMode="auto">
          <a:xfrm>
            <a:off x="8096251" y="714375"/>
            <a:ext cx="1928813" cy="4000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ca-ES" altLang="es-ES_tradnl" sz="2000" b="1">
                <a:solidFill>
                  <a:schemeClr val="bg1"/>
                </a:solidFill>
                <a:latin typeface="Calibri" panose="020F0502020204030204" pitchFamily="34" charset="0"/>
                <a:cs typeface="Calibri" panose="020F0502020204030204" pitchFamily="34" charset="0"/>
              </a:rPr>
              <a:t>L’art. 75 LBRL</a:t>
            </a:r>
            <a:endParaRPr lang="es-ES" altLang="es-ES_tradnl" sz="2000" b="1">
              <a:solidFill>
                <a:schemeClr val="bg1"/>
              </a:solidFill>
              <a:latin typeface="Calibri" panose="020F0502020204030204" pitchFamily="34" charset="0"/>
              <a:cs typeface="Calibri" panose="020F0502020204030204" pitchFamily="34" charset="0"/>
            </a:endParaRPr>
          </a:p>
        </p:txBody>
      </p:sp>
      <p:sp>
        <p:nvSpPr>
          <p:cNvPr id="2" name="Flecha derecha 1"/>
          <p:cNvSpPr/>
          <p:nvPr/>
        </p:nvSpPr>
        <p:spPr>
          <a:xfrm>
            <a:off x="7824192" y="3717032"/>
            <a:ext cx="41764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642991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2 Marcador de contenido"/>
          <p:cNvSpPr>
            <a:spLocks noGrp="1"/>
          </p:cNvSpPr>
          <p:nvPr>
            <p:ph idx="1"/>
          </p:nvPr>
        </p:nvSpPr>
        <p:spPr>
          <a:xfrm>
            <a:off x="2711624" y="215891"/>
            <a:ext cx="9126706" cy="6113951"/>
          </a:xfrm>
          <a:solidFill>
            <a:schemeClr val="accent2">
              <a:lumMod val="20000"/>
              <a:lumOff val="80000"/>
            </a:schemeClr>
          </a:solidFill>
        </p:spPr>
        <p:txBody>
          <a:bodyPr>
            <a:normAutofit fontScale="85000" lnSpcReduction="10000"/>
          </a:bodyPr>
          <a:lstStyle/>
          <a:p>
            <a:pPr algn="just" eaLnBrk="1" hangingPunct="1"/>
            <a:r>
              <a:rPr lang="ca-ES" altLang="es-ES_tradnl" dirty="0">
                <a:latin typeface="Calibri" panose="020F0502020204030204" pitchFamily="34" charset="0"/>
                <a:cs typeface="Calibri" panose="020F0502020204030204" pitchFamily="34" charset="0"/>
              </a:rPr>
              <a:t>Segons l’article 19</a:t>
            </a:r>
            <a:r>
              <a:rPr lang="ca-ES" altLang="es-ES_tradnl" b="1" dirty="0">
                <a:latin typeface="Calibri" panose="020F0502020204030204" pitchFamily="34" charset="0"/>
                <a:cs typeface="Calibri" panose="020F0502020204030204" pitchFamily="34" charset="0"/>
              </a:rPr>
              <a:t>, QUEDEN EXCLOSES DEL SEU ÀMBIT D'APLICACIÓ </a:t>
            </a:r>
            <a:r>
              <a:rPr lang="ca-ES" altLang="es-ES_tradnl" dirty="0">
                <a:latin typeface="Calibri" panose="020F0502020204030204" pitchFamily="34" charset="0"/>
                <a:cs typeface="Calibri" panose="020F0502020204030204" pitchFamily="34" charset="0"/>
              </a:rPr>
              <a:t>les activitats següents:</a:t>
            </a:r>
          </a:p>
          <a:p>
            <a:pPr algn="just" eaLnBrk="1" hangingPunct="1"/>
            <a:r>
              <a:rPr lang="ca-ES" altLang="es-ES_tradnl" dirty="0">
                <a:latin typeface="Calibri" panose="020F0502020204030204" pitchFamily="34" charset="0"/>
                <a:cs typeface="Calibri" panose="020F0502020204030204" pitchFamily="34" charset="0"/>
              </a:rPr>
              <a:t>a. Les derivades de l'Administració </a:t>
            </a:r>
            <a:r>
              <a:rPr lang="ca-ES" altLang="es-ES_tradnl" b="1" dirty="0">
                <a:latin typeface="Calibri" panose="020F0502020204030204" pitchFamily="34" charset="0"/>
                <a:cs typeface="Calibri" panose="020F0502020204030204" pitchFamily="34" charset="0"/>
              </a:rPr>
              <a:t>del patrimoni personal </a:t>
            </a:r>
            <a:r>
              <a:rPr lang="ca-ES" altLang="es-ES_tradnl" dirty="0">
                <a:latin typeface="Calibri" panose="020F0502020204030204" pitchFamily="34" charset="0"/>
                <a:cs typeface="Calibri" panose="020F0502020204030204" pitchFamily="34" charset="0"/>
              </a:rPr>
              <a:t>o familiar, sense perjudici del disposat per l'article 12 de la pròpia Llei, pel qual es regulen activitats privades que són en tot cas incompatibles.</a:t>
            </a:r>
          </a:p>
          <a:p>
            <a:pPr algn="just" eaLnBrk="1" hangingPunct="1"/>
            <a:r>
              <a:rPr lang="ca-ES" altLang="es-ES_tradnl" dirty="0">
                <a:latin typeface="Calibri" panose="020F0502020204030204" pitchFamily="34" charset="0"/>
                <a:cs typeface="Calibri" panose="020F0502020204030204" pitchFamily="34" charset="0"/>
              </a:rPr>
              <a:t>b. </a:t>
            </a:r>
            <a:r>
              <a:rPr lang="ca-ES" altLang="es-ES_tradnl" b="1" dirty="0">
                <a:latin typeface="Calibri" panose="020F0502020204030204" pitchFamily="34" charset="0"/>
                <a:cs typeface="Calibri" panose="020F0502020204030204" pitchFamily="34" charset="0"/>
              </a:rPr>
              <a:t>La direcció de seminaris o el dictat de conferències o cursos </a:t>
            </a:r>
            <a:r>
              <a:rPr lang="ca-ES" altLang="es-ES_tradnl" dirty="0">
                <a:latin typeface="Calibri" panose="020F0502020204030204" pitchFamily="34" charset="0"/>
                <a:cs typeface="Calibri" panose="020F0502020204030204" pitchFamily="34" charset="0"/>
              </a:rPr>
              <a:t>en Centres oficials destinats a la formació de funcionaris o professorat, quan no tinguin caràcter permanent o habitual ni suposin més de 75 hores a l'any, així com la preparació per a l'accés a la funció pública en els casos i forma que reglamentàriament es determini.</a:t>
            </a:r>
          </a:p>
          <a:p>
            <a:pPr algn="just" eaLnBrk="1" hangingPunct="1"/>
            <a:r>
              <a:rPr lang="ca-ES" altLang="es-ES_tradnl" dirty="0">
                <a:latin typeface="Calibri" panose="020F0502020204030204" pitchFamily="34" charset="0"/>
                <a:cs typeface="Calibri" panose="020F0502020204030204" pitchFamily="34" charset="0"/>
              </a:rPr>
              <a:t>c. La participació en Tribunals qualificadors de proves selectives per a l’ingrés en les Administracions públiques.</a:t>
            </a:r>
          </a:p>
          <a:p>
            <a:pPr algn="just" eaLnBrk="1" hangingPunct="1"/>
            <a:r>
              <a:rPr lang="ca-ES" altLang="es-ES_tradnl" dirty="0">
                <a:latin typeface="Calibri" panose="020F0502020204030204" pitchFamily="34" charset="0"/>
                <a:cs typeface="Calibri" panose="020F0502020204030204" pitchFamily="34" charset="0"/>
              </a:rPr>
              <a:t>d. La participació </a:t>
            </a:r>
            <a:r>
              <a:rPr lang="ca-ES" altLang="es-ES_tradnl" b="1" dirty="0">
                <a:latin typeface="Calibri" panose="020F0502020204030204" pitchFamily="34" charset="0"/>
                <a:cs typeface="Calibri" panose="020F0502020204030204" pitchFamily="34" charset="0"/>
              </a:rPr>
              <a:t>del personal docent en proves</a:t>
            </a:r>
            <a:r>
              <a:rPr lang="ca-ES" altLang="es-ES_tradnl" dirty="0">
                <a:latin typeface="Calibri" panose="020F0502020204030204" pitchFamily="34" charset="0"/>
                <a:cs typeface="Calibri" panose="020F0502020204030204" pitchFamily="34" charset="0"/>
              </a:rPr>
              <a:t>, exàmens o avaluacions distintes de les quals habitualment els corresponguin, en la forma reglamentàriament establerta.</a:t>
            </a:r>
          </a:p>
          <a:p>
            <a:pPr algn="just"/>
            <a:r>
              <a:rPr lang="ca-ES" altLang="es-ES_tradnl" dirty="0">
                <a:latin typeface="Calibri" panose="020F0502020204030204" pitchFamily="34" charset="0"/>
                <a:cs typeface="Calibri" panose="020F0502020204030204" pitchFamily="34" charset="0"/>
              </a:rPr>
              <a:t>e. </a:t>
            </a:r>
            <a:r>
              <a:rPr lang="ca-ES" altLang="es-ES_tradnl" b="1" dirty="0">
                <a:latin typeface="Calibri" panose="020F0502020204030204" pitchFamily="34" charset="0"/>
                <a:cs typeface="Calibri" panose="020F0502020204030204" pitchFamily="34" charset="0"/>
              </a:rPr>
              <a:t>L'exercici del càrrec de President, Vocal o membre de les Juntes rectores de Mutualitats o Patronats </a:t>
            </a:r>
            <a:r>
              <a:rPr lang="ca-ES" altLang="es-ES_tradnl" dirty="0">
                <a:latin typeface="Calibri" panose="020F0502020204030204" pitchFamily="34" charset="0"/>
                <a:cs typeface="Calibri" panose="020F0502020204030204" pitchFamily="34" charset="0"/>
              </a:rPr>
              <a:t>de Funcionaris, sempre que no sigui retribuït.</a:t>
            </a:r>
          </a:p>
          <a:p>
            <a:pPr algn="just"/>
            <a:r>
              <a:rPr lang="ca-ES" altLang="es-ES_tradnl" dirty="0">
                <a:latin typeface="Calibri" panose="020F0502020204030204" pitchFamily="34" charset="0"/>
                <a:cs typeface="Calibri" panose="020F0502020204030204" pitchFamily="34" charset="0"/>
              </a:rPr>
              <a:t>f. </a:t>
            </a:r>
            <a:r>
              <a:rPr lang="ca-ES" altLang="es-ES_tradnl" b="1" dirty="0">
                <a:latin typeface="Calibri" panose="020F0502020204030204" pitchFamily="34" charset="0"/>
                <a:cs typeface="Calibri" panose="020F0502020204030204" pitchFamily="34" charset="0"/>
              </a:rPr>
              <a:t>La producció i creació literària, artística, científica o tècnica</a:t>
            </a:r>
            <a:r>
              <a:rPr lang="ca-ES" altLang="es-ES_tradnl" dirty="0">
                <a:latin typeface="Calibri" panose="020F0502020204030204" pitchFamily="34" charset="0"/>
                <a:cs typeface="Calibri" panose="020F0502020204030204" pitchFamily="34" charset="0"/>
              </a:rPr>
              <a:t>, així com les publicacions derivades d'aquelles, sempre que no s'originin com a conseqüència d'una relació d'ocupació o de prestació de serveis.</a:t>
            </a:r>
          </a:p>
          <a:p>
            <a:pPr algn="just"/>
            <a:r>
              <a:rPr lang="ca-ES" altLang="es-ES_tradnl" dirty="0">
                <a:latin typeface="Calibri" panose="020F0502020204030204" pitchFamily="34" charset="0"/>
                <a:cs typeface="Calibri" panose="020F0502020204030204" pitchFamily="34" charset="0"/>
              </a:rPr>
              <a:t>g. La </a:t>
            </a:r>
            <a:r>
              <a:rPr lang="ca-ES" altLang="es-ES_tradnl" b="1" dirty="0">
                <a:latin typeface="Calibri" panose="020F0502020204030204" pitchFamily="34" charset="0"/>
                <a:cs typeface="Calibri" panose="020F0502020204030204" pitchFamily="34" charset="0"/>
              </a:rPr>
              <a:t>participació ocasional en col·loquis i programes </a:t>
            </a:r>
            <a:r>
              <a:rPr lang="ca-ES" altLang="es-ES_tradnl" dirty="0">
                <a:latin typeface="Calibri" panose="020F0502020204030204" pitchFamily="34" charset="0"/>
                <a:cs typeface="Calibri" panose="020F0502020204030204" pitchFamily="34" charset="0"/>
              </a:rPr>
              <a:t>en qualsevol mitjà de comunicació social.</a:t>
            </a:r>
          </a:p>
          <a:p>
            <a:pPr algn="just"/>
            <a:r>
              <a:rPr lang="ca-ES" altLang="es-ES_tradnl" dirty="0">
                <a:latin typeface="Calibri" panose="020F0502020204030204" pitchFamily="34" charset="0"/>
                <a:cs typeface="Calibri" panose="020F0502020204030204" pitchFamily="34" charset="0"/>
              </a:rPr>
              <a:t>h. La col·laboració i l'assistència </a:t>
            </a:r>
            <a:r>
              <a:rPr lang="ca-ES" altLang="es-ES_tradnl" b="1" dirty="0">
                <a:latin typeface="Calibri" panose="020F0502020204030204" pitchFamily="34" charset="0"/>
                <a:cs typeface="Calibri" panose="020F0502020204030204" pitchFamily="34" charset="0"/>
              </a:rPr>
              <a:t>ocasional a Congressos</a:t>
            </a:r>
            <a:r>
              <a:rPr lang="ca-ES" altLang="es-ES_tradnl" dirty="0">
                <a:latin typeface="Calibri" panose="020F0502020204030204" pitchFamily="34" charset="0"/>
                <a:cs typeface="Calibri" panose="020F0502020204030204" pitchFamily="34" charset="0"/>
              </a:rPr>
              <a:t>, seminaris, conferències o cursos de caràcter professional</a:t>
            </a:r>
          </a:p>
          <a:p>
            <a:pPr algn="just">
              <a:buNone/>
            </a:pPr>
            <a:r>
              <a:rPr lang="ca-ES" altLang="es-ES_tradnl" dirty="0">
                <a:latin typeface="Calibri" panose="020F0502020204030204" pitchFamily="34" charset="0"/>
                <a:cs typeface="Calibri" panose="020F0502020204030204" pitchFamily="34" charset="0"/>
              </a:rPr>
              <a:t>	</a:t>
            </a:r>
          </a:p>
          <a:p>
            <a:pPr algn="just">
              <a:buNone/>
            </a:pPr>
            <a:r>
              <a:rPr lang="ca-ES" altLang="es-ES_tradnl" dirty="0">
                <a:latin typeface="Calibri" panose="020F0502020204030204" pitchFamily="34" charset="0"/>
                <a:cs typeface="Calibri" panose="020F0502020204030204" pitchFamily="34" charset="0"/>
              </a:rPr>
              <a:t>	En conseqüència amb tot l'anterior, els càrrecs electius ocupats en règim de dedicació exclusiva, a partir de la reforma operada en l'article 75 de la LRBRL, </a:t>
            </a:r>
            <a:r>
              <a:rPr lang="ca-ES" altLang="es-ES_tradnl" b="1" dirty="0">
                <a:latin typeface="Calibri" panose="020F0502020204030204" pitchFamily="34" charset="0"/>
                <a:cs typeface="Calibri" panose="020F0502020204030204" pitchFamily="34" charset="0"/>
              </a:rPr>
              <a:t>queden en la mateixa situació, pel que al règim d'incompatibilitats es refereix, que els funcionaris en règim de dedicació exclusiva.          </a:t>
            </a:r>
          </a:p>
          <a:p>
            <a:pPr algn="just" eaLnBrk="1" hangingPunct="1"/>
            <a:endParaRPr lang="ca-ES" altLang="es-ES_tradnl" dirty="0">
              <a:latin typeface="Calibri" panose="020F0502020204030204" pitchFamily="34" charset="0"/>
              <a:cs typeface="Calibri" panose="020F0502020204030204" pitchFamily="34" charset="0"/>
            </a:endParaRPr>
          </a:p>
        </p:txBody>
      </p:sp>
      <p:sp>
        <p:nvSpPr>
          <p:cNvPr id="96260" name="3 Marcador de pie de página"/>
          <p:cNvSpPr>
            <a:spLocks noGrp="1"/>
          </p:cNvSpPr>
          <p:nvPr>
            <p:ph type="ftr" sz="quarter" idx="11"/>
          </p:nvPr>
        </p:nvSpPr>
        <p:spPr/>
        <p:txBody>
          <a:bodyPr/>
          <a:lstStyle/>
          <a:p>
            <a:pPr>
              <a:defRPr/>
            </a:pPr>
            <a:r>
              <a:rPr lang="pt-BR"/>
              <a:t>Curs de regim juridic </a:t>
            </a:r>
            <a:endParaRPr lang="es-ES"/>
          </a:p>
        </p:txBody>
      </p:sp>
      <p:sp>
        <p:nvSpPr>
          <p:cNvPr id="96261" name="4 Marcador de número de diapositiva"/>
          <p:cNvSpPr>
            <a:spLocks noGrp="1"/>
          </p:cNvSpPr>
          <p:nvPr>
            <p:ph type="sldNum" sz="quarter" idx="12"/>
          </p:nvPr>
        </p:nvSpPr>
        <p:spPr/>
        <p:txBody>
          <a:bodyPr/>
          <a:lstStyle/>
          <a:p>
            <a:pPr>
              <a:defRPr/>
            </a:pPr>
            <a:fld id="{7E2CBF0E-5B6B-44A7-8167-BCA342F7D963}" type="slidenum">
              <a:rPr lang="es-ES"/>
              <a:pPr>
                <a:defRPr/>
              </a:pPr>
              <a:t>54</a:t>
            </a:fld>
            <a:endParaRPr lang="es-ES"/>
          </a:p>
        </p:txBody>
      </p:sp>
    </p:spTree>
    <p:extLst>
      <p:ext uri="{BB962C8B-B14F-4D97-AF65-F5344CB8AC3E}">
        <p14:creationId xmlns:p14="http://schemas.microsoft.com/office/powerpoint/2010/main" val="5151604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78098"/>
          </a:xfrm>
        </p:spPr>
        <p:txBody>
          <a:bodyPr>
            <a:noAutofit/>
          </a:bodyPr>
          <a:lstStyle/>
          <a:p>
            <a:r>
              <a:rPr lang="es-ES_tradnl" sz="4800" b="1" dirty="0">
                <a:solidFill>
                  <a:srgbClr val="002060"/>
                </a:solidFill>
                <a:latin typeface="Calibri" panose="020F0502020204030204" pitchFamily="34" charset="0"/>
                <a:cs typeface="Calibri" panose="020F0502020204030204" pitchFamily="34" charset="0"/>
              </a:rPr>
              <a:t>DEDICACIÓ EXCLUSIVA</a:t>
            </a:r>
          </a:p>
        </p:txBody>
      </p:sp>
      <p:sp>
        <p:nvSpPr>
          <p:cNvPr id="3" name="2 Marcador de contenido"/>
          <p:cNvSpPr>
            <a:spLocks noGrp="1"/>
          </p:cNvSpPr>
          <p:nvPr>
            <p:ph idx="1"/>
          </p:nvPr>
        </p:nvSpPr>
        <p:spPr>
          <a:xfrm>
            <a:off x="2423592" y="1235968"/>
            <a:ext cx="9001000" cy="5256584"/>
          </a:xfrm>
        </p:spPr>
        <p:txBody>
          <a:bodyPr>
            <a:normAutofit/>
          </a:bodyPr>
          <a:lstStyle/>
          <a:p>
            <a:endParaRPr lang="ca-ES" sz="1600" dirty="0">
              <a:latin typeface="Calibri" panose="020F0502020204030204" pitchFamily="34" charset="0"/>
              <a:cs typeface="Calibri" panose="020F0502020204030204" pitchFamily="34" charset="0"/>
            </a:endParaRPr>
          </a:p>
          <a:p>
            <a:r>
              <a:rPr lang="ca-ES" sz="1600" dirty="0">
                <a:latin typeface="Calibri" panose="020F0502020204030204" pitchFamily="34" charset="0"/>
                <a:cs typeface="Calibri" panose="020F0502020204030204" pitchFamily="34" charset="0"/>
              </a:rPr>
              <a:t>Els membres de la corporació local que percebin retribucions per l'exercici dels seus càrrecs quan els ocupin amb dedicació exclusiva o parcial, </a:t>
            </a:r>
            <a:r>
              <a:rPr lang="ca-ES" sz="1600" b="1" dirty="0">
                <a:latin typeface="Calibri" panose="020F0502020204030204" pitchFamily="34" charset="0"/>
                <a:cs typeface="Calibri" panose="020F0502020204030204" pitchFamily="34" charset="0"/>
              </a:rPr>
              <a:t>seran donats d'alta en el règim de la Seguretat Social, assumint la Corporació el pagament de les quotes empresarials que correspongui.</a:t>
            </a:r>
            <a:r>
              <a:rPr lang="ca-ES" sz="1600" dirty="0">
                <a:latin typeface="Calibri" panose="020F0502020204030204" pitchFamily="34" charset="0"/>
                <a:cs typeface="Calibri" panose="020F0502020204030204" pitchFamily="34" charset="0"/>
              </a:rPr>
              <a:t> La seva percepció, com hem vist, és incompatible amb altres retribucions a càrrec de les administracions públiques i per al desenvolupament d'altres activitats i, a aquest efecte, l'Ordre Ministerial de 12 de març de 1986, en relació amb l'art. 97.1 i 97.2.j) del TRLGSS, posa de manifest que la seva inclusió no ho és en qualitat de treballadors per compte d'altri, sinó d'assimilats.</a:t>
            </a:r>
          </a:p>
          <a:p>
            <a:r>
              <a:rPr lang="ca-ES" sz="1600" dirty="0">
                <a:latin typeface="Calibri" panose="020F0502020204030204" pitchFamily="34" charset="0"/>
                <a:cs typeface="Calibri" panose="020F0502020204030204" pitchFamily="34" charset="0"/>
              </a:rPr>
              <a:t>Actualment amb la modificació de la LGSS  efectuada per la Llei 37/2006, de 7 de desembre</a:t>
            </a:r>
            <a:r>
              <a:rPr lang="ca-ES" sz="1600" dirty="0">
                <a:solidFill>
                  <a:srgbClr val="FF0000"/>
                </a:solidFill>
                <a:latin typeface="Calibri" panose="020F0502020204030204" pitchFamily="34" charset="0"/>
                <a:cs typeface="Calibri" panose="020F0502020204030204" pitchFamily="34" charset="0"/>
              </a:rPr>
              <a:t>, s'estén la protecció per desocupació</a:t>
            </a:r>
            <a:r>
              <a:rPr lang="ca-ES" sz="1600" dirty="0">
                <a:latin typeface="Calibri" panose="020F0502020204030204" pitchFamily="34" charset="0"/>
                <a:cs typeface="Calibri" panose="020F0502020204030204" pitchFamily="34" charset="0"/>
              </a:rPr>
              <a:t>, als membres de les corporacions locals i els membres de les juntes generals dels territoris històrics forals, cabildos insulars canaris i consells insulars balears i els càrrecs representatius dels sindicats constituïts a l'empara de la Llei Orgànica 11/1985, de 2 d'agost, de llibertat sindical , que exerceixin funcions sindicals de direcció, sempre que tots ells ocupin els càrrecs amb dedicació exclusiva o parcial percebent una retribució.</a:t>
            </a:r>
          </a:p>
          <a:p>
            <a:endParaRPr lang="ca-ES" sz="1600" dirty="0">
              <a:latin typeface="Calibri" panose="020F0502020204030204" pitchFamily="34" charset="0"/>
              <a:cs typeface="Calibri" panose="020F0502020204030204" pitchFamily="34" charset="0"/>
            </a:endParaRPr>
          </a:p>
          <a:p>
            <a:endParaRPr lang="ca-ES" sz="1600" dirty="0">
              <a:latin typeface="Calibri" panose="020F0502020204030204" pitchFamily="34" charset="0"/>
              <a:cs typeface="Calibri" panose="020F0502020204030204" pitchFamily="34" charset="0"/>
            </a:endParaRPr>
          </a:p>
          <a:p>
            <a:endParaRPr lang="ca-ES" sz="16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55</a:t>
            </a:fld>
            <a:endParaRPr lang="es-ES"/>
          </a:p>
        </p:txBody>
      </p:sp>
    </p:spTree>
    <p:extLst>
      <p:ext uri="{BB962C8B-B14F-4D97-AF65-F5344CB8AC3E}">
        <p14:creationId xmlns:p14="http://schemas.microsoft.com/office/powerpoint/2010/main" val="2567587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52" y="94960"/>
            <a:ext cx="7416824" cy="1143000"/>
          </a:xfrm>
        </p:spPr>
        <p:txBody>
          <a:bodyPr>
            <a:normAutofit/>
          </a:bodyPr>
          <a:lstStyle/>
          <a:p>
            <a:r>
              <a:rPr lang="es-ES_tradnl" sz="4800" b="1" dirty="0">
                <a:solidFill>
                  <a:srgbClr val="002060"/>
                </a:solidFill>
                <a:latin typeface="Calibri" panose="020F0502020204030204" pitchFamily="34" charset="0"/>
                <a:cs typeface="Calibri" panose="020F0502020204030204" pitchFamily="34" charset="0"/>
              </a:rPr>
              <a:t>DEDICACIÓ EXCLUSIVA</a:t>
            </a:r>
          </a:p>
        </p:txBody>
      </p:sp>
      <p:sp>
        <p:nvSpPr>
          <p:cNvPr id="3" name="2 Marcador de contenido"/>
          <p:cNvSpPr>
            <a:spLocks noGrp="1"/>
          </p:cNvSpPr>
          <p:nvPr>
            <p:ph idx="1"/>
          </p:nvPr>
        </p:nvSpPr>
        <p:spPr>
          <a:xfrm>
            <a:off x="861561" y="1332920"/>
            <a:ext cx="5306447" cy="5301509"/>
          </a:xfrm>
        </p:spPr>
        <p:txBody>
          <a:bodyPr>
            <a:normAutofit fontScale="92500" lnSpcReduction="20000"/>
          </a:bodyPr>
          <a:lstStyle/>
          <a:p>
            <a:r>
              <a:rPr lang="ca-ES" sz="1600" dirty="0">
                <a:latin typeface="Calibri" panose="020F0502020204030204" pitchFamily="34" charset="0"/>
                <a:cs typeface="Calibri" panose="020F0502020204030204" pitchFamily="34" charset="0"/>
              </a:rPr>
              <a:t>L'exercici d'un càrrec electiu local requereix d'un grau de dedicació que té o pot tenir, incidència sobre la prèvia situació professional, de manera que els membres de les corporacions locals a què s'hagués assignat la dedicació exclusiva o parcial, poden trobar-se en situacions professionals diverses segons siguin: funcionaris, personal laboral, pensionistes i treballadors per compte propi, vegem cadascuna d'elles:</a:t>
            </a:r>
            <a:endParaRPr lang="ca-ES" sz="1600" b="1" u="sng" dirty="0">
              <a:latin typeface="Calibri" panose="020F0502020204030204" pitchFamily="34" charset="0"/>
              <a:cs typeface="Calibri" panose="020F0502020204030204" pitchFamily="34" charset="0"/>
            </a:endParaRPr>
          </a:p>
          <a:p>
            <a:r>
              <a:rPr lang="ca-ES" sz="1600" b="1" u="sng" dirty="0">
                <a:latin typeface="Calibri" panose="020F0502020204030204" pitchFamily="34" charset="0"/>
                <a:cs typeface="Calibri" panose="020F0502020204030204" pitchFamily="34" charset="0"/>
              </a:rPr>
              <a:t>1.FUNCIONARIOS</a:t>
            </a:r>
          </a:p>
          <a:p>
            <a:r>
              <a:rPr lang="ca-ES" sz="1600" dirty="0">
                <a:latin typeface="Calibri" panose="020F0502020204030204" pitchFamily="34" charset="0"/>
                <a:cs typeface="Calibri" panose="020F0502020204030204" pitchFamily="34" charset="0"/>
              </a:rPr>
              <a:t>Hem d'atendre la diferenciació que efectua l'art. 74 de la LBRL, segons es </a:t>
            </a:r>
            <a:r>
              <a:rPr lang="ca-ES" sz="1600" dirty="0">
                <a:solidFill>
                  <a:srgbClr val="FF0000"/>
                </a:solidFill>
                <a:latin typeface="Calibri" panose="020F0502020204030204" pitchFamily="34" charset="0"/>
                <a:cs typeface="Calibri" panose="020F0502020204030204" pitchFamily="34" charset="0"/>
              </a:rPr>
              <a:t>tracti de funcionaris de carrera (o interins) de la pròpia Corporació per la qual hagin estat elegits i funcionaris d'altres administracions públiques</a:t>
            </a:r>
            <a:r>
              <a:rPr lang="ca-ES" sz="1600" dirty="0">
                <a:latin typeface="Calibri" panose="020F0502020204030204" pitchFamily="34" charset="0"/>
                <a:cs typeface="Calibri" panose="020F0502020204030204" pitchFamily="34" charset="0"/>
              </a:rPr>
              <a:t>. Si es tracta de funcionaris de la pròpia Corporació incorren en </a:t>
            </a:r>
            <a:r>
              <a:rPr lang="ca-ES" sz="1600" b="1" dirty="0">
                <a:latin typeface="Calibri" panose="020F0502020204030204" pitchFamily="34" charset="0"/>
                <a:cs typeface="Calibri" panose="020F0502020204030204" pitchFamily="34" charset="0"/>
              </a:rPr>
              <a:t>situació d'incompatibilitat </a:t>
            </a:r>
            <a:r>
              <a:rPr lang="ca-ES" sz="1600" dirty="0">
                <a:latin typeface="Calibri" panose="020F0502020204030204" pitchFamily="34" charset="0"/>
                <a:cs typeface="Calibri" panose="020F0502020204030204" pitchFamily="34" charset="0"/>
              </a:rPr>
              <a:t>quan són elegits regidors [art. 178.1.b) LOREG], per la qual cosa hauran d'optar entre renunciar a la condició de regidor o bé, si se'ls assigna càrrec retribuït amb dedicació exclusiva, passaran a la </a:t>
            </a:r>
            <a:r>
              <a:rPr lang="ca-ES" sz="1600" b="1" dirty="0">
                <a:solidFill>
                  <a:srgbClr val="0070C0"/>
                </a:solidFill>
                <a:latin typeface="Calibri" panose="020F0502020204030204" pitchFamily="34" charset="0"/>
                <a:cs typeface="Calibri" panose="020F0502020204030204" pitchFamily="34" charset="0"/>
              </a:rPr>
              <a:t>situació de serveis especials </a:t>
            </a:r>
            <a:r>
              <a:rPr lang="ca-ES" sz="1600" dirty="0">
                <a:latin typeface="Calibri" panose="020F0502020204030204" pitchFamily="34" charset="0"/>
                <a:cs typeface="Calibri" panose="020F0502020204030204" pitchFamily="34" charset="0"/>
              </a:rPr>
              <a:t>(art. 87 LEBEP), situació en la qual se'ls computa el temps que romanguin en aquesta situació a efectes d'ascensos, triennis promoció interna i drets en el règim de Seguretat Social que els sigui aplicable, percebent les retribucions del càrrec efectiu que ocupen i no les del lloc, sense perjudici de la percepció dels triennis que poguessin tenir reconeguts, que són abonats per la pròpia Corporació.</a:t>
            </a:r>
          </a:p>
          <a:p>
            <a:endParaRPr lang="ca-ES" sz="16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56</a:t>
            </a:fld>
            <a:endParaRPr lang="es-ES"/>
          </a:p>
        </p:txBody>
      </p:sp>
      <p:sp>
        <p:nvSpPr>
          <p:cNvPr id="6" name="2 Marcador de contenido"/>
          <p:cNvSpPr txBox="1">
            <a:spLocks/>
          </p:cNvSpPr>
          <p:nvPr/>
        </p:nvSpPr>
        <p:spPr>
          <a:xfrm>
            <a:off x="6414027" y="0"/>
            <a:ext cx="5777973" cy="6643665"/>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ca-ES" sz="1500" dirty="0" smtClean="0">
                <a:latin typeface="Calibri" panose="020F0502020204030204" pitchFamily="34" charset="0"/>
                <a:cs typeface="Calibri" panose="020F0502020204030204" pitchFamily="34" charset="0"/>
              </a:rPr>
              <a:t>Els qui es trobin en situació de serveis especials tenen dret, almenys, a reingressar al servei actiu en la mateixa localitat, en les condicions i amb les retribucions corresponents a la categoria, nivell o esglaó de la carrera consolidats, d'acord amb el sistema de carrera administrativa vigent en l'Administració pública a la qual pertanyin. Tindran, així mateix, els drets que cada Administració Pública pugui establir en funció del càrrec que hagi originat el pas a l'esmentada situació. En aquest sentit, les administracions públiques han de vetllar perquè no hi hagi menyscabament en el dret a la carrera professional dels funcionaris públics que hagin estat nomenats alts càrrecs, membres del poder judicial o d'altres òrgans constitucionals o estatutaris o que hagin estat elegits alcaldes, retribuïts i amb dedicació exclusiva, presidents de diputacions o de cabildos o consells insulars, diputats o senadors de les Corts Generals i membres de les assemblees legislatives de les comunitats autònomes. Com a mínim, aquests funcionaris rebran el mateix tractament en la consolidació del grau i conjunt de complements que el que s'estableixi per als qui hagin estat directors generals i altres càrrecs superiors de la corresponent administració pública (art. 87.3 LEBEP).</a:t>
            </a:r>
          </a:p>
          <a:p>
            <a:r>
              <a:rPr lang="ca-ES" sz="1500" dirty="0" smtClean="0">
                <a:latin typeface="Calibri" panose="020F0502020204030204" pitchFamily="34" charset="0"/>
                <a:cs typeface="Calibri" panose="020F0502020204030204" pitchFamily="34" charset="0"/>
              </a:rPr>
              <a:t>Els funcionaris d'altres administracions públiques que ocupin càrrec amb dedicació exclusiva passen també a la situació de serveis especials.</a:t>
            </a:r>
          </a:p>
          <a:p>
            <a:r>
              <a:rPr lang="ca-ES" sz="1500" dirty="0" smtClean="0">
                <a:latin typeface="Calibri" panose="020F0502020204030204" pitchFamily="34" charset="0"/>
                <a:cs typeface="Calibri" panose="020F0502020204030204" pitchFamily="34" charset="0"/>
              </a:rPr>
              <a:t>En els límits retributius assenyalats en l'article 75 bis </a:t>
            </a:r>
            <a:r>
              <a:rPr lang="ca-ES" sz="1500" dirty="0" smtClean="0">
                <a:solidFill>
                  <a:srgbClr val="FF0000"/>
                </a:solidFill>
                <a:latin typeface="Calibri" panose="020F0502020204030204" pitchFamily="34" charset="0"/>
                <a:cs typeface="Calibri" panose="020F0502020204030204" pitchFamily="34" charset="0"/>
              </a:rPr>
              <a:t>no s'inclouen els triennis als que en el seu cas tinguin dret els funcionaris de carrera que es trobin en situació de serveis especials.</a:t>
            </a:r>
          </a:p>
          <a:p>
            <a:endParaRPr lang="ca-E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60551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31504" y="116632"/>
            <a:ext cx="10560496" cy="6741368"/>
          </a:xfrm>
          <a:solidFill>
            <a:schemeClr val="accent5">
              <a:lumMod val="20000"/>
              <a:lumOff val="80000"/>
            </a:schemeClr>
          </a:solidFill>
        </p:spPr>
        <p:txBody>
          <a:bodyPr numCol="2">
            <a:noAutofit/>
          </a:bodyPr>
          <a:lstStyle/>
          <a:p>
            <a:r>
              <a:rPr lang="ca-ES" sz="1500" b="1" dirty="0">
                <a:latin typeface="Calibri" panose="020F0502020204030204" pitchFamily="34" charset="0"/>
                <a:cs typeface="Calibri" panose="020F0502020204030204" pitchFamily="34" charset="0"/>
              </a:rPr>
              <a:t>2.PERSONAL LABORAL</a:t>
            </a:r>
          </a:p>
          <a:p>
            <a:r>
              <a:rPr lang="ca-ES" sz="1500" dirty="0">
                <a:latin typeface="Calibri" panose="020F0502020204030204" pitchFamily="34" charset="0"/>
                <a:cs typeface="Calibri" panose="020F0502020204030204" pitchFamily="34" charset="0"/>
              </a:rPr>
              <a:t>Al personal laboral de la pròpia Corporació o d'una altra Administració, se'ls aplica regles idèntiques a la dels funcionaris (art. 74.2), </a:t>
            </a:r>
            <a:r>
              <a:rPr lang="ca-ES" sz="1500" dirty="0">
                <a:solidFill>
                  <a:srgbClr val="0070C0"/>
                </a:solidFill>
                <a:latin typeface="Calibri" panose="020F0502020204030204" pitchFamily="34" charset="0"/>
                <a:cs typeface="Calibri" panose="020F0502020204030204" pitchFamily="34" charset="0"/>
              </a:rPr>
              <a:t>quedant en situació d'excedència forçosa, </a:t>
            </a:r>
            <a:r>
              <a:rPr lang="ca-ES" sz="1500" dirty="0">
                <a:latin typeface="Calibri" panose="020F0502020204030204" pitchFamily="34" charset="0"/>
                <a:cs typeface="Calibri" panose="020F0502020204030204" pitchFamily="34" charset="0"/>
              </a:rPr>
              <a:t>d'acord amb l'art. 46.1 de l'ET, amb dret a conservar el lloc i al còmput de l'antiguitat, per la designació o elecció per a un càrrec públic que impossibiliti l'assistència al treball</a:t>
            </a:r>
            <a:r>
              <a:rPr lang="ca-ES" sz="1500" dirty="0" smtClean="0">
                <a:latin typeface="Calibri" panose="020F0502020204030204" pitchFamily="34" charset="0"/>
                <a:cs typeface="Calibri" panose="020F0502020204030204" pitchFamily="34" charset="0"/>
              </a:rPr>
              <a:t>.</a:t>
            </a:r>
          </a:p>
          <a:p>
            <a:pPr marL="0" indent="0">
              <a:buNone/>
            </a:pPr>
            <a:endParaRPr lang="ca-ES" sz="1500" dirty="0">
              <a:latin typeface="Calibri" panose="020F0502020204030204" pitchFamily="34" charset="0"/>
              <a:cs typeface="Calibri" panose="020F0502020204030204" pitchFamily="34" charset="0"/>
            </a:endParaRPr>
          </a:p>
          <a:p>
            <a:r>
              <a:rPr lang="ca-ES" sz="1500" b="1" dirty="0">
                <a:latin typeface="Calibri" panose="020F0502020204030204" pitchFamily="34" charset="0"/>
                <a:cs typeface="Calibri" panose="020F0502020204030204" pitchFamily="34" charset="0"/>
              </a:rPr>
              <a:t>3.PENSIONISTAS</a:t>
            </a:r>
            <a:endParaRPr lang="ca-ES" sz="1500" dirty="0">
              <a:latin typeface="Calibri" panose="020F0502020204030204" pitchFamily="34" charset="0"/>
              <a:cs typeface="Calibri" panose="020F0502020204030204" pitchFamily="34" charset="0"/>
            </a:endParaRPr>
          </a:p>
          <a:p>
            <a:r>
              <a:rPr lang="ca-ES" sz="1500" dirty="0">
                <a:latin typeface="Calibri" panose="020F0502020204030204" pitchFamily="34" charset="0"/>
                <a:cs typeface="Calibri" panose="020F0502020204030204" pitchFamily="34" charset="0"/>
              </a:rPr>
              <a:t>La percepció de pensions a càrrec de la Seguretat Social és, en uns casos compatible amb la realització de treballs (pensió de viduïtat) o compatible amb certes restriccions (pensions econòmiques per invalidesa permanent) (art. 141 LGSS). Per contra, en cas </a:t>
            </a:r>
            <a:r>
              <a:rPr lang="ca-ES" sz="1500" dirty="0">
                <a:solidFill>
                  <a:srgbClr val="FF0000"/>
                </a:solidFill>
                <a:latin typeface="Calibri" panose="020F0502020204030204" pitchFamily="34" charset="0"/>
                <a:cs typeface="Calibri" panose="020F0502020204030204" pitchFamily="34" charset="0"/>
              </a:rPr>
              <a:t>de pensió de jubilació, la regla general és la de la incompatibilitat, ja es tracti de pensió a càrrec del règim general</a:t>
            </a:r>
            <a:r>
              <a:rPr lang="ca-ES" sz="1500" dirty="0">
                <a:latin typeface="Calibri" panose="020F0502020204030204" pitchFamily="34" charset="0"/>
                <a:cs typeface="Calibri" panose="020F0502020204030204" pitchFamily="34" charset="0"/>
              </a:rPr>
              <a:t> (art. 165.1 LGSS) o del règim de classes passives de l'Estat, encara que aquesta regla de la incompatibilitat està sent atenuada en els supòsits de </a:t>
            </a:r>
            <a:r>
              <a:rPr lang="ca-ES" sz="1500" b="1" dirty="0">
                <a:latin typeface="Calibri" panose="020F0502020204030204" pitchFamily="34" charset="0"/>
                <a:cs typeface="Calibri" panose="020F0502020204030204" pitchFamily="34" charset="0"/>
              </a:rPr>
              <a:t>pensió per jubilació parcial, de manera que en aquests casos podria admetre una retribució per dedicació parcial amb la pensió de jubilació proporcionalment minorada. En tot cas, les retribucions per dedicació exclusiva no impedeixen percebre indemnitzacions per despeses efectives ocasionades en l'exercici del càrrec, per assistència a sessions dels òrgans rectors </a:t>
            </a:r>
            <a:r>
              <a:rPr lang="ca-ES" sz="1500" dirty="0">
                <a:latin typeface="Calibri" panose="020F0502020204030204" pitchFamily="34" charset="0"/>
                <a:cs typeface="Calibri" panose="020F0502020204030204" pitchFamily="34" charset="0"/>
              </a:rPr>
              <a:t>d'organismes autònoms o d'empreses amb capital públic, òrgans col·legiats municipals o tribunals de proves per a la selecció de personal (art. 13.6 del ROF), segons les normes d'aplicació general en les Administracions Públiques i en les que en desenvolupament de les mateixes aprovi el Ple Corporatiu (art. 75.4 LBRL</a:t>
            </a:r>
            <a:r>
              <a:rPr lang="ca-ES" sz="1500" dirty="0" smtClean="0">
                <a:latin typeface="Calibri" panose="020F0502020204030204" pitchFamily="34" charset="0"/>
                <a:cs typeface="Calibri" panose="020F0502020204030204" pitchFamily="34" charset="0"/>
              </a:rPr>
              <a:t>).</a:t>
            </a:r>
          </a:p>
          <a:p>
            <a:pPr marL="0" indent="0">
              <a:buNone/>
            </a:pPr>
            <a:endParaRPr lang="ca-ES" sz="1500" dirty="0">
              <a:latin typeface="Calibri" panose="020F0502020204030204" pitchFamily="34" charset="0"/>
              <a:cs typeface="Calibri" panose="020F0502020204030204" pitchFamily="34" charset="0"/>
            </a:endParaRPr>
          </a:p>
          <a:p>
            <a:r>
              <a:rPr lang="ca-ES" sz="1500" b="1" dirty="0">
                <a:latin typeface="Calibri" panose="020F0502020204030204" pitchFamily="34" charset="0"/>
                <a:cs typeface="Calibri" panose="020F0502020204030204" pitchFamily="34" charset="0"/>
              </a:rPr>
              <a:t>4.TRABAJADORES PER COMPTE PROPI</a:t>
            </a:r>
          </a:p>
          <a:p>
            <a:r>
              <a:rPr lang="ca-ES" sz="1500" dirty="0">
                <a:latin typeface="Calibri" panose="020F0502020204030204" pitchFamily="34" charset="0"/>
                <a:cs typeface="Calibri" panose="020F0502020204030204" pitchFamily="34" charset="0"/>
              </a:rPr>
              <a:t>La redacció donada a l'art. 75 de la LBRL per Llei 14/2000, ha suposat una derogació tàcita de l'art. 13.3 del ROF en tant que aquest permetia compatibilitzar les retribucions amb les ocupacions marginals. L'actual dedicació exclusiva del corporatiu i la seva retribució determina l'aplicació a aquest de la Llei d'incompatibilitats (Llei 53/1984). Sempre hi ha la dedicació parcial i la seva remuneració és compatible amb la dedicació professional per compte propi.</a:t>
            </a:r>
          </a:p>
          <a:p>
            <a:r>
              <a:rPr lang="ca-ES" sz="1500" dirty="0">
                <a:latin typeface="Calibri" panose="020F0502020204030204" pitchFamily="34" charset="0"/>
                <a:cs typeface="Calibri" panose="020F0502020204030204" pitchFamily="34" charset="0"/>
              </a:rPr>
              <a:t>En un altre ordre de coses, la conflictivitat jurisdiccional del tema ha comportat un nodrit bloc de sentències que en els últims anys han flexibilitzat el criteri del TS, anticipant-se a la reforma operada per Llei 14/2000 (RCL 1984, 2000) i així, la STS de 1990.04.30 (RJ 1990, 3670) anul·la l'acord municipal que fixa les retribucions dels corporatius per encobrir aquestes un veritable sou sota la vestimenta de dietes per assistències.</a:t>
            </a:r>
          </a:p>
          <a:p>
            <a:endParaRPr lang="ca-ES" sz="15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57</a:t>
            </a:fld>
            <a:endParaRPr lang="es-ES"/>
          </a:p>
        </p:txBody>
      </p:sp>
    </p:spTree>
    <p:extLst>
      <p:ext uri="{BB962C8B-B14F-4D97-AF65-F5344CB8AC3E}">
        <p14:creationId xmlns:p14="http://schemas.microsoft.com/office/powerpoint/2010/main" val="1612128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95601" y="95632"/>
            <a:ext cx="9345462" cy="868363"/>
          </a:xfrm>
          <a:solidFill>
            <a:schemeClr val="accent5">
              <a:lumMod val="20000"/>
              <a:lumOff val="80000"/>
            </a:schemeClr>
          </a:solidFill>
        </p:spPr>
        <p:txBody>
          <a:bodyPr rtlCol="0">
            <a:normAutofit/>
          </a:bodyPr>
          <a:lstStyle/>
          <a:p>
            <a:pPr>
              <a:defRPr/>
            </a:pPr>
            <a:r>
              <a:rPr lang="ca-ES" sz="2800" b="1" dirty="0" smtClean="0">
                <a:solidFill>
                  <a:srgbClr val="0070C0"/>
                </a:solidFill>
                <a:latin typeface="Calibri" panose="020F0502020204030204" pitchFamily="34" charset="0"/>
                <a:cs typeface="Calibri" panose="020F0502020204030204" pitchFamily="34" charset="0"/>
              </a:rPr>
              <a:t>RESUM: RETRIBUCIONS PER DEDICACIÓ EXCLUSIVA</a:t>
            </a:r>
            <a:endParaRPr lang="es-ES" sz="2800" b="1" dirty="0">
              <a:solidFill>
                <a:srgbClr val="0070C0"/>
              </a:solidFill>
              <a:latin typeface="Calibri" panose="020F0502020204030204" pitchFamily="34" charset="0"/>
              <a:cs typeface="Calibri" panose="020F0502020204030204" pitchFamily="34" charset="0"/>
            </a:endParaRPr>
          </a:p>
        </p:txBody>
      </p:sp>
      <p:sp>
        <p:nvSpPr>
          <p:cNvPr id="88067" name="2 Marcador de contenido"/>
          <p:cNvSpPr>
            <a:spLocks noGrp="1"/>
          </p:cNvSpPr>
          <p:nvPr>
            <p:ph idx="1"/>
          </p:nvPr>
        </p:nvSpPr>
        <p:spPr>
          <a:xfrm>
            <a:off x="1847528" y="963994"/>
            <a:ext cx="9865096" cy="5345325"/>
          </a:xfrm>
          <a:solidFill>
            <a:schemeClr val="accent2">
              <a:lumMod val="20000"/>
              <a:lumOff val="80000"/>
            </a:schemeClr>
          </a:solidFill>
        </p:spPr>
        <p:txBody>
          <a:bodyPr>
            <a:normAutofit/>
          </a:bodyPr>
          <a:lstStyle/>
          <a:p>
            <a:pPr>
              <a:buFont typeface="Wingdings" panose="05000000000000000000" pitchFamily="2" charset="2"/>
              <a:buChar char="Ø"/>
            </a:pPr>
            <a:r>
              <a:rPr lang="ca-ES" altLang="es-ES_tradnl" dirty="0" smtClean="0">
                <a:latin typeface="Calibri" panose="020F0502020204030204" pitchFamily="34" charset="0"/>
                <a:cs typeface="Calibri" panose="020F0502020204030204" pitchFamily="34" charset="0"/>
              </a:rPr>
              <a:t>Fixació </a:t>
            </a:r>
            <a:r>
              <a:rPr lang="ca-ES" altLang="es-ES_tradnl" dirty="0">
                <a:latin typeface="Calibri" panose="020F0502020204030204" pitchFamily="34" charset="0"/>
                <a:cs typeface="Calibri" panose="020F0502020204030204" pitchFamily="34" charset="0"/>
              </a:rPr>
              <a:t>lliure pel </a:t>
            </a:r>
            <a:r>
              <a:rPr lang="ca-ES" altLang="es-ES_tradnl" dirty="0" smtClean="0">
                <a:latin typeface="Calibri" panose="020F0502020204030204" pitchFamily="34" charset="0"/>
                <a:cs typeface="Calibri" panose="020F0502020204030204" pitchFamily="34" charset="0"/>
              </a:rPr>
              <a:t>Ple.</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Possible </a:t>
            </a:r>
            <a:r>
              <a:rPr lang="ca-ES" altLang="es-ES_tradnl" dirty="0">
                <a:latin typeface="Calibri" panose="020F0502020204030204" pitchFamily="34" charset="0"/>
                <a:cs typeface="Calibri" panose="020F0502020204030204" pitchFamily="34" charset="0"/>
              </a:rPr>
              <a:t>regulació en Bases d'execució del sistema </a:t>
            </a:r>
            <a:r>
              <a:rPr lang="ca-ES" altLang="es-ES_tradnl" dirty="0" smtClean="0">
                <a:latin typeface="Calibri" panose="020F0502020204030204" pitchFamily="34" charset="0"/>
                <a:cs typeface="Calibri" panose="020F0502020204030204" pitchFamily="34" charset="0"/>
              </a:rPr>
              <a:t>retributiu.</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Acceptació </a:t>
            </a:r>
            <a:r>
              <a:rPr lang="ca-ES" altLang="es-ES_tradnl" dirty="0">
                <a:latin typeface="Calibri" panose="020F0502020204030204" pitchFamily="34" charset="0"/>
                <a:cs typeface="Calibri" panose="020F0502020204030204" pitchFamily="34" charset="0"/>
              </a:rPr>
              <a:t>expressa pel membre </a:t>
            </a:r>
            <a:r>
              <a:rPr lang="ca-ES" altLang="es-ES_tradnl" dirty="0" smtClean="0">
                <a:latin typeface="Calibri" panose="020F0502020204030204" pitchFamily="34" charset="0"/>
                <a:cs typeface="Calibri" panose="020F0502020204030204" pitchFamily="34" charset="0"/>
              </a:rPr>
              <a:t>nomenat.</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Alta </a:t>
            </a:r>
            <a:r>
              <a:rPr lang="ca-ES" altLang="es-ES_tradnl" dirty="0">
                <a:latin typeface="Calibri" panose="020F0502020204030204" pitchFamily="34" charset="0"/>
                <a:cs typeface="Calibri" panose="020F0502020204030204" pitchFamily="34" charset="0"/>
              </a:rPr>
              <a:t>en el Règim General de la Seguretat Social i </a:t>
            </a:r>
            <a:r>
              <a:rPr lang="ca-ES" altLang="es-ES_tradnl" dirty="0" smtClean="0">
                <a:latin typeface="Calibri" panose="020F0502020204030204" pitchFamily="34" charset="0"/>
                <a:cs typeface="Calibri" panose="020F0502020204030204" pitchFamily="34" charset="0"/>
              </a:rPr>
              <a:t>cotització per </a:t>
            </a:r>
            <a:r>
              <a:rPr lang="ca-ES" altLang="es-ES_tradnl" dirty="0">
                <a:latin typeface="Calibri" panose="020F0502020204030204" pitchFamily="34" charset="0"/>
                <a:cs typeface="Calibri" panose="020F0502020204030204" pitchFamily="34" charset="0"/>
              </a:rPr>
              <a:t>desocupació (Llei 37/2006</a:t>
            </a:r>
            <a:r>
              <a:rPr lang="ca-ES" altLang="es-ES_tradnl" dirty="0" smtClean="0">
                <a:latin typeface="Calibri" panose="020F0502020204030204" pitchFamily="34" charset="0"/>
                <a:cs typeface="Calibri" panose="020F0502020204030204" pitchFamily="34" charset="0"/>
              </a:rPr>
              <a:t>).</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Abonament </a:t>
            </a:r>
            <a:r>
              <a:rPr lang="ca-ES" altLang="es-ES_tradnl" dirty="0">
                <a:latin typeface="Calibri" panose="020F0502020204030204" pitchFamily="34" charset="0"/>
                <a:cs typeface="Calibri" panose="020F0502020204030204" pitchFamily="34" charset="0"/>
              </a:rPr>
              <a:t>en nòmina i pràctica de retencions per IRPF i S. </a:t>
            </a:r>
            <a:r>
              <a:rPr lang="ca-ES" altLang="es-ES_tradnl" dirty="0" smtClean="0">
                <a:latin typeface="Calibri" panose="020F0502020204030204" pitchFamily="34" charset="0"/>
                <a:cs typeface="Calibri" panose="020F0502020204030204" pitchFamily="34" charset="0"/>
              </a:rPr>
              <a:t>Social.</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Incompatibilitat </a:t>
            </a:r>
            <a:r>
              <a:rPr lang="ca-ES" altLang="es-ES_tradnl" dirty="0">
                <a:latin typeface="Calibri" panose="020F0502020204030204" pitchFamily="34" charset="0"/>
                <a:cs typeface="Calibri" panose="020F0502020204030204" pitchFamily="34" charset="0"/>
              </a:rPr>
              <a:t>amb la percepció d'assistències a òrgans  </a:t>
            </a:r>
            <a:r>
              <a:rPr lang="ca-ES" altLang="es-ES_tradnl" dirty="0" smtClean="0">
                <a:latin typeface="Calibri" panose="020F0502020204030204" pitchFamily="34" charset="0"/>
                <a:cs typeface="Calibri" panose="020F0502020204030204" pitchFamily="34" charset="0"/>
              </a:rPr>
              <a:t>col·legiats.</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Publicació </a:t>
            </a:r>
            <a:r>
              <a:rPr lang="ca-ES" altLang="es-ES_tradnl" dirty="0">
                <a:latin typeface="Calibri" panose="020F0502020204030204" pitchFamily="34" charset="0"/>
                <a:cs typeface="Calibri" panose="020F0502020204030204" pitchFamily="34" charset="0"/>
              </a:rPr>
              <a:t>íntegra dels acords del Ple en el </a:t>
            </a:r>
            <a:r>
              <a:rPr lang="ca-ES" altLang="es-ES_tradnl" dirty="0" smtClean="0">
                <a:latin typeface="Calibri" panose="020F0502020204030204" pitchFamily="34" charset="0"/>
                <a:cs typeface="Calibri" panose="020F0502020204030204" pitchFamily="34" charset="0"/>
              </a:rPr>
              <a:t>BOP, al </a:t>
            </a:r>
            <a:r>
              <a:rPr lang="ca-ES" altLang="es-ES_tradnl" dirty="0">
                <a:latin typeface="Calibri" panose="020F0502020204030204" pitchFamily="34" charset="0"/>
                <a:cs typeface="Calibri" panose="020F0502020204030204" pitchFamily="34" charset="0"/>
              </a:rPr>
              <a:t>Tauler d'anuncis de la </a:t>
            </a:r>
            <a:r>
              <a:rPr lang="ca-ES" altLang="es-ES_tradnl" dirty="0" smtClean="0">
                <a:latin typeface="Calibri" panose="020F0502020204030204" pitchFamily="34" charset="0"/>
                <a:cs typeface="Calibri" panose="020F0502020204030204" pitchFamily="34" charset="0"/>
              </a:rPr>
              <a:t>Corporació i a la plataforma de transparència.</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Improcedència de liquidació en cas de cessament, només liquidació de retribucions meritades no </a:t>
            </a:r>
            <a:r>
              <a:rPr lang="ca-ES" altLang="es-ES_tradnl" dirty="0" smtClean="0">
                <a:latin typeface="Calibri" panose="020F0502020204030204" pitchFamily="34" charset="0"/>
                <a:cs typeface="Calibri" panose="020F0502020204030204" pitchFamily="34" charset="0"/>
              </a:rPr>
              <a:t>satisfetes.</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Subjecció </a:t>
            </a:r>
            <a:r>
              <a:rPr lang="ca-ES" altLang="es-ES_tradnl" dirty="0">
                <a:latin typeface="Calibri" panose="020F0502020204030204" pitchFamily="34" charset="0"/>
                <a:cs typeface="Calibri" panose="020F0502020204030204" pitchFamily="34" charset="0"/>
              </a:rPr>
              <a:t>al Règim </a:t>
            </a:r>
            <a:r>
              <a:rPr lang="ca-ES" altLang="es-ES_tradnl" dirty="0" smtClean="0">
                <a:latin typeface="Calibri" panose="020F0502020204030204" pitchFamily="34" charset="0"/>
                <a:cs typeface="Calibri" panose="020F0502020204030204" pitchFamily="34" charset="0"/>
              </a:rPr>
              <a:t>General </a:t>
            </a:r>
            <a:r>
              <a:rPr lang="ca-ES" altLang="es-ES_tradnl" dirty="0">
                <a:latin typeface="Calibri" panose="020F0502020204030204" pitchFamily="34" charset="0"/>
                <a:cs typeface="Calibri" panose="020F0502020204030204" pitchFamily="34" charset="0"/>
              </a:rPr>
              <a:t>de la </a:t>
            </a:r>
            <a:r>
              <a:rPr lang="ca-ES" altLang="es-ES_tradnl" dirty="0" smtClean="0">
                <a:latin typeface="Calibri" panose="020F0502020204030204" pitchFamily="34" charset="0"/>
                <a:cs typeface="Calibri" panose="020F0502020204030204" pitchFamily="34" charset="0"/>
              </a:rPr>
              <a:t>Seg. </a:t>
            </a:r>
            <a:r>
              <a:rPr lang="ca-ES" altLang="es-ES_tradnl" dirty="0">
                <a:latin typeface="Calibri" panose="020F0502020204030204" pitchFamily="34" charset="0"/>
                <a:cs typeface="Calibri" panose="020F0502020204030204" pitchFamily="34" charset="0"/>
              </a:rPr>
              <a:t>Social i dret a les prestacions per incapacitat temporal derivada de:</a:t>
            </a:r>
            <a:br>
              <a:rPr lang="ca-ES" altLang="es-ES_tradnl" dirty="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			- Malaltia comuna o accident no laboral</a:t>
            </a:r>
            <a:br>
              <a:rPr lang="ca-ES" altLang="es-ES_tradnl" dirty="0" smtClean="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			- Accident laboral</a:t>
            </a:r>
            <a:br>
              <a:rPr lang="ca-ES" altLang="es-ES_tradnl" dirty="0" smtClean="0">
                <a:latin typeface="Calibri" panose="020F0502020204030204" pitchFamily="34" charset="0"/>
                <a:cs typeface="Calibri" panose="020F0502020204030204" pitchFamily="34" charset="0"/>
              </a:rPr>
            </a:br>
            <a:r>
              <a:rPr lang="ca-ES" altLang="es-ES_tradnl" dirty="0" smtClean="0">
                <a:latin typeface="Calibri" panose="020F0502020204030204" pitchFamily="34" charset="0"/>
                <a:cs typeface="Calibri" panose="020F0502020204030204" pitchFamily="34" charset="0"/>
              </a:rPr>
              <a:t>Possibilitat </a:t>
            </a:r>
            <a:r>
              <a:rPr lang="ca-ES" altLang="es-ES_tradnl" dirty="0">
                <a:latin typeface="Calibri" panose="020F0502020204030204" pitchFamily="34" charset="0"/>
                <a:cs typeface="Calibri" panose="020F0502020204030204" pitchFamily="34" charset="0"/>
              </a:rPr>
              <a:t>de complementar les prestacions de la S. social </a:t>
            </a:r>
            <a:r>
              <a:rPr lang="ca-ES" altLang="es-ES_tradnl" dirty="0" smtClean="0">
                <a:latin typeface="Calibri" panose="020F0502020204030204" pitchFamily="34" charset="0"/>
                <a:cs typeface="Calibri" panose="020F0502020204030204" pitchFamily="34" charset="0"/>
              </a:rPr>
              <a:t>per incapacitat </a:t>
            </a:r>
            <a:r>
              <a:rPr lang="ca-ES" altLang="es-ES_tradnl" dirty="0">
                <a:latin typeface="Calibri" panose="020F0502020204030204" pitchFamily="34" charset="0"/>
                <a:cs typeface="Calibri" panose="020F0502020204030204" pitchFamily="34" charset="0"/>
              </a:rPr>
              <a:t>temporal fins al 100% de la retribució, si  s'acorda pel </a:t>
            </a:r>
            <a:r>
              <a:rPr lang="ca-ES" altLang="es-ES_tradnl" dirty="0" smtClean="0">
                <a:latin typeface="Calibri" panose="020F0502020204030204" pitchFamily="34" charset="0"/>
                <a:cs typeface="Calibri" panose="020F0502020204030204" pitchFamily="34" charset="0"/>
              </a:rPr>
              <a:t>Ple.</a:t>
            </a:r>
          </a:p>
          <a:p>
            <a:pPr marL="0" indent="0">
              <a:buNone/>
            </a:pPr>
            <a:r>
              <a:rPr lang="ca-ES" altLang="es-ES_tradnl" dirty="0">
                <a:latin typeface="Calibri" panose="020F0502020204030204" pitchFamily="34" charset="0"/>
                <a:cs typeface="Calibri" panose="020F0502020204030204" pitchFamily="34" charset="0"/>
              </a:rPr>
              <a:t>	</a:t>
            </a:r>
            <a:r>
              <a:rPr lang="ca-ES" altLang="es-ES_tradnl" dirty="0" smtClean="0">
                <a:latin typeface="Calibri" panose="020F0502020204030204" pitchFamily="34" charset="0"/>
                <a:cs typeface="Calibri" panose="020F0502020204030204" pitchFamily="34" charset="0"/>
              </a:rPr>
              <a:t>I dret a l’atur</a:t>
            </a:r>
            <a:endParaRPr lang="es-ES" altLang="es-ES_tradnl" dirty="0">
              <a:latin typeface="Calibri" panose="020F0502020204030204" pitchFamily="34" charset="0"/>
              <a:cs typeface="Calibri" panose="020F0502020204030204" pitchFamily="34" charset="0"/>
            </a:endParaRPr>
          </a:p>
          <a:p>
            <a:pPr eaLnBrk="1" hangingPunct="1">
              <a:buFont typeface="Wingdings" panose="05000000000000000000" pitchFamily="2" charset="2"/>
              <a:buChar char="q"/>
            </a:pPr>
            <a:endParaRPr lang="es-ES" altLang="es-ES_tradnl"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B03A56F2-AEBA-464B-8728-6AEE552A6948}" type="slidenum">
              <a:rPr lang="es-ES"/>
              <a:pPr>
                <a:defRPr/>
              </a:pPr>
              <a:t>58</a:t>
            </a:fld>
            <a:endParaRPr lang="es-ES"/>
          </a:p>
        </p:txBody>
      </p:sp>
    </p:spTree>
    <p:extLst>
      <p:ext uri="{BB962C8B-B14F-4D97-AF65-F5344CB8AC3E}">
        <p14:creationId xmlns:p14="http://schemas.microsoft.com/office/powerpoint/2010/main" val="2295846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738314" y="0"/>
            <a:ext cx="10033046" cy="1100138"/>
          </a:xfrm>
          <a:noFill/>
        </p:spPr>
        <p:txBody>
          <a:bodyPr rtlCol="0">
            <a:normAutofit/>
          </a:bodyPr>
          <a:lstStyle/>
          <a:p>
            <a:pPr algn="ctr">
              <a:defRPr/>
            </a:pPr>
            <a:r>
              <a:rPr lang="ca-ES" sz="4000" b="1" dirty="0">
                <a:solidFill>
                  <a:srgbClr val="0070C0"/>
                </a:solidFill>
                <a:latin typeface="Calibri" panose="020F0502020204030204" pitchFamily="34" charset="0"/>
                <a:cs typeface="Calibri" panose="020F0502020204030204" pitchFamily="34" charset="0"/>
              </a:rPr>
              <a:t>DEDICACIÓ PARCIAL:</a:t>
            </a:r>
          </a:p>
        </p:txBody>
      </p:sp>
      <p:sp>
        <p:nvSpPr>
          <p:cNvPr id="89091" name="Rectangle 3"/>
          <p:cNvSpPr>
            <a:spLocks noGrp="1" noChangeArrowheads="1"/>
          </p:cNvSpPr>
          <p:nvPr>
            <p:ph idx="1"/>
          </p:nvPr>
        </p:nvSpPr>
        <p:spPr>
          <a:xfrm>
            <a:off x="1402208" y="1100138"/>
            <a:ext cx="10369152" cy="4032448"/>
          </a:xfrm>
          <a:noFill/>
        </p:spPr>
        <p:txBody>
          <a:bodyPr>
            <a:noAutofit/>
          </a:bodyPr>
          <a:lstStyle/>
          <a:p>
            <a:pPr algn="just" eaLnBrk="1" hangingPunct="1">
              <a:lnSpc>
                <a:spcPct val="110000"/>
              </a:lnSpc>
              <a:buFont typeface="Wingdings" pitchFamily="2" charset="2"/>
              <a:buNone/>
            </a:pPr>
            <a:r>
              <a:rPr lang="ca-ES" altLang="es-ES_tradnl" sz="1500" b="1" dirty="0">
                <a:latin typeface="Calibri" panose="020F0502020204030204" pitchFamily="34" charset="0"/>
                <a:cs typeface="Calibri" panose="020F0502020204030204" pitchFamily="34" charset="0"/>
              </a:rPr>
              <a:t>	</a:t>
            </a:r>
            <a:r>
              <a:rPr lang="ca-ES" altLang="es-ES_tradnl" sz="1500" dirty="0">
                <a:latin typeface="Calibri" panose="020F0502020204030204" pitchFamily="34" charset="0"/>
                <a:cs typeface="Calibri" panose="020F0502020204030204" pitchFamily="34" charset="0"/>
              </a:rPr>
              <a:t>Es percebran les retribucions </a:t>
            </a:r>
            <a:r>
              <a:rPr lang="ca-ES" altLang="es-ES_tradnl" sz="1500" b="1" dirty="0">
                <a:latin typeface="Calibri" panose="020F0502020204030204" pitchFamily="34" charset="0"/>
                <a:cs typeface="Calibri" panose="020F0502020204030204" pitchFamily="34" charset="0"/>
              </a:rPr>
              <a:t>pel temps de dedicació efectiva i les retribucions no superaran els límits que es fixin.</a:t>
            </a:r>
          </a:p>
          <a:p>
            <a:pPr algn="just" eaLnBrk="1" hangingPunct="1">
              <a:lnSpc>
                <a:spcPct val="110000"/>
              </a:lnSpc>
              <a:buFont typeface="Wingdings" pitchFamily="2" charset="2"/>
              <a:buChar char="§"/>
            </a:pPr>
            <a:r>
              <a:rPr lang="ca-ES" altLang="es-ES_tradnl" sz="1500" dirty="0">
                <a:latin typeface="Calibri" panose="020F0502020204030204" pitchFamily="34" charset="0"/>
                <a:cs typeface="Calibri" panose="020F0502020204030204" pitchFamily="34" charset="0"/>
              </a:rPr>
              <a:t>-Seran igualment donats d'alta en el Règim General de la Seguretat Social en tal concepte, assumint les Corporacions les quotes empresarials que correspongui. En els acords plenaris </a:t>
            </a:r>
            <a:r>
              <a:rPr lang="ca-ES" altLang="es-ES_tradnl" sz="1500" dirty="0" smtClean="0">
                <a:latin typeface="Calibri" panose="020F0502020204030204" pitchFamily="34" charset="0"/>
                <a:cs typeface="Calibri" panose="020F0502020204030204" pitchFamily="34" charset="0"/>
              </a:rPr>
              <a:t> determinació </a:t>
            </a:r>
            <a:r>
              <a:rPr lang="ca-ES" altLang="es-ES_tradnl" sz="1500" dirty="0">
                <a:latin typeface="Calibri" panose="020F0502020204030204" pitchFamily="34" charset="0"/>
                <a:cs typeface="Calibri" panose="020F0502020204030204" pitchFamily="34" charset="0"/>
              </a:rPr>
              <a:t>dels càrrecs que comportin aquesta dedicació parcial i de les retribucions dels mateixos, s'haurà de contenir </a:t>
            </a:r>
            <a:r>
              <a:rPr lang="ca-ES" altLang="es-ES_tradnl" sz="1500" b="1" u="sng" dirty="0">
                <a:solidFill>
                  <a:srgbClr val="002060"/>
                </a:solidFill>
                <a:latin typeface="Calibri" panose="020F0502020204030204" pitchFamily="34" charset="0"/>
                <a:cs typeface="Calibri" panose="020F0502020204030204" pitchFamily="34" charset="0"/>
              </a:rPr>
              <a:t>el règim de la dedicació mínima </a:t>
            </a:r>
            <a:r>
              <a:rPr lang="ca-ES" altLang="es-ES_tradnl" sz="1500" dirty="0">
                <a:latin typeface="Calibri" panose="020F0502020204030204" pitchFamily="34" charset="0"/>
                <a:cs typeface="Calibri" panose="020F0502020204030204" pitchFamily="34" charset="0"/>
              </a:rPr>
              <a:t>necessària per a la percepció d'aquestes retribucions. </a:t>
            </a:r>
            <a:endParaRPr lang="ca-ES" altLang="es-ES_tradnl" sz="1500" dirty="0" smtClean="0">
              <a:latin typeface="Calibri" panose="020F0502020204030204" pitchFamily="34" charset="0"/>
              <a:cs typeface="Calibri" panose="020F0502020204030204" pitchFamily="34" charset="0"/>
            </a:endParaRPr>
          </a:p>
          <a:p>
            <a:pPr algn="just"/>
            <a:r>
              <a:rPr lang="ca-ES" sz="1500" dirty="0" smtClean="0">
                <a:latin typeface="Calibri" panose="020F0502020204030204" pitchFamily="34" charset="0"/>
                <a:cs typeface="Calibri" panose="020F0502020204030204" pitchFamily="34" charset="0"/>
              </a:rPr>
              <a:t>“...</a:t>
            </a:r>
            <a:r>
              <a:rPr lang="ca-ES" sz="1500" dirty="0">
                <a:latin typeface="Calibri" panose="020F0502020204030204" pitchFamily="34" charset="0"/>
                <a:cs typeface="Calibri" panose="020F0502020204030204" pitchFamily="34" charset="0"/>
              </a:rPr>
              <a:t>Els membres de corporacions locals de població inferior a 1.000 </a:t>
            </a:r>
            <a:r>
              <a:rPr lang="ca-ES" sz="1500" b="1" dirty="0">
                <a:latin typeface="Calibri" panose="020F0502020204030204" pitchFamily="34" charset="0"/>
                <a:cs typeface="Calibri" panose="020F0502020204030204" pitchFamily="34" charset="0"/>
              </a:rPr>
              <a:t>habitants no tindran dedicació exclusiva. Excepcionalment, podran exercir els seus càrrecs amb dedicació parcial,</a:t>
            </a:r>
            <a:r>
              <a:rPr lang="ca-ES" sz="1500" dirty="0">
                <a:latin typeface="Calibri" panose="020F0502020204030204" pitchFamily="34" charset="0"/>
                <a:cs typeface="Calibri" panose="020F0502020204030204" pitchFamily="34" charset="0"/>
              </a:rPr>
              <a:t> percebent les seves retribucions dins dels límits màxims assenyalats a aquest efecte en la Llei de Pressupostos Generals de l'Estat. </a:t>
            </a:r>
            <a:r>
              <a:rPr lang="ca-ES" sz="1500" dirty="0" smtClean="0">
                <a:latin typeface="Calibri" panose="020F0502020204030204" pitchFamily="34" charset="0"/>
                <a:cs typeface="Calibri" panose="020F0502020204030204" pitchFamily="34" charset="0"/>
              </a:rPr>
              <a:t>»(</a:t>
            </a:r>
            <a:r>
              <a:rPr lang="ca-ES" sz="1200" i="1" dirty="0">
                <a:latin typeface="Calibri" panose="020F0502020204030204" pitchFamily="34" charset="0"/>
                <a:cs typeface="Calibri" panose="020F0502020204030204" pitchFamily="34" charset="0"/>
              </a:rPr>
              <a:t>L'article 1 apartat Divuit de la Llei 27/2013, de 27 de desembre, de racionalització i sostenibilitat de l'Administració Local, va introduir un article 75 bis a la Llei 7/1985, de 2 d'abril, Reguladora de les Bases de Règim Local (LRBRL).</a:t>
            </a:r>
            <a:endParaRPr lang="es-ES_tradnl" sz="1200" i="1" dirty="0">
              <a:latin typeface="Calibri" panose="020F0502020204030204" pitchFamily="34" charset="0"/>
              <a:cs typeface="Calibri" panose="020F0502020204030204" pitchFamily="34" charset="0"/>
            </a:endParaRPr>
          </a:p>
          <a:p>
            <a:pPr algn="just"/>
            <a:r>
              <a:rPr lang="ca-ES" sz="1500" b="1" u="sng" dirty="0" smtClean="0">
                <a:latin typeface="Calibri" panose="020F0502020204030204" pitchFamily="34" charset="0"/>
                <a:cs typeface="Calibri" panose="020F0502020204030204" pitchFamily="34" charset="0"/>
              </a:rPr>
              <a:t>Pel </a:t>
            </a:r>
            <a:r>
              <a:rPr lang="ca-ES" sz="1500" b="1" u="sng" dirty="0">
                <a:latin typeface="Calibri" panose="020F0502020204030204" pitchFamily="34" charset="0"/>
                <a:cs typeface="Calibri" panose="020F0502020204030204" pitchFamily="34" charset="0"/>
              </a:rPr>
              <a:t>que fa al nombre de dedicacions parcials, la norma no estableix res, per tant entenem </a:t>
            </a:r>
            <a:r>
              <a:rPr lang="ca-ES" sz="1500" b="1" u="sng" dirty="0">
                <a:solidFill>
                  <a:srgbClr val="FF0000"/>
                </a:solidFill>
                <a:latin typeface="Calibri" panose="020F0502020204030204" pitchFamily="34" charset="0"/>
                <a:cs typeface="Calibri" panose="020F0502020204030204" pitchFamily="34" charset="0"/>
              </a:rPr>
              <a:t>que no hi ha límit en relació </a:t>
            </a:r>
            <a:r>
              <a:rPr lang="ca-ES" sz="1500" b="1" u="sng" dirty="0">
                <a:latin typeface="Calibri" panose="020F0502020204030204" pitchFamily="34" charset="0"/>
                <a:cs typeface="Calibri" panose="020F0502020204030204" pitchFamily="34" charset="0"/>
              </a:rPr>
              <a:t>amb el nombre de membres amb dedicació parcial.</a:t>
            </a:r>
            <a:endParaRPr lang="es-ES_tradnl" sz="1500" dirty="0">
              <a:latin typeface="Calibri" panose="020F0502020204030204" pitchFamily="34" charset="0"/>
              <a:cs typeface="Calibri" panose="020F0502020204030204" pitchFamily="34" charset="0"/>
            </a:endParaRPr>
          </a:p>
          <a:p>
            <a:pPr algn="just"/>
            <a:r>
              <a:rPr lang="ca-ES" sz="1500" dirty="0">
                <a:latin typeface="Calibri" panose="020F0502020204030204" pitchFamily="34" charset="0"/>
                <a:cs typeface="Calibri" panose="020F0502020204030204" pitchFamily="34" charset="0"/>
              </a:rPr>
              <a:t> A més, i en relació amb la quantia de les retribucions màximes dels regidors, en un municipi de menys de 1.000 habitants sí que pot haver un o diversos membres de la Corporació que exerceixin el càrrec amb dedicació parcial. I el límit de les retribucions és el que acabem d'assenyalar, segons el percentatge de dedicació parcial que s'estableixi (75%, 50% o 25%).</a:t>
            </a:r>
            <a:endParaRPr lang="es-ES_tradnl" sz="1500" dirty="0">
              <a:latin typeface="Calibri" panose="020F0502020204030204" pitchFamily="34" charset="0"/>
              <a:cs typeface="Calibri" panose="020F0502020204030204" pitchFamily="34" charset="0"/>
            </a:endParaRPr>
          </a:p>
          <a:p>
            <a:pPr algn="just"/>
            <a:endParaRPr lang="es-ES_tradnl" sz="1500" dirty="0">
              <a:latin typeface="Calibri" panose="020F0502020204030204" pitchFamily="34" charset="0"/>
              <a:cs typeface="Calibri" panose="020F0502020204030204" pitchFamily="34" charset="0"/>
            </a:endParaRPr>
          </a:p>
          <a:p>
            <a:pPr algn="just" eaLnBrk="1" hangingPunct="1">
              <a:lnSpc>
                <a:spcPct val="110000"/>
              </a:lnSpc>
              <a:buFont typeface="Wingdings" pitchFamily="2" charset="2"/>
              <a:buChar char="§"/>
            </a:pPr>
            <a:endParaRPr lang="ca-ES" altLang="es-ES_tradnl" sz="1500" dirty="0">
              <a:latin typeface="Calibri" panose="020F0502020204030204" pitchFamily="34" charset="0"/>
              <a:cs typeface="Calibri" panose="020F0502020204030204" pitchFamily="34" charset="0"/>
            </a:endParaRPr>
          </a:p>
          <a:p>
            <a:pPr algn="just" eaLnBrk="1" hangingPunct="1">
              <a:lnSpc>
                <a:spcPct val="110000"/>
              </a:lnSpc>
              <a:buFont typeface="Wingdings" pitchFamily="2" charset="2"/>
              <a:buChar char="§"/>
            </a:pPr>
            <a:endParaRPr lang="ca-ES" altLang="es-ES_tradnl" sz="1500" dirty="0">
              <a:latin typeface="Calibri" panose="020F0502020204030204" pitchFamily="34" charset="0"/>
              <a:cs typeface="Calibri" panose="020F0502020204030204" pitchFamily="34" charset="0"/>
            </a:endParaRPr>
          </a:p>
        </p:txBody>
      </p:sp>
      <p:sp>
        <p:nvSpPr>
          <p:cNvPr id="98306" name="4 Marcador de pie de página"/>
          <p:cNvSpPr>
            <a:spLocks noGrp="1"/>
          </p:cNvSpPr>
          <p:nvPr>
            <p:ph type="ftr" sz="quarter" idx="11"/>
          </p:nvPr>
        </p:nvSpPr>
        <p:spPr/>
        <p:txBody>
          <a:bodyPr/>
          <a:lstStyle/>
          <a:p>
            <a:pPr>
              <a:defRPr/>
            </a:pPr>
            <a:r>
              <a:rPr lang="pt-BR"/>
              <a:t>Curs de regim juridic </a:t>
            </a:r>
            <a:endParaRPr lang="es-ES"/>
          </a:p>
        </p:txBody>
      </p:sp>
      <p:sp>
        <p:nvSpPr>
          <p:cNvPr id="98307" name="5 Marcador de número de diapositiva"/>
          <p:cNvSpPr>
            <a:spLocks noGrp="1"/>
          </p:cNvSpPr>
          <p:nvPr>
            <p:ph type="sldNum" sz="quarter" idx="12"/>
          </p:nvPr>
        </p:nvSpPr>
        <p:spPr/>
        <p:txBody>
          <a:bodyPr/>
          <a:lstStyle/>
          <a:p>
            <a:pPr>
              <a:defRPr/>
            </a:pPr>
            <a:fld id="{C0F27C9F-5DEA-4DAC-B21F-5B8F94FCBE22}" type="slidenum">
              <a:rPr lang="es-ES"/>
              <a:pPr>
                <a:defRPr/>
              </a:pPr>
              <a:t>59</a:t>
            </a:fld>
            <a:endParaRPr lang="es-ES"/>
          </a:p>
        </p:txBody>
      </p:sp>
      <p:sp>
        <p:nvSpPr>
          <p:cNvPr id="124932" name="Text Box 4"/>
          <p:cNvSpPr txBox="1">
            <a:spLocks noChangeArrowheads="1"/>
          </p:cNvSpPr>
          <p:nvPr/>
        </p:nvSpPr>
        <p:spPr bwMode="auto">
          <a:xfrm>
            <a:off x="1402208" y="5132586"/>
            <a:ext cx="10441160" cy="1446550"/>
          </a:xfrm>
          <a:prstGeom prst="rect">
            <a:avLst/>
          </a:prstGeom>
          <a:solidFill>
            <a:srgbClr val="0070C0"/>
          </a:solidFill>
          <a:ln w="9525">
            <a:noFill/>
            <a:miter lim="800000"/>
            <a:headEnd/>
            <a:tailEnd/>
          </a:ln>
        </p:spPr>
        <p:txBody>
          <a:bodyPr wrap="square">
            <a:spAutoFit/>
          </a:bodyPr>
          <a:lstStyle/>
          <a:p>
            <a:pPr algn="just" eaLnBrk="1" hangingPunct="1">
              <a:lnSpc>
                <a:spcPct val="110000"/>
              </a:lnSpc>
              <a:spcBef>
                <a:spcPct val="50000"/>
              </a:spcBef>
              <a:defRPr/>
            </a:pPr>
            <a:r>
              <a:rPr lang="ca-ES" sz="1600" dirty="0">
                <a:solidFill>
                  <a:schemeClr val="bg1"/>
                </a:solidFill>
                <a:latin typeface="Comic Sans MS" panose="030F0702030302020204" pitchFamily="66" charset="0"/>
              </a:rPr>
              <a:t>Els membres de les corporacions locals que siguin personal de les administracions públiques i dels ens, organismes i empreses que en depenguin, </a:t>
            </a:r>
            <a:r>
              <a:rPr lang="ca-ES" sz="1600" b="1" u="sng" dirty="0">
                <a:solidFill>
                  <a:srgbClr val="FF0000"/>
                </a:solidFill>
                <a:latin typeface="Comic Sans MS" panose="030F0702030302020204" pitchFamily="66" charset="0"/>
              </a:rPr>
              <a:t>només podran </a:t>
            </a:r>
            <a:r>
              <a:rPr lang="ca-ES" sz="1600" b="1" u="sng" dirty="0">
                <a:solidFill>
                  <a:schemeClr val="bg1"/>
                </a:solidFill>
                <a:latin typeface="Comic Sans MS" panose="030F0702030302020204" pitchFamily="66" charset="0"/>
              </a:rPr>
              <a:t>percebre retribucions per la seva dedicació parcial a les seves funcions fora de la seva jornada en els seus respectius centres de treball,</a:t>
            </a:r>
            <a:r>
              <a:rPr lang="ca-ES" sz="1600" dirty="0">
                <a:solidFill>
                  <a:schemeClr val="bg1"/>
                </a:solidFill>
                <a:latin typeface="Comic Sans MS" panose="030F0702030302020204" pitchFamily="66" charset="0"/>
              </a:rPr>
              <a:t> en els termes assenyalats en l’article 5 de la Llei 53/1984, de 26 de desembre, sens perjudici de l’establert en el paràgraf sisè de l’article 75 de la LBRL.</a:t>
            </a:r>
          </a:p>
        </p:txBody>
      </p:sp>
    </p:spTree>
    <p:extLst>
      <p:ext uri="{BB962C8B-B14F-4D97-AF65-F5344CB8AC3E}">
        <p14:creationId xmlns:p14="http://schemas.microsoft.com/office/powerpoint/2010/main" val="1684965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24932"/>
                                        </p:tgtEl>
                                        <p:attrNameLst>
                                          <p:attrName>style.visibility</p:attrName>
                                        </p:attrNameLst>
                                      </p:cBhvr>
                                      <p:to>
                                        <p:strVal val="visible"/>
                                      </p:to>
                                    </p:set>
                                    <p:animEffect transition="in" filter="diamond(in)">
                                      <p:cBhvr>
                                        <p:cTn id="7" dur="2000"/>
                                        <p:tgtEl>
                                          <p:spTgt spid="124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1666876" y="1350529"/>
            <a:ext cx="3071813" cy="294849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eaLnBrk="1" hangingPunct="1">
              <a:lnSpc>
                <a:spcPct val="90000"/>
              </a:lnSpc>
              <a:spcBef>
                <a:spcPct val="50000"/>
              </a:spcBef>
              <a:buClrTx/>
              <a:buSzTx/>
              <a:buFontTx/>
              <a:buNone/>
            </a:pPr>
            <a:r>
              <a:rPr lang="ca-ES" altLang="es-ES" sz="1600">
                <a:solidFill>
                  <a:srgbClr val="FFFFFF"/>
                </a:solidFill>
                <a:latin typeface="Calibri" panose="020F0502020204030204" pitchFamily="34" charset="0"/>
                <a:cs typeface="Calibri" panose="020F0502020204030204" pitchFamily="34" charset="0"/>
              </a:rPr>
              <a:t>Enllumenat públic</a:t>
            </a:r>
          </a:p>
          <a:p>
            <a:pPr eaLnBrk="1" hangingPunct="1">
              <a:lnSpc>
                <a:spcPct val="90000"/>
              </a:lnSpc>
              <a:spcBef>
                <a:spcPct val="50000"/>
              </a:spcBef>
              <a:buClrTx/>
              <a:buSzTx/>
              <a:buFontTx/>
              <a:buNone/>
            </a:pPr>
            <a:r>
              <a:rPr lang="ca-ES" altLang="es-ES" sz="1600">
                <a:solidFill>
                  <a:srgbClr val="FFFFFF"/>
                </a:solidFill>
                <a:latin typeface="Calibri" panose="020F0502020204030204" pitchFamily="34" charset="0"/>
                <a:cs typeface="Calibri" panose="020F0502020204030204" pitchFamily="34" charset="0"/>
              </a:rPr>
              <a:t>Cementiri</a:t>
            </a:r>
          </a:p>
          <a:p>
            <a:pPr eaLnBrk="1" hangingPunct="1">
              <a:lnSpc>
                <a:spcPct val="90000"/>
              </a:lnSpc>
              <a:spcBef>
                <a:spcPct val="50000"/>
              </a:spcBef>
              <a:buClrTx/>
              <a:buSzTx/>
              <a:buFontTx/>
              <a:buNone/>
            </a:pPr>
            <a:r>
              <a:rPr lang="ca-ES" altLang="es-ES" sz="1600">
                <a:solidFill>
                  <a:srgbClr val="FFFFFF"/>
                </a:solidFill>
                <a:latin typeface="Calibri" panose="020F0502020204030204" pitchFamily="34" charset="0"/>
                <a:cs typeface="Calibri" panose="020F0502020204030204" pitchFamily="34" charset="0"/>
              </a:rPr>
              <a:t>Recollida de residus</a:t>
            </a:r>
          </a:p>
          <a:p>
            <a:pPr eaLnBrk="1" hangingPunct="1">
              <a:lnSpc>
                <a:spcPct val="90000"/>
              </a:lnSpc>
              <a:spcBef>
                <a:spcPct val="50000"/>
              </a:spcBef>
              <a:buClrTx/>
              <a:buSzTx/>
              <a:buFontTx/>
              <a:buNone/>
            </a:pPr>
            <a:r>
              <a:rPr lang="ca-ES" altLang="es-ES" sz="1600">
                <a:solidFill>
                  <a:srgbClr val="FFFFFF"/>
                </a:solidFill>
                <a:latin typeface="Calibri" panose="020F0502020204030204" pitchFamily="34" charset="0"/>
                <a:cs typeface="Calibri" panose="020F0502020204030204" pitchFamily="34" charset="0"/>
              </a:rPr>
              <a:t>Neteja viària</a:t>
            </a:r>
          </a:p>
          <a:p>
            <a:pPr eaLnBrk="1" hangingPunct="1">
              <a:lnSpc>
                <a:spcPct val="90000"/>
              </a:lnSpc>
              <a:spcBef>
                <a:spcPct val="50000"/>
              </a:spcBef>
              <a:buClrTx/>
              <a:buSzTx/>
              <a:buFontTx/>
              <a:buNone/>
            </a:pPr>
            <a:r>
              <a:rPr lang="ca-ES" altLang="es-ES" sz="1600">
                <a:solidFill>
                  <a:srgbClr val="FFFFFF"/>
                </a:solidFill>
                <a:latin typeface="Calibri" panose="020F0502020204030204" pitchFamily="34" charset="0"/>
                <a:cs typeface="Calibri" panose="020F0502020204030204" pitchFamily="34" charset="0"/>
              </a:rPr>
              <a:t>Proveïment domiciliari d’aigua potable</a:t>
            </a:r>
          </a:p>
          <a:p>
            <a:pPr eaLnBrk="1" hangingPunct="1">
              <a:lnSpc>
                <a:spcPct val="90000"/>
              </a:lnSpc>
              <a:spcBef>
                <a:spcPct val="50000"/>
              </a:spcBef>
              <a:buClrTx/>
              <a:buSzTx/>
              <a:buFontTx/>
              <a:buNone/>
            </a:pPr>
            <a:r>
              <a:rPr lang="ca-ES" altLang="es-ES" sz="1600">
                <a:solidFill>
                  <a:srgbClr val="FFFFFF"/>
                </a:solidFill>
                <a:latin typeface="Calibri" panose="020F0502020204030204" pitchFamily="34" charset="0"/>
                <a:cs typeface="Calibri" panose="020F0502020204030204" pitchFamily="34" charset="0"/>
              </a:rPr>
              <a:t>Clavegueram</a:t>
            </a:r>
          </a:p>
          <a:p>
            <a:pPr eaLnBrk="1" hangingPunct="1">
              <a:lnSpc>
                <a:spcPct val="90000"/>
              </a:lnSpc>
              <a:spcBef>
                <a:spcPct val="50000"/>
              </a:spcBef>
              <a:buClrTx/>
              <a:buSzTx/>
              <a:buFontTx/>
              <a:buNone/>
            </a:pPr>
            <a:r>
              <a:rPr lang="ca-ES" altLang="es-ES" sz="1600">
                <a:solidFill>
                  <a:srgbClr val="FFFFFF"/>
                </a:solidFill>
                <a:latin typeface="Calibri" panose="020F0502020204030204" pitchFamily="34" charset="0"/>
                <a:cs typeface="Calibri" panose="020F0502020204030204" pitchFamily="34" charset="0"/>
              </a:rPr>
              <a:t>Accés als nuclis de població</a:t>
            </a:r>
          </a:p>
          <a:p>
            <a:pPr eaLnBrk="1" hangingPunct="1">
              <a:lnSpc>
                <a:spcPct val="90000"/>
              </a:lnSpc>
              <a:spcBef>
                <a:spcPct val="50000"/>
              </a:spcBef>
              <a:buClrTx/>
              <a:buSzTx/>
              <a:buFontTx/>
              <a:buNone/>
            </a:pPr>
            <a:r>
              <a:rPr lang="ca-ES" altLang="es-ES" sz="1600">
                <a:solidFill>
                  <a:srgbClr val="FFFFFF"/>
                </a:solidFill>
                <a:latin typeface="Calibri" panose="020F0502020204030204" pitchFamily="34" charset="0"/>
                <a:cs typeface="Calibri" panose="020F0502020204030204" pitchFamily="34" charset="0"/>
              </a:rPr>
              <a:t>Pavimentació de les vies públiques</a:t>
            </a:r>
          </a:p>
        </p:txBody>
      </p:sp>
      <p:sp>
        <p:nvSpPr>
          <p:cNvPr id="332803" name="Rectangle 4"/>
          <p:cNvSpPr>
            <a:spLocks noChangeArrowheads="1"/>
          </p:cNvSpPr>
          <p:nvPr/>
        </p:nvSpPr>
        <p:spPr bwMode="auto">
          <a:xfrm>
            <a:off x="4887913" y="1776860"/>
            <a:ext cx="1428750" cy="1938338"/>
          </a:xfrm>
          <a:prstGeom prst="rect">
            <a:avLst/>
          </a:prstGeom>
          <a:solidFill>
            <a:schemeClr val="accent1">
              <a:lumMod val="60000"/>
              <a:lumOff val="40000"/>
            </a:schemeClr>
          </a:solidFill>
          <a:ln w="9525">
            <a:noFill/>
            <a:miter lim="800000"/>
            <a:headEnd/>
            <a:tailEnd/>
          </a:ln>
        </p:spPr>
        <p:txBody>
          <a:bodyPr>
            <a:spAutoFit/>
          </a:bodyPr>
          <a:lstStyle/>
          <a:p>
            <a:pPr algn="ctr">
              <a:spcBef>
                <a:spcPct val="50000"/>
              </a:spcBef>
              <a:defRPr/>
            </a:pPr>
            <a:r>
              <a:rPr lang="ca-ES" sz="1600" u="sng" dirty="0">
                <a:solidFill>
                  <a:prstClr val="white"/>
                </a:solidFill>
                <a:latin typeface="Calibri" panose="020F0502020204030204" pitchFamily="34" charset="0"/>
                <a:cs typeface="Calibri" panose="020F0502020204030204" pitchFamily="34" charset="0"/>
              </a:rPr>
              <a:t>&gt; 5.000 hab.</a:t>
            </a:r>
          </a:p>
          <a:p>
            <a:pPr algn="ctr">
              <a:spcBef>
                <a:spcPct val="50000"/>
              </a:spcBef>
              <a:defRPr/>
            </a:pPr>
            <a:r>
              <a:rPr lang="ca-ES" sz="1600" dirty="0">
                <a:solidFill>
                  <a:prstClr val="white"/>
                </a:solidFill>
                <a:latin typeface="Calibri" panose="020F0502020204030204" pitchFamily="34" charset="0"/>
                <a:cs typeface="Calibri" panose="020F0502020204030204" pitchFamily="34" charset="0"/>
              </a:rPr>
              <a:t>Parc públic</a:t>
            </a:r>
          </a:p>
          <a:p>
            <a:pPr algn="ctr">
              <a:spcBef>
                <a:spcPct val="50000"/>
              </a:spcBef>
              <a:defRPr/>
            </a:pPr>
            <a:r>
              <a:rPr lang="ca-ES" sz="1600" dirty="0">
                <a:solidFill>
                  <a:prstClr val="white"/>
                </a:solidFill>
                <a:latin typeface="Calibri" panose="020F0502020204030204" pitchFamily="34" charset="0"/>
                <a:cs typeface="Calibri" panose="020F0502020204030204" pitchFamily="34" charset="0"/>
              </a:rPr>
              <a:t>Biblioteca pública</a:t>
            </a:r>
          </a:p>
          <a:p>
            <a:pPr algn="ctr">
              <a:spcBef>
                <a:spcPct val="50000"/>
              </a:spcBef>
              <a:defRPr/>
            </a:pPr>
            <a:r>
              <a:rPr lang="ca-ES" sz="1600" dirty="0">
                <a:solidFill>
                  <a:prstClr val="white"/>
                </a:solidFill>
                <a:latin typeface="Calibri" panose="020F0502020204030204" pitchFamily="34" charset="0"/>
                <a:cs typeface="Calibri" panose="020F0502020204030204" pitchFamily="34" charset="0"/>
              </a:rPr>
              <a:t>Tractament de residus</a:t>
            </a:r>
          </a:p>
        </p:txBody>
      </p:sp>
      <p:sp>
        <p:nvSpPr>
          <p:cNvPr id="17412" name="Rectangle 5"/>
          <p:cNvSpPr>
            <a:spLocks noChangeArrowheads="1"/>
          </p:cNvSpPr>
          <p:nvPr/>
        </p:nvSpPr>
        <p:spPr bwMode="auto">
          <a:xfrm>
            <a:off x="6450013" y="1217832"/>
            <a:ext cx="2374900" cy="3293209"/>
          </a:xfrm>
          <a:prstGeom prst="rect">
            <a:avLst/>
          </a:prstGeom>
          <a:solidFill>
            <a:schemeClr val="accent2">
              <a:lumMod val="50000"/>
            </a:schemeClr>
          </a:solidFill>
          <a:ln>
            <a:noFill/>
          </a:ln>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50000"/>
              </a:spcBef>
              <a:buClrTx/>
              <a:buSzTx/>
              <a:buFontTx/>
              <a:buNone/>
            </a:pPr>
            <a:r>
              <a:rPr lang="ca-ES" altLang="es-ES" sz="1600" u="sng" dirty="0">
                <a:solidFill>
                  <a:schemeClr val="bg1"/>
                </a:solidFill>
                <a:latin typeface="Calibri" panose="020F0502020204030204" pitchFamily="34" charset="0"/>
                <a:cs typeface="Calibri" panose="020F0502020204030204" pitchFamily="34" charset="0"/>
              </a:rPr>
              <a:t>&gt; 20.000 hab.</a:t>
            </a:r>
          </a:p>
          <a:p>
            <a:pPr algn="ctr" eaLnBrk="1" hangingPunct="1">
              <a:spcBef>
                <a:spcPct val="50000"/>
              </a:spcBef>
              <a:buClrTx/>
              <a:buSzTx/>
              <a:buFontTx/>
              <a:buNone/>
            </a:pPr>
            <a:r>
              <a:rPr lang="ca-ES" altLang="es-ES" sz="1600" dirty="0">
                <a:solidFill>
                  <a:schemeClr val="bg1"/>
                </a:solidFill>
                <a:latin typeface="Calibri" panose="020F0502020204030204" pitchFamily="34" charset="0"/>
                <a:cs typeface="Calibri" panose="020F0502020204030204" pitchFamily="34" charset="0"/>
              </a:rPr>
              <a:t>Protecció civil</a:t>
            </a:r>
          </a:p>
          <a:p>
            <a:pPr algn="ctr" eaLnBrk="1" hangingPunct="1">
              <a:spcBef>
                <a:spcPct val="50000"/>
              </a:spcBef>
              <a:buClrTx/>
              <a:buSzTx/>
              <a:buFontTx/>
              <a:buNone/>
            </a:pPr>
            <a:r>
              <a:rPr lang="ca-ES" altLang="es-ES" sz="1600" dirty="0">
                <a:solidFill>
                  <a:schemeClr val="bg1"/>
                </a:solidFill>
                <a:latin typeface="Calibri" panose="020F0502020204030204" pitchFamily="34" charset="0"/>
                <a:cs typeface="Calibri" panose="020F0502020204030204" pitchFamily="34" charset="0"/>
              </a:rPr>
              <a:t>Avaluació e informació de situacions de necessitat social i atenció immediata a persones en situació o risc d’exclusió social</a:t>
            </a:r>
            <a:endParaRPr lang="es-ES" altLang="es-ES" sz="1600" dirty="0">
              <a:solidFill>
                <a:schemeClr val="bg1"/>
              </a:solidFill>
              <a:latin typeface="Calibri" panose="020F0502020204030204" pitchFamily="34" charset="0"/>
              <a:cs typeface="Calibri" panose="020F0502020204030204" pitchFamily="34" charset="0"/>
            </a:endParaRPr>
          </a:p>
          <a:p>
            <a:pPr algn="ctr" eaLnBrk="1" hangingPunct="1">
              <a:spcBef>
                <a:spcPct val="50000"/>
              </a:spcBef>
              <a:buClrTx/>
              <a:buSzTx/>
              <a:buFontTx/>
              <a:buNone/>
            </a:pPr>
            <a:r>
              <a:rPr lang="ca-ES" altLang="es-ES" sz="1600" dirty="0">
                <a:solidFill>
                  <a:schemeClr val="bg1"/>
                </a:solidFill>
                <a:latin typeface="Calibri" panose="020F0502020204030204" pitchFamily="34" charset="0"/>
                <a:cs typeface="Calibri" panose="020F0502020204030204" pitchFamily="34" charset="0"/>
              </a:rPr>
              <a:t>Prevenció i extinció incendis</a:t>
            </a:r>
          </a:p>
          <a:p>
            <a:pPr algn="ctr" eaLnBrk="1" hangingPunct="1">
              <a:spcBef>
                <a:spcPct val="50000"/>
              </a:spcBef>
              <a:buClrTx/>
              <a:buSzTx/>
              <a:buFontTx/>
              <a:buNone/>
            </a:pPr>
            <a:r>
              <a:rPr lang="ca-ES" altLang="es-ES" sz="1600" dirty="0">
                <a:solidFill>
                  <a:schemeClr val="bg1"/>
                </a:solidFill>
                <a:latin typeface="Calibri" panose="020F0502020204030204" pitchFamily="34" charset="0"/>
                <a:cs typeface="Calibri" panose="020F0502020204030204" pitchFamily="34" charset="0"/>
              </a:rPr>
              <a:t>Instal·lacions esportives ús publiques</a:t>
            </a:r>
          </a:p>
        </p:txBody>
      </p:sp>
      <p:sp>
        <p:nvSpPr>
          <p:cNvPr id="332805" name="Rectangle 6"/>
          <p:cNvSpPr>
            <a:spLocks noChangeArrowheads="1"/>
          </p:cNvSpPr>
          <p:nvPr/>
        </p:nvSpPr>
        <p:spPr bwMode="auto">
          <a:xfrm>
            <a:off x="8893176" y="2101527"/>
            <a:ext cx="2399084" cy="1200329"/>
          </a:xfrm>
          <a:prstGeom prst="rect">
            <a:avLst/>
          </a:prstGeom>
          <a:solidFill>
            <a:schemeClr val="accent1">
              <a:lumMod val="75000"/>
            </a:schemeClr>
          </a:solidFill>
          <a:ln w="9525">
            <a:noFill/>
            <a:miter lim="800000"/>
            <a:headEnd/>
            <a:tailEnd/>
          </a:ln>
        </p:spPr>
        <p:txBody>
          <a:bodyPr wrap="square">
            <a:spAutoFit/>
          </a:bodyPr>
          <a:lstStyle/>
          <a:p>
            <a:pPr>
              <a:defRPr/>
            </a:pPr>
            <a:r>
              <a:rPr lang="ca-ES" sz="1600" u="sng" dirty="0">
                <a:solidFill>
                  <a:prstClr val="white"/>
                </a:solidFill>
                <a:latin typeface="Calibri" panose="020F0502020204030204" pitchFamily="34" charset="0"/>
                <a:cs typeface="Calibri" panose="020F0502020204030204" pitchFamily="34" charset="0"/>
              </a:rPr>
              <a:t>&gt; 50.000 hab.</a:t>
            </a:r>
            <a:r>
              <a:rPr lang="ca-ES" sz="1600" dirty="0">
                <a:latin typeface="Calibri" panose="020F0502020204030204" pitchFamily="34" charset="0"/>
                <a:cs typeface="Calibri" panose="020F0502020204030204" pitchFamily="34" charset="0"/>
              </a:rPr>
              <a:t> </a:t>
            </a:r>
            <a:r>
              <a:rPr lang="ca-ES" sz="1600" dirty="0">
                <a:solidFill>
                  <a:schemeClr val="bg1"/>
                </a:solidFill>
                <a:latin typeface="Calibri" panose="020F0502020204030204" pitchFamily="34" charset="0"/>
                <a:cs typeface="Calibri" panose="020F0502020204030204" pitchFamily="34" charset="0"/>
              </a:rPr>
              <a:t>transport col·lectiu urbà de viatges </a:t>
            </a:r>
            <a:endParaRPr lang="es-ES" sz="1600" dirty="0">
              <a:solidFill>
                <a:schemeClr val="bg1"/>
              </a:solidFill>
              <a:latin typeface="Calibri" panose="020F0502020204030204" pitchFamily="34" charset="0"/>
              <a:cs typeface="Calibri" panose="020F0502020204030204" pitchFamily="34" charset="0"/>
            </a:endParaRPr>
          </a:p>
          <a:p>
            <a:pPr>
              <a:defRPr/>
            </a:pPr>
            <a:r>
              <a:rPr lang="ca-ES" sz="1600" dirty="0" smtClean="0">
                <a:solidFill>
                  <a:schemeClr val="bg1"/>
                </a:solidFill>
                <a:latin typeface="Calibri" panose="020F0502020204030204" pitchFamily="34" charset="0"/>
                <a:cs typeface="Calibri" panose="020F0502020204030204" pitchFamily="34" charset="0"/>
              </a:rPr>
              <a:t>medi </a:t>
            </a:r>
            <a:r>
              <a:rPr lang="ca-ES" sz="1600" dirty="0">
                <a:solidFill>
                  <a:schemeClr val="bg1"/>
                </a:solidFill>
                <a:latin typeface="Calibri" panose="020F0502020204030204" pitchFamily="34" charset="0"/>
                <a:cs typeface="Calibri" panose="020F0502020204030204" pitchFamily="34" charset="0"/>
              </a:rPr>
              <a:t>ambient urbà</a:t>
            </a:r>
            <a:endParaRPr lang="es-ES" sz="1600" dirty="0">
              <a:solidFill>
                <a:schemeClr val="bg1"/>
              </a:solidFill>
              <a:latin typeface="Calibri" panose="020F0502020204030204" pitchFamily="34" charset="0"/>
              <a:cs typeface="Calibri" panose="020F0502020204030204" pitchFamily="34" charset="0"/>
            </a:endParaRPr>
          </a:p>
          <a:p>
            <a:pPr algn="ctr">
              <a:spcBef>
                <a:spcPct val="50000"/>
              </a:spcBef>
              <a:defRPr/>
            </a:pPr>
            <a:endParaRPr lang="ca-ES" sz="1600" u="sng" dirty="0">
              <a:solidFill>
                <a:prstClr val="white"/>
              </a:solidFill>
              <a:latin typeface="Calibri" panose="020F0502020204030204" pitchFamily="34" charset="0"/>
              <a:cs typeface="Calibri" panose="020F0502020204030204" pitchFamily="34" charset="0"/>
            </a:endParaRPr>
          </a:p>
        </p:txBody>
      </p:sp>
      <p:sp>
        <p:nvSpPr>
          <p:cNvPr id="17414" name="Rectangle 8"/>
          <p:cNvSpPr>
            <a:spLocks noChangeArrowheads="1"/>
          </p:cNvSpPr>
          <p:nvPr/>
        </p:nvSpPr>
        <p:spPr bwMode="auto">
          <a:xfrm>
            <a:off x="2166938" y="1571626"/>
            <a:ext cx="408146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endParaRPr lang="ca-ES" altLang="es-ES" sz="1000">
              <a:solidFill>
                <a:srgbClr val="000000"/>
              </a:solidFill>
              <a:latin typeface="Arial" charset="0"/>
            </a:endParaRPr>
          </a:p>
        </p:txBody>
      </p:sp>
      <p:sp>
        <p:nvSpPr>
          <p:cNvPr id="17415" name="Rectangle 9"/>
          <p:cNvSpPr>
            <a:spLocks noChangeArrowheads="1"/>
          </p:cNvSpPr>
          <p:nvPr/>
        </p:nvSpPr>
        <p:spPr bwMode="auto">
          <a:xfrm>
            <a:off x="2024063" y="1571625"/>
            <a:ext cx="5986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ctr" eaLnBrk="1" hangingPunct="1">
              <a:spcBef>
                <a:spcPct val="0"/>
              </a:spcBef>
              <a:buClrTx/>
              <a:buSzTx/>
              <a:buFontTx/>
              <a:buNone/>
            </a:pPr>
            <a:endParaRPr lang="ca-ES" altLang="es-ES" sz="1000">
              <a:solidFill>
                <a:srgbClr val="000000"/>
              </a:solidFill>
              <a:latin typeface="Arial" charset="0"/>
            </a:endParaRPr>
          </a:p>
        </p:txBody>
      </p:sp>
      <p:sp>
        <p:nvSpPr>
          <p:cNvPr id="17416" name="Rectangle 11"/>
          <p:cNvSpPr>
            <a:spLocks noChangeArrowheads="1"/>
          </p:cNvSpPr>
          <p:nvPr/>
        </p:nvSpPr>
        <p:spPr bwMode="auto">
          <a:xfrm>
            <a:off x="1631504" y="285751"/>
            <a:ext cx="9660756" cy="584775"/>
          </a:xfrm>
          <a:prstGeom prst="rect">
            <a:avLst/>
          </a:prstGeom>
          <a:solidFill>
            <a:srgbClr val="005C2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Cambri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375"/>
              </a:spcBef>
              <a:buClr>
                <a:srgbClr val="A28E6A"/>
              </a:buClr>
              <a:buChar char="o"/>
              <a:defRPr sz="2000">
                <a:solidFill>
                  <a:schemeClr val="tx1"/>
                </a:solidFill>
                <a:latin typeface="Cambri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itchFamily="18" charset="0"/>
              </a:defRPr>
            </a:lvl9pPr>
          </a:lstStyle>
          <a:p>
            <a:pPr algn="just" eaLnBrk="1" hangingPunct="1">
              <a:spcBef>
                <a:spcPct val="0"/>
              </a:spcBef>
              <a:buClrTx/>
              <a:buSzTx/>
              <a:buFontTx/>
              <a:buNone/>
            </a:pPr>
            <a:r>
              <a:rPr lang="ca-ES" altLang="es-ES" sz="1600" dirty="0">
                <a:solidFill>
                  <a:srgbClr val="FFFFFF"/>
                </a:solidFill>
                <a:latin typeface="Calibri" panose="020F0502020204030204" pitchFamily="34" charset="0"/>
                <a:cs typeface="Calibri" panose="020F0502020204030204" pitchFamily="34" charset="0"/>
              </a:rPr>
              <a:t>Segons la </a:t>
            </a:r>
            <a:r>
              <a:rPr lang="ca-ES" altLang="es-ES" sz="1600" u="sng" dirty="0">
                <a:solidFill>
                  <a:srgbClr val="FFFFFF"/>
                </a:solidFill>
                <a:latin typeface="Calibri" panose="020F0502020204030204" pitchFamily="34" charset="0"/>
                <a:cs typeface="Calibri" panose="020F0502020204030204" pitchFamily="34" charset="0"/>
              </a:rPr>
              <a:t>Llei de Bases de Règim Local</a:t>
            </a:r>
            <a:r>
              <a:rPr lang="ca-ES" altLang="es-ES" sz="1600" dirty="0">
                <a:solidFill>
                  <a:srgbClr val="FFFFFF"/>
                </a:solidFill>
                <a:latin typeface="Calibri" panose="020F0502020204030204" pitchFamily="34" charset="0"/>
                <a:cs typeface="Calibri" panose="020F0502020204030204" pitchFamily="34" charset="0"/>
              </a:rPr>
              <a:t>, en funció del número d’habitants </a:t>
            </a:r>
            <a:r>
              <a:rPr lang="ca-ES" altLang="es-ES" sz="1600" dirty="0" smtClean="0">
                <a:solidFill>
                  <a:srgbClr val="FFFFFF"/>
                </a:solidFill>
                <a:latin typeface="Calibri" panose="020F0502020204030204" pitchFamily="34" charset="0"/>
                <a:cs typeface="Calibri" panose="020F0502020204030204" pitchFamily="34" charset="0"/>
              </a:rPr>
              <a:t>del </a:t>
            </a:r>
            <a:r>
              <a:rPr lang="ca-ES" altLang="es-ES" sz="1600" dirty="0">
                <a:solidFill>
                  <a:srgbClr val="FFFFFF"/>
                </a:solidFill>
                <a:latin typeface="Calibri" panose="020F0502020204030204" pitchFamily="34" charset="0"/>
                <a:cs typeface="Calibri" panose="020F0502020204030204" pitchFamily="34" charset="0"/>
              </a:rPr>
              <a:t>municipi, són diferents les competències de cada ajuntament :</a:t>
            </a:r>
          </a:p>
        </p:txBody>
      </p:sp>
      <p:sp>
        <p:nvSpPr>
          <p:cNvPr id="324619" name="Text Box 12"/>
          <p:cNvSpPr txBox="1">
            <a:spLocks noChangeArrowheads="1"/>
          </p:cNvSpPr>
          <p:nvPr/>
        </p:nvSpPr>
        <p:spPr bwMode="auto">
          <a:xfrm>
            <a:off x="1669828" y="4939665"/>
            <a:ext cx="9625384" cy="581025"/>
          </a:xfrm>
          <a:prstGeom prst="rect">
            <a:avLst/>
          </a:prstGeom>
          <a:solidFill>
            <a:schemeClr val="accent3">
              <a:lumMod val="40000"/>
              <a:lumOff val="60000"/>
            </a:schemeClr>
          </a:solidFill>
          <a:ln w="9525">
            <a:noFill/>
            <a:miter lim="800000"/>
            <a:headEnd/>
            <a:tailEnd/>
          </a:ln>
        </p:spPr>
        <p:txBody>
          <a:bodyPr wrap="square">
            <a:spAutoFit/>
          </a:bodyPr>
          <a:lstStyle/>
          <a:p>
            <a:pPr algn="ctr">
              <a:defRPr/>
            </a:pPr>
            <a:r>
              <a:rPr lang="ca-ES" sz="1600" dirty="0">
                <a:solidFill>
                  <a:prstClr val="black"/>
                </a:solidFill>
                <a:latin typeface="Calibri" panose="020F0502020204030204" pitchFamily="34" charset="0"/>
                <a:cs typeface="Calibri" panose="020F0502020204030204" pitchFamily="34" charset="0"/>
              </a:rPr>
              <a:t>A més, s’han d’exercir altres competències que els hi atorguen </a:t>
            </a:r>
            <a:r>
              <a:rPr lang="ca-ES" sz="1600" u="sng" dirty="0">
                <a:solidFill>
                  <a:prstClr val="black"/>
                </a:solidFill>
                <a:latin typeface="Calibri" panose="020F0502020204030204" pitchFamily="34" charset="0"/>
                <a:cs typeface="Calibri" panose="020F0502020204030204" pitchFamily="34" charset="0"/>
              </a:rPr>
              <a:t>Lleis sectorials</a:t>
            </a:r>
            <a:r>
              <a:rPr lang="ca-ES" sz="1600" dirty="0">
                <a:solidFill>
                  <a:prstClr val="black"/>
                </a:solidFill>
                <a:latin typeface="Calibri" panose="020F0502020204030204" pitchFamily="34" charset="0"/>
                <a:cs typeface="Calibri" panose="020F0502020204030204" pitchFamily="34" charset="0"/>
              </a:rPr>
              <a:t> (urbanisme, activitats reglades, tributs, etc.).</a:t>
            </a:r>
          </a:p>
        </p:txBody>
      </p:sp>
      <p:sp>
        <p:nvSpPr>
          <p:cNvPr id="324620" name="Rectangle 13"/>
          <p:cNvSpPr>
            <a:spLocks noChangeArrowheads="1"/>
          </p:cNvSpPr>
          <p:nvPr/>
        </p:nvSpPr>
        <p:spPr bwMode="auto">
          <a:xfrm>
            <a:off x="2405820" y="5532028"/>
            <a:ext cx="8153400" cy="711200"/>
          </a:xfrm>
          <a:prstGeom prst="rect">
            <a:avLst/>
          </a:prstGeom>
          <a:solidFill>
            <a:schemeClr val="bg1">
              <a:lumMod val="95000"/>
            </a:schemeClr>
          </a:solidFill>
          <a:ln w="9525">
            <a:solidFill>
              <a:srgbClr val="0000FF"/>
            </a:solidFill>
            <a:miter lim="800000"/>
            <a:headEnd/>
            <a:tailEnd/>
          </a:ln>
        </p:spPr>
        <p:txBody>
          <a:bodyPr>
            <a:spAutoFit/>
          </a:bodyPr>
          <a:lstStyle/>
          <a:p>
            <a:pPr algn="ctr">
              <a:defRPr/>
            </a:pPr>
            <a:r>
              <a:rPr lang="ca-ES" sz="2000" dirty="0">
                <a:solidFill>
                  <a:srgbClr val="0000FF"/>
                </a:solidFill>
                <a:latin typeface="Calibri" panose="020F0502020204030204" pitchFamily="34" charset="0"/>
                <a:cs typeface="Calibri" panose="020F0502020204030204" pitchFamily="34" charset="0"/>
              </a:rPr>
              <a:t>La mida del municipi (Nº d’habitants) és un factor clau en els serveis que ha de prestar un ajuntament.</a:t>
            </a:r>
          </a:p>
        </p:txBody>
      </p:sp>
      <p:sp>
        <p:nvSpPr>
          <p:cNvPr id="2" name="Rectángulo 1"/>
          <p:cNvSpPr/>
          <p:nvPr/>
        </p:nvSpPr>
        <p:spPr>
          <a:xfrm>
            <a:off x="1666876" y="1126836"/>
            <a:ext cx="3071814" cy="223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600" b="1" dirty="0" smtClean="0">
                <a:latin typeface="Calibri" panose="020F0502020204030204" pitchFamily="34" charset="0"/>
                <a:cs typeface="Calibri" panose="020F0502020204030204" pitchFamily="34" charset="0"/>
              </a:rPr>
              <a:t>EN TOTS</a:t>
            </a:r>
            <a:endParaRPr lang="es-E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546714"/>
      </p:ext>
    </p:extLst>
  </p:cSld>
  <p:clrMapOvr>
    <a:masterClrMapping/>
  </p:clrMapOvr>
  <p:transition>
    <p:cut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a:xfrm>
            <a:off x="1775520" y="1"/>
            <a:ext cx="10416480" cy="1052735"/>
          </a:xfrm>
          <a:solidFill>
            <a:schemeClr val="accent6">
              <a:lumMod val="60000"/>
              <a:lumOff val="40000"/>
            </a:schemeClr>
          </a:solidFill>
        </p:spPr>
        <p:txBody>
          <a:bodyPr>
            <a:normAutofit/>
          </a:bodyPr>
          <a:lstStyle/>
          <a:p>
            <a:pPr algn="ctr" eaLnBrk="1" hangingPunct="1"/>
            <a:r>
              <a:rPr lang="ca-ES" altLang="es-ES_tradnl" sz="3200" b="1" dirty="0" smtClean="0">
                <a:solidFill>
                  <a:srgbClr val="002060"/>
                </a:solidFill>
                <a:latin typeface="Calibri" panose="020F0502020204030204" pitchFamily="34" charset="0"/>
                <a:cs typeface="Calibri" panose="020F0502020204030204" pitchFamily="34" charset="0"/>
              </a:rPr>
              <a:t>RESUM: RETRIBUCIONS PER DEDICACIÓ PARCIAL</a:t>
            </a:r>
            <a:endParaRPr lang="es-ES" altLang="es-ES_tradnl" sz="3200" b="1" dirty="0">
              <a:solidFill>
                <a:srgbClr val="002060"/>
              </a:solidFill>
              <a:latin typeface="Calibri" panose="020F0502020204030204" pitchFamily="34" charset="0"/>
              <a:cs typeface="Calibri" panose="020F0502020204030204" pitchFamily="34" charset="0"/>
            </a:endParaRPr>
          </a:p>
        </p:txBody>
      </p:sp>
      <p:sp>
        <p:nvSpPr>
          <p:cNvPr id="90115" name="2 Marcador de contenido"/>
          <p:cNvSpPr>
            <a:spLocks noGrp="1"/>
          </p:cNvSpPr>
          <p:nvPr>
            <p:ph idx="1"/>
          </p:nvPr>
        </p:nvSpPr>
        <p:spPr>
          <a:xfrm>
            <a:off x="1895816" y="1693606"/>
            <a:ext cx="10175888" cy="5164394"/>
          </a:xfrm>
        </p:spPr>
        <p:txBody>
          <a:bodyPr>
            <a:normAutofit/>
          </a:bodyPr>
          <a:lstStyle/>
          <a:p>
            <a:pPr eaLnBrk="1" hangingPunct="1"/>
            <a:r>
              <a:rPr lang="ca-ES" altLang="es-ES_tradnl" dirty="0">
                <a:latin typeface="Calibri" panose="020F0502020204030204" pitchFamily="34" charset="0"/>
                <a:cs typeface="Calibri" panose="020F0502020204030204" pitchFamily="34" charset="0"/>
              </a:rPr>
              <a:t>• Fixació lliure pel </a:t>
            </a:r>
            <a:r>
              <a:rPr lang="ca-ES" altLang="es-ES_tradnl" dirty="0" smtClean="0">
                <a:latin typeface="Calibri" panose="020F0502020204030204" pitchFamily="34" charset="0"/>
                <a:cs typeface="Calibri" panose="020F0502020204030204" pitchFamily="34" charset="0"/>
              </a:rPr>
              <a:t>Ple.</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Possible regulació en Bases </a:t>
            </a:r>
            <a:r>
              <a:rPr lang="ca-ES" altLang="es-ES_tradnl" dirty="0" smtClean="0">
                <a:latin typeface="Calibri" panose="020F0502020204030204" pitchFamily="34" charset="0"/>
                <a:cs typeface="Calibri" panose="020F0502020204030204" pitchFamily="34" charset="0"/>
              </a:rPr>
              <a:t>d’Execució del Pressupost, el </a:t>
            </a:r>
            <a:r>
              <a:rPr lang="ca-ES" altLang="es-ES_tradnl" dirty="0">
                <a:latin typeface="Calibri" panose="020F0502020204030204" pitchFamily="34" charset="0"/>
                <a:cs typeface="Calibri" panose="020F0502020204030204" pitchFamily="34" charset="0"/>
              </a:rPr>
              <a:t>sistema retributiu</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Quanties fixades en funció del temps d'acompliment de la dedicació fora de la seva jornada de treball a </a:t>
            </a:r>
            <a:r>
              <a:rPr lang="ca-ES" altLang="es-ES_tradnl" dirty="0" smtClean="0">
                <a:latin typeface="Calibri" panose="020F0502020204030204" pitchFamily="34" charset="0"/>
                <a:cs typeface="Calibri" panose="020F0502020204030204" pitchFamily="34" charset="0"/>
              </a:rPr>
              <a:t>l'Administració.</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Previsió legal de límits (art. 5 Llei d'incompatibilitats 8 art. 75.2 Llei 7 / 1985</a:t>
            </a:r>
            <a:r>
              <a:rPr lang="ca-ES" altLang="es-ES_tradnl" dirty="0" smtClean="0">
                <a:latin typeface="Calibri" panose="020F0502020204030204" pitchFamily="34" charset="0"/>
                <a:cs typeface="Calibri" panose="020F0502020204030204" pitchFamily="34" charset="0"/>
              </a:rPr>
              <a:t>)</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No regulació de límits al nombre de regidors, ni </a:t>
            </a:r>
            <a:r>
              <a:rPr lang="ca-ES" altLang="es-ES_tradnl" dirty="0" smtClean="0">
                <a:latin typeface="Calibri" panose="020F0502020204030204" pitchFamily="34" charset="0"/>
                <a:cs typeface="Calibri" panose="020F0502020204030204" pitchFamily="34" charset="0"/>
              </a:rPr>
              <a:t>quanties individualitzades</a:t>
            </a:r>
            <a:r>
              <a:rPr lang="ca-ES" altLang="es-ES_tradnl" dirty="0">
                <a:latin typeface="Calibri" panose="020F0502020204030204" pitchFamily="34" charset="0"/>
                <a:cs typeface="Calibri" panose="020F0502020204030204" pitchFamily="34" charset="0"/>
              </a:rPr>
              <a:t>, ni a les consignacions </a:t>
            </a:r>
            <a:r>
              <a:rPr lang="ca-ES" altLang="es-ES_tradnl" dirty="0" smtClean="0">
                <a:latin typeface="Calibri" panose="020F0502020204030204" pitchFamily="34" charset="0"/>
                <a:cs typeface="Calibri" panose="020F0502020204030204" pitchFamily="34" charset="0"/>
              </a:rPr>
              <a:t>pressupostàries.</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Alta en el Règim General de la Seguretat Social i </a:t>
            </a:r>
            <a:r>
              <a:rPr lang="ca-ES" altLang="es-ES_tradnl" dirty="0" smtClean="0">
                <a:latin typeface="Calibri" panose="020F0502020204030204" pitchFamily="34" charset="0"/>
                <a:cs typeface="Calibri" panose="020F0502020204030204" pitchFamily="34" charset="0"/>
              </a:rPr>
              <a:t>cotització proporcional </a:t>
            </a:r>
            <a:r>
              <a:rPr lang="ca-ES" altLang="es-ES_tradnl" dirty="0">
                <a:latin typeface="Calibri" panose="020F0502020204030204" pitchFamily="34" charset="0"/>
                <a:cs typeface="Calibri" panose="020F0502020204030204" pitchFamily="34" charset="0"/>
              </a:rPr>
              <a:t>a les retribucions (tramitació de document "pluriocupació o </a:t>
            </a:r>
            <a:r>
              <a:rPr lang="ca-ES" altLang="es-ES_tradnl" dirty="0" err="1">
                <a:latin typeface="Calibri" panose="020F0502020204030204" pitchFamily="34" charset="0"/>
                <a:cs typeface="Calibri" panose="020F0502020204030204" pitchFamily="34" charset="0"/>
              </a:rPr>
              <a:t>pluriactivitat</a:t>
            </a:r>
            <a:r>
              <a:rPr lang="ca-ES" altLang="es-ES_tradnl" dirty="0">
                <a:latin typeface="Calibri" panose="020F0502020204030204" pitchFamily="34" charset="0"/>
                <a:cs typeface="Calibri" panose="020F0502020204030204" pitchFamily="34" charset="0"/>
              </a:rPr>
              <a:t> ") i cotització per atur (Llei 37/2006</a:t>
            </a:r>
            <a:r>
              <a:rPr lang="ca-ES" altLang="es-ES_tradnl" dirty="0" smtClean="0">
                <a:latin typeface="Calibri" panose="020F0502020204030204" pitchFamily="34" charset="0"/>
                <a:cs typeface="Calibri" panose="020F0502020204030204" pitchFamily="34" charset="0"/>
              </a:rPr>
              <a:t>).</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Abonament en nòmina i pràctica de retencions per IRPF i S. </a:t>
            </a:r>
            <a:r>
              <a:rPr lang="ca-ES" altLang="es-ES_tradnl" dirty="0" smtClean="0">
                <a:latin typeface="Calibri" panose="020F0502020204030204" pitchFamily="34" charset="0"/>
                <a:cs typeface="Calibri" panose="020F0502020204030204" pitchFamily="34" charset="0"/>
              </a:rPr>
              <a:t>Social. </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Incompatibilitat amb la percepció d'assistències a òrgans col·legiats, tant dins de la jornada com a membre electe amb responsabilitat, com en la jornada de treball a l'Administració en la qual presta </a:t>
            </a:r>
            <a:r>
              <a:rPr lang="ca-ES" altLang="es-ES_tradnl" dirty="0" smtClean="0">
                <a:latin typeface="Calibri" panose="020F0502020204030204" pitchFamily="34" charset="0"/>
                <a:cs typeface="Calibri" panose="020F0502020204030204" pitchFamily="34" charset="0"/>
              </a:rPr>
              <a:t>serveis.</a:t>
            </a: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Publicació íntegra dels acords del Ple en el </a:t>
            </a:r>
            <a:r>
              <a:rPr lang="ca-ES" altLang="es-ES_tradnl" dirty="0" smtClean="0">
                <a:latin typeface="Calibri" panose="020F0502020204030204" pitchFamily="34" charset="0"/>
                <a:cs typeface="Calibri" panose="020F0502020204030204" pitchFamily="34" charset="0"/>
              </a:rPr>
              <a:t>BOP, al </a:t>
            </a:r>
            <a:r>
              <a:rPr lang="ca-ES" altLang="es-ES_tradnl" dirty="0">
                <a:latin typeface="Calibri" panose="020F0502020204030204" pitchFamily="34" charset="0"/>
                <a:cs typeface="Calibri" panose="020F0502020204030204" pitchFamily="34" charset="0"/>
              </a:rPr>
              <a:t>tauler d’anuncis de la </a:t>
            </a:r>
            <a:r>
              <a:rPr lang="ca-ES" altLang="es-ES_tradnl" dirty="0" smtClean="0">
                <a:latin typeface="Calibri" panose="020F0502020204030204" pitchFamily="34" charset="0"/>
                <a:cs typeface="Calibri" panose="020F0502020204030204" pitchFamily="34" charset="0"/>
              </a:rPr>
              <a:t>Corporació i portal de transparència.</a:t>
            </a:r>
            <a:endParaRPr lang="ca-ES" altLang="es-ES_tradnl" dirty="0">
              <a:latin typeface="Calibri" panose="020F0502020204030204" pitchFamily="34" charset="0"/>
              <a:cs typeface="Calibri" panose="020F0502020204030204" pitchFamily="34" charset="0"/>
            </a:endParaRPr>
          </a:p>
          <a:p>
            <a:pPr eaLnBrk="1" hangingPunct="1"/>
            <a:endParaRPr lang="es-ES" altLang="es-ES_tradnl"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dirty="0"/>
          </a:p>
        </p:txBody>
      </p:sp>
      <p:sp>
        <p:nvSpPr>
          <p:cNvPr id="5" name="4 Marcador de número de diapositiva"/>
          <p:cNvSpPr>
            <a:spLocks noGrp="1"/>
          </p:cNvSpPr>
          <p:nvPr>
            <p:ph type="sldNum" sz="quarter" idx="12"/>
          </p:nvPr>
        </p:nvSpPr>
        <p:spPr/>
        <p:txBody>
          <a:bodyPr/>
          <a:lstStyle/>
          <a:p>
            <a:pPr>
              <a:defRPr/>
            </a:pPr>
            <a:fld id="{885323E0-BF62-4482-8877-CB7C1EE91079}" type="slidenum">
              <a:rPr lang="es-ES"/>
              <a:pPr>
                <a:defRPr/>
              </a:pPr>
              <a:t>60</a:t>
            </a:fld>
            <a:endParaRPr lang="es-ES"/>
          </a:p>
        </p:txBody>
      </p:sp>
    </p:spTree>
    <p:extLst>
      <p:ext uri="{BB962C8B-B14F-4D97-AF65-F5344CB8AC3E}">
        <p14:creationId xmlns:p14="http://schemas.microsoft.com/office/powerpoint/2010/main" val="4188104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050"/>
          <p:cNvSpPr>
            <a:spLocks noGrp="1" noChangeArrowheads="1"/>
          </p:cNvSpPr>
          <p:nvPr>
            <p:ph type="title"/>
          </p:nvPr>
        </p:nvSpPr>
        <p:spPr>
          <a:xfrm>
            <a:off x="1774826" y="0"/>
            <a:ext cx="8893175" cy="1066800"/>
          </a:xfrm>
          <a:noFill/>
        </p:spPr>
        <p:txBody>
          <a:bodyPr rtlCol="0">
            <a:normAutofit fontScale="90000"/>
          </a:bodyPr>
          <a:lstStyle/>
          <a:p>
            <a:pPr>
              <a:defRPr/>
            </a:pPr>
            <a:r>
              <a:rPr lang="ca-ES" sz="3000" b="1" dirty="0" smtClean="0">
                <a:solidFill>
                  <a:srgbClr val="002060"/>
                </a:solidFill>
              </a:rPr>
              <a:t/>
            </a:r>
            <a:br>
              <a:rPr lang="ca-ES" sz="3000" b="1" dirty="0" smtClean="0">
                <a:solidFill>
                  <a:srgbClr val="002060"/>
                </a:solidFill>
              </a:rPr>
            </a:br>
            <a:r>
              <a:rPr lang="ca-ES" sz="2000" b="1" dirty="0" smtClean="0">
                <a:solidFill>
                  <a:srgbClr val="002060"/>
                </a:solidFill>
              </a:rPr>
              <a:t>EL PROCEDIMENT PER A DUR A TERME EL RECONEIXEMENT DE LA DEDICACIÓ EXCLUSIVA O PARCIAL A MEMBRES DE LA CORPORACIÓ ÉS EL SEGÜENT:</a:t>
            </a:r>
            <a:br>
              <a:rPr lang="ca-ES" sz="2000" b="1" dirty="0" smtClean="0">
                <a:solidFill>
                  <a:srgbClr val="002060"/>
                </a:solidFill>
              </a:rPr>
            </a:br>
            <a:endParaRPr lang="ca-ES" sz="2000" b="1" dirty="0">
              <a:solidFill>
                <a:srgbClr val="002060"/>
              </a:solidFill>
            </a:endParaRPr>
          </a:p>
        </p:txBody>
      </p:sp>
      <p:sp>
        <p:nvSpPr>
          <p:cNvPr id="96259" name="Rectangle 2051"/>
          <p:cNvSpPr>
            <a:spLocks noGrp="1" noChangeArrowheads="1"/>
          </p:cNvSpPr>
          <p:nvPr>
            <p:ph idx="1"/>
          </p:nvPr>
        </p:nvSpPr>
        <p:spPr>
          <a:xfrm>
            <a:off x="1430313" y="1495368"/>
            <a:ext cx="9922272" cy="4453911"/>
          </a:xfrm>
          <a:solidFill>
            <a:schemeClr val="bg1"/>
          </a:solidFill>
        </p:spPr>
        <p:txBody>
          <a:bodyPr>
            <a:normAutofit/>
          </a:bodyPr>
          <a:lstStyle/>
          <a:p>
            <a:pPr algn="just" eaLnBrk="1" hangingPunct="1">
              <a:lnSpc>
                <a:spcPct val="80000"/>
              </a:lnSpc>
              <a:buClr>
                <a:srgbClr val="FF00FF"/>
              </a:buClr>
              <a:buFont typeface="Wingdings" pitchFamily="2" charset="2"/>
              <a:buChar char="Ø"/>
            </a:pPr>
            <a:endParaRPr lang="ca-ES" altLang="es-ES_tradnl" sz="1600" b="1" dirty="0" smtClean="0">
              <a:latin typeface="Calibri" panose="020F0502020204030204" pitchFamily="34" charset="0"/>
              <a:cs typeface="Calibri" panose="020F0502020204030204" pitchFamily="34" charset="0"/>
            </a:endParaRPr>
          </a:p>
          <a:p>
            <a:pPr algn="just" eaLnBrk="1" hangingPunct="1">
              <a:lnSpc>
                <a:spcPct val="80000"/>
              </a:lnSpc>
              <a:buClr>
                <a:srgbClr val="FF00FF"/>
              </a:buClr>
              <a:buFont typeface="Wingdings" pitchFamily="2" charset="2"/>
              <a:buChar char="Ø"/>
            </a:pPr>
            <a:r>
              <a:rPr lang="ca-ES" altLang="es-ES_tradnl" sz="1600" b="1" dirty="0" smtClean="0">
                <a:latin typeface="Calibri" panose="020F0502020204030204" pitchFamily="34" charset="0"/>
                <a:cs typeface="Calibri" panose="020F0502020204030204" pitchFamily="34" charset="0"/>
              </a:rPr>
              <a:t>A</a:t>
            </a:r>
            <a:r>
              <a:rPr lang="ca-ES" altLang="es-ES_tradnl" sz="1600" dirty="0">
                <a:solidFill>
                  <a:srgbClr val="AE0410"/>
                </a:solidFill>
                <a:latin typeface="Calibri" panose="020F0502020204030204" pitchFamily="34" charset="0"/>
                <a:cs typeface="Calibri" panose="020F0502020204030204" pitchFamily="34" charset="0"/>
              </a:rPr>
              <a:t>. </a:t>
            </a:r>
            <a:r>
              <a:rPr lang="ca-ES" altLang="es-ES_tradnl" sz="1600" b="1" dirty="0">
                <a:solidFill>
                  <a:srgbClr val="AE0410"/>
                </a:solidFill>
                <a:latin typeface="Calibri" panose="020F0502020204030204" pitchFamily="34" charset="0"/>
                <a:cs typeface="Calibri" panose="020F0502020204030204" pitchFamily="34" charset="0"/>
              </a:rPr>
              <a:t>L’Alcaldia proposarà al Ple </a:t>
            </a:r>
            <a:r>
              <a:rPr lang="ca-ES" altLang="es-ES_tradnl" sz="1600" dirty="0">
                <a:solidFill>
                  <a:srgbClr val="AE0410"/>
                </a:solidFill>
                <a:latin typeface="Calibri" panose="020F0502020204030204" pitchFamily="34" charset="0"/>
                <a:cs typeface="Calibri" panose="020F0502020204030204" pitchFamily="34" charset="0"/>
              </a:rPr>
              <a:t>la </a:t>
            </a:r>
            <a:r>
              <a:rPr lang="ca-ES" altLang="es-ES_tradnl" sz="1600" dirty="0">
                <a:latin typeface="Calibri" panose="020F0502020204030204" pitchFamily="34" charset="0"/>
                <a:cs typeface="Calibri" panose="020F0502020204030204" pitchFamily="34" charset="0"/>
              </a:rPr>
              <a:t>relació de càrrecs de la Corporació que es podran exercir en règim de dedicació exclusiva o parcial amb dret a retribució, així com les quanties que corresponguin a cadascun d’ells en atenció al seu grau de responsabilitat.</a:t>
            </a:r>
            <a:endParaRPr lang="ca-ES" altLang="es-ES_tradnl" sz="1600" b="1" dirty="0">
              <a:latin typeface="Calibri" panose="020F0502020204030204" pitchFamily="34" charset="0"/>
              <a:cs typeface="Calibri" panose="020F0502020204030204" pitchFamily="34" charset="0"/>
            </a:endParaRPr>
          </a:p>
          <a:p>
            <a:pPr algn="just" eaLnBrk="1" hangingPunct="1">
              <a:lnSpc>
                <a:spcPct val="80000"/>
              </a:lnSpc>
              <a:buClr>
                <a:srgbClr val="FF00FF"/>
              </a:buClr>
              <a:buFont typeface="Wingdings" pitchFamily="2" charset="2"/>
              <a:buChar char="Ø"/>
            </a:pPr>
            <a:r>
              <a:rPr lang="ca-ES" altLang="es-ES_tradnl" sz="1600" b="1" dirty="0">
                <a:latin typeface="Calibri" panose="020F0502020204030204" pitchFamily="34" charset="0"/>
                <a:cs typeface="Calibri" panose="020F0502020204030204" pitchFamily="34" charset="0"/>
              </a:rPr>
              <a:t>B. </a:t>
            </a:r>
            <a:r>
              <a:rPr lang="ca-ES" altLang="es-ES_tradnl" sz="1600" b="1" dirty="0">
                <a:solidFill>
                  <a:srgbClr val="AE0410"/>
                </a:solidFill>
                <a:latin typeface="Calibri" panose="020F0502020204030204" pitchFamily="34" charset="0"/>
                <a:cs typeface="Calibri" panose="020F0502020204030204" pitchFamily="34" charset="0"/>
              </a:rPr>
              <a:t>El Ple de la Corporació aprovarà la relació de càrrecs</a:t>
            </a:r>
            <a:r>
              <a:rPr lang="ca-ES" altLang="es-ES_tradnl" sz="1600" b="1" dirty="0">
                <a:latin typeface="Calibri" panose="020F0502020204030204" pitchFamily="34" charset="0"/>
                <a:cs typeface="Calibri" panose="020F0502020204030204" pitchFamily="34" charset="0"/>
              </a:rPr>
              <a:t>, </a:t>
            </a:r>
            <a:r>
              <a:rPr lang="ca-ES" altLang="es-ES_tradnl" sz="1600" dirty="0">
                <a:latin typeface="Calibri" panose="020F0502020204030204" pitchFamily="34" charset="0"/>
                <a:cs typeface="Calibri" panose="020F0502020204030204" pitchFamily="34" charset="0"/>
              </a:rPr>
              <a:t>reconeixerà els seus drets econòmics </a:t>
            </a:r>
            <a:r>
              <a:rPr lang="ca-ES" altLang="es-ES_tradnl" sz="1600" b="1" dirty="0">
                <a:solidFill>
                  <a:srgbClr val="AE0410"/>
                </a:solidFill>
                <a:latin typeface="Calibri" panose="020F0502020204030204" pitchFamily="34" charset="0"/>
                <a:cs typeface="Calibri" panose="020F0502020204030204" pitchFamily="34" charset="0"/>
              </a:rPr>
              <a:t>i fixarà les retribucions </a:t>
            </a:r>
            <a:r>
              <a:rPr lang="ca-ES" altLang="es-ES_tradnl" sz="1600" dirty="0">
                <a:latin typeface="Calibri" panose="020F0502020204030204" pitchFamily="34" charset="0"/>
                <a:cs typeface="Calibri" panose="020F0502020204030204" pitchFamily="34" charset="0"/>
              </a:rPr>
              <a:t>que els corresponguin, dins de la consignació global continguda a tal fi en el pressupost (article 75.5 de la LBRL) i previ informe d’Intervenció.</a:t>
            </a:r>
          </a:p>
          <a:p>
            <a:pPr algn="just" eaLnBrk="1" hangingPunct="1">
              <a:lnSpc>
                <a:spcPct val="80000"/>
              </a:lnSpc>
              <a:buClr>
                <a:srgbClr val="FF00FF"/>
              </a:buClr>
              <a:buFont typeface="Wingdings" pitchFamily="2" charset="2"/>
              <a:buNone/>
            </a:pPr>
            <a:r>
              <a:rPr lang="ca-ES" altLang="es-ES_tradnl" sz="1600" dirty="0">
                <a:latin typeface="Calibri" panose="020F0502020204030204" pitchFamily="34" charset="0"/>
                <a:cs typeface="Calibri" panose="020F0502020204030204" pitchFamily="34" charset="0"/>
              </a:rPr>
              <a:t>	Respecte a la dedicació parcial, cal que </a:t>
            </a:r>
            <a:r>
              <a:rPr lang="ca-ES" altLang="es-ES_tradnl" sz="1600" i="1" dirty="0">
                <a:solidFill>
                  <a:srgbClr val="4D42E2"/>
                </a:solidFill>
                <a:latin typeface="Calibri" panose="020F0502020204030204" pitchFamily="34" charset="0"/>
                <a:cs typeface="Calibri" panose="020F0502020204030204" pitchFamily="34" charset="0"/>
              </a:rPr>
              <a:t>l’acord plenari estableixi el règim de la dedicació mínima necessària per a la percepció de la retribució </a:t>
            </a:r>
            <a:r>
              <a:rPr lang="ca-ES" altLang="es-ES_tradnl" sz="1600" dirty="0">
                <a:latin typeface="Calibri" panose="020F0502020204030204" pitchFamily="34" charset="0"/>
                <a:cs typeface="Calibri" panose="020F0502020204030204" pitchFamily="34" charset="0"/>
              </a:rPr>
              <a:t>(article 75.2, paràgraf primer, </a:t>
            </a:r>
            <a:r>
              <a:rPr lang="ca-ES" altLang="es-ES_tradnl" sz="1600" i="1" dirty="0">
                <a:latin typeface="Calibri" panose="020F0502020204030204" pitchFamily="34" charset="0"/>
                <a:cs typeface="Calibri" panose="020F0502020204030204" pitchFamily="34" charset="0"/>
              </a:rPr>
              <a:t>in </a:t>
            </a:r>
            <a:r>
              <a:rPr lang="ca-ES" altLang="es-ES_tradnl" sz="1600" i="1" dirty="0" err="1">
                <a:latin typeface="Calibri" panose="020F0502020204030204" pitchFamily="34" charset="0"/>
                <a:cs typeface="Calibri" panose="020F0502020204030204" pitchFamily="34" charset="0"/>
              </a:rPr>
              <a:t>fine</a:t>
            </a:r>
            <a:r>
              <a:rPr lang="ca-ES" altLang="es-ES_tradnl" sz="1600" i="1" dirty="0">
                <a:latin typeface="Calibri" panose="020F0502020204030204" pitchFamily="34" charset="0"/>
                <a:cs typeface="Calibri" panose="020F0502020204030204" pitchFamily="34" charset="0"/>
              </a:rPr>
              <a:t>).</a:t>
            </a:r>
            <a:endParaRPr lang="ca-ES" altLang="es-ES_tradnl" sz="1600" b="1" dirty="0">
              <a:latin typeface="Calibri" panose="020F0502020204030204" pitchFamily="34" charset="0"/>
              <a:cs typeface="Calibri" panose="020F0502020204030204" pitchFamily="34" charset="0"/>
            </a:endParaRPr>
          </a:p>
          <a:p>
            <a:pPr algn="just" eaLnBrk="1" hangingPunct="1">
              <a:lnSpc>
                <a:spcPct val="80000"/>
              </a:lnSpc>
              <a:buClr>
                <a:srgbClr val="FF00FF"/>
              </a:buClr>
              <a:buFont typeface="Wingdings" pitchFamily="2" charset="2"/>
              <a:buChar char="Ø"/>
            </a:pPr>
            <a:r>
              <a:rPr lang="ca-ES" altLang="es-ES_tradnl" sz="1600" b="1" dirty="0">
                <a:latin typeface="Calibri" panose="020F0502020204030204" pitchFamily="34" charset="0"/>
                <a:cs typeface="Calibri" panose="020F0502020204030204" pitchFamily="34" charset="0"/>
              </a:rPr>
              <a:t>C.</a:t>
            </a:r>
            <a:r>
              <a:rPr lang="ca-ES" altLang="es-ES_tradnl" sz="1600" dirty="0">
                <a:latin typeface="Calibri" panose="020F0502020204030204" pitchFamily="34" charset="0"/>
                <a:cs typeface="Calibri" panose="020F0502020204030204" pitchFamily="34" charset="0"/>
              </a:rPr>
              <a:t> </a:t>
            </a:r>
            <a:r>
              <a:rPr lang="ca-ES" altLang="es-ES_tradnl" sz="1600" b="1" dirty="0">
                <a:solidFill>
                  <a:srgbClr val="AE0410"/>
                </a:solidFill>
                <a:latin typeface="Calibri" panose="020F0502020204030204" pitchFamily="34" charset="0"/>
                <a:cs typeface="Calibri" panose="020F0502020204030204" pitchFamily="34" charset="0"/>
              </a:rPr>
              <a:t>S’han de publicar íntegrament en el </a:t>
            </a:r>
            <a:r>
              <a:rPr lang="ca-ES" altLang="es-ES_tradnl" sz="1600" b="1" i="1" dirty="0">
                <a:solidFill>
                  <a:srgbClr val="AE0410"/>
                </a:solidFill>
                <a:latin typeface="Calibri" panose="020F0502020204030204" pitchFamily="34" charset="0"/>
                <a:cs typeface="Calibri" panose="020F0502020204030204" pitchFamily="34" charset="0"/>
              </a:rPr>
              <a:t>Butlletí Oficial de la </a:t>
            </a:r>
            <a:r>
              <a:rPr lang="ca-ES" altLang="es-ES_tradnl" sz="1600" b="1" i="1" dirty="0" smtClean="0">
                <a:solidFill>
                  <a:srgbClr val="AE0410"/>
                </a:solidFill>
                <a:latin typeface="Calibri" panose="020F0502020204030204" pitchFamily="34" charset="0"/>
                <a:cs typeface="Calibri" panose="020F0502020204030204" pitchFamily="34" charset="0"/>
              </a:rPr>
              <a:t>Província</a:t>
            </a:r>
            <a:r>
              <a:rPr lang="ca-ES" altLang="es-ES_tradnl" sz="1600" b="1" dirty="0" smtClean="0">
                <a:solidFill>
                  <a:srgbClr val="AE0410"/>
                </a:solidFill>
                <a:latin typeface="Calibri" panose="020F0502020204030204" pitchFamily="34" charset="0"/>
                <a:cs typeface="Calibri" panose="020F0502020204030204" pitchFamily="34" charset="0"/>
              </a:rPr>
              <a:t>, en </a:t>
            </a:r>
            <a:r>
              <a:rPr lang="ca-ES" altLang="es-ES_tradnl" sz="1600" b="1" dirty="0">
                <a:solidFill>
                  <a:srgbClr val="AE0410"/>
                </a:solidFill>
                <a:latin typeface="Calibri" panose="020F0502020204030204" pitchFamily="34" charset="0"/>
                <a:cs typeface="Calibri" panose="020F0502020204030204" pitchFamily="34" charset="0"/>
              </a:rPr>
              <a:t>el taulell d’anuncis de la Corporació, </a:t>
            </a:r>
            <a:r>
              <a:rPr lang="ca-ES" altLang="es-ES_tradnl" sz="1600" b="1" dirty="0" smtClean="0">
                <a:solidFill>
                  <a:srgbClr val="AE0410"/>
                </a:solidFill>
                <a:latin typeface="Calibri" panose="020F0502020204030204" pitchFamily="34" charset="0"/>
                <a:cs typeface="Calibri" panose="020F0502020204030204" pitchFamily="34" charset="0"/>
              </a:rPr>
              <a:t>i en el portat de transparència, </a:t>
            </a:r>
            <a:r>
              <a:rPr lang="ca-ES" altLang="es-ES_tradnl" sz="1600" dirty="0" smtClean="0">
                <a:latin typeface="Calibri" panose="020F0502020204030204" pitchFamily="34" charset="0"/>
                <a:cs typeface="Calibri" panose="020F0502020204030204" pitchFamily="34" charset="0"/>
              </a:rPr>
              <a:t>no </a:t>
            </a:r>
            <a:r>
              <a:rPr lang="ca-ES" altLang="es-ES_tradnl" sz="1600" dirty="0">
                <a:latin typeface="Calibri" panose="020F0502020204030204" pitchFamily="34" charset="0"/>
                <a:cs typeface="Calibri" panose="020F0502020204030204" pitchFamily="34" charset="0"/>
              </a:rPr>
              <a:t>a efectes constitutius del dret sinó per al seu coneixement general, donada la seva transcendència, els acords plenaris referents a retribucions dels càrrecs amb dedicació exclusiva i parcial, i règim de dedicació d’aquests últims.</a:t>
            </a:r>
            <a:endParaRPr lang="ca-ES" altLang="es-ES_tradnl" sz="1600" b="1" dirty="0">
              <a:latin typeface="Calibri" panose="020F0502020204030204" pitchFamily="34" charset="0"/>
              <a:cs typeface="Calibri" panose="020F0502020204030204" pitchFamily="34" charset="0"/>
            </a:endParaRPr>
          </a:p>
          <a:p>
            <a:pPr algn="just" eaLnBrk="1" hangingPunct="1">
              <a:lnSpc>
                <a:spcPct val="80000"/>
              </a:lnSpc>
              <a:buClr>
                <a:srgbClr val="FF00FF"/>
              </a:buClr>
              <a:buFont typeface="Wingdings" pitchFamily="2" charset="2"/>
              <a:buChar char="Ø"/>
            </a:pPr>
            <a:r>
              <a:rPr lang="ca-ES" altLang="es-ES_tradnl" sz="1600" b="1" dirty="0">
                <a:latin typeface="Calibri" panose="020F0502020204030204" pitchFamily="34" charset="0"/>
                <a:cs typeface="Calibri" panose="020F0502020204030204" pitchFamily="34" charset="0"/>
              </a:rPr>
              <a:t>D. </a:t>
            </a:r>
            <a:r>
              <a:rPr lang="ca-ES" altLang="es-ES_tradnl" sz="1600" b="1" dirty="0">
                <a:solidFill>
                  <a:srgbClr val="AE0410"/>
                </a:solidFill>
                <a:latin typeface="Calibri" panose="020F0502020204030204" pitchFamily="34" charset="0"/>
                <a:cs typeface="Calibri" panose="020F0502020204030204" pitchFamily="34" charset="0"/>
              </a:rPr>
              <a:t>Correspon a l’Alcalde resoldre sobre la determinació dels membres </a:t>
            </a:r>
            <a:r>
              <a:rPr lang="ca-ES" altLang="es-ES_tradnl" sz="1600" dirty="0">
                <a:latin typeface="Calibri" panose="020F0502020204030204" pitchFamily="34" charset="0"/>
                <a:cs typeface="Calibri" panose="020F0502020204030204" pitchFamily="34" charset="0"/>
              </a:rPr>
              <a:t>de la Corporació que hagin de realitzar els seus càrrecs en règim de dedicació exclusiva o parcial.  Aquesta resolució </a:t>
            </a:r>
            <a:r>
              <a:rPr lang="ca-ES" altLang="es-ES_tradnl" sz="1600" b="1" dirty="0">
                <a:latin typeface="Calibri" panose="020F0502020204030204" pitchFamily="34" charset="0"/>
                <a:cs typeface="Calibri" panose="020F0502020204030204" pitchFamily="34" charset="0"/>
              </a:rPr>
              <a:t>ha de ser motivada</a:t>
            </a:r>
            <a:r>
              <a:rPr lang="ca-ES" altLang="es-ES_tradnl" sz="1600" dirty="0">
                <a:latin typeface="Calibri" panose="020F0502020204030204" pitchFamily="34" charset="0"/>
                <a:cs typeface="Calibri" panose="020F0502020204030204" pitchFamily="34" charset="0"/>
              </a:rPr>
              <a:t>, especialment en allò referent a la determinació dels Regidors </a:t>
            </a:r>
            <a:r>
              <a:rPr lang="ca-ES" altLang="es-ES_tradnl" sz="1600" b="1" dirty="0">
                <a:latin typeface="Calibri" panose="020F0502020204030204" pitchFamily="34" charset="0"/>
                <a:cs typeface="Calibri" panose="020F0502020204030204" pitchFamily="34" charset="0"/>
              </a:rPr>
              <a:t>amb dedicació parcial</a:t>
            </a:r>
            <a:r>
              <a:rPr lang="ca-ES" altLang="es-ES_tradnl" sz="1600" dirty="0">
                <a:latin typeface="Calibri" panose="020F0502020204030204" pitchFamily="34" charset="0"/>
                <a:cs typeface="Calibri" panose="020F0502020204030204" pitchFamily="34" charset="0"/>
              </a:rPr>
              <a:t>, justificant les responsabilitats que requereixen aquest règim.</a:t>
            </a:r>
          </a:p>
        </p:txBody>
      </p:sp>
      <p:sp>
        <p:nvSpPr>
          <p:cNvPr id="107522" name="4 Marcador de pie de página"/>
          <p:cNvSpPr>
            <a:spLocks noGrp="1"/>
          </p:cNvSpPr>
          <p:nvPr>
            <p:ph type="ftr" sz="quarter" idx="11"/>
          </p:nvPr>
        </p:nvSpPr>
        <p:spPr/>
        <p:txBody>
          <a:bodyPr/>
          <a:lstStyle/>
          <a:p>
            <a:pPr>
              <a:defRPr/>
            </a:pPr>
            <a:r>
              <a:rPr lang="pt-BR"/>
              <a:t>Curs de regim juridic </a:t>
            </a:r>
            <a:endParaRPr lang="es-ES"/>
          </a:p>
        </p:txBody>
      </p:sp>
      <p:sp>
        <p:nvSpPr>
          <p:cNvPr id="107523" name="5 Marcador de número de diapositiva"/>
          <p:cNvSpPr>
            <a:spLocks noGrp="1"/>
          </p:cNvSpPr>
          <p:nvPr>
            <p:ph type="sldNum" sz="quarter" idx="12"/>
          </p:nvPr>
        </p:nvSpPr>
        <p:spPr/>
        <p:txBody>
          <a:bodyPr/>
          <a:lstStyle/>
          <a:p>
            <a:pPr>
              <a:defRPr/>
            </a:pPr>
            <a:fld id="{A87D7E84-EA0D-4C8F-B892-891C7AB2BD2C}" type="slidenum">
              <a:rPr lang="es-ES"/>
              <a:pPr>
                <a:defRPr/>
              </a:pPr>
              <a:t>61</a:t>
            </a:fld>
            <a:endParaRPr lang="es-ES"/>
          </a:p>
        </p:txBody>
      </p:sp>
    </p:spTree>
    <p:extLst>
      <p:ext uri="{BB962C8B-B14F-4D97-AF65-F5344CB8AC3E}">
        <p14:creationId xmlns:p14="http://schemas.microsoft.com/office/powerpoint/2010/main" val="1431091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38626"/>
                                        </p:tgtEl>
                                        <p:attrNameLst>
                                          <p:attrName>style.visibility</p:attrName>
                                        </p:attrNameLst>
                                      </p:cBhvr>
                                      <p:to>
                                        <p:strVal val="visible"/>
                                      </p:to>
                                    </p:set>
                                    <p:animEffect transition="in" filter="fade">
                                      <p:cBhvr>
                                        <p:cTn id="7" dur="770" decel="100000"/>
                                        <p:tgtEl>
                                          <p:spTgt spid="538626"/>
                                        </p:tgtEl>
                                      </p:cBhvr>
                                    </p:animEffect>
                                    <p:animScale>
                                      <p:cBhvr>
                                        <p:cTn id="8" dur="770" decel="100000"/>
                                        <p:tgtEl>
                                          <p:spTgt spid="538626"/>
                                        </p:tgtEl>
                                      </p:cBhvr>
                                      <p:from x="10000" y="10000"/>
                                      <p:to x="200000" y="450000"/>
                                    </p:animScale>
                                    <p:animScale>
                                      <p:cBhvr>
                                        <p:cTn id="9" dur="1230" accel="100000" fill="hold">
                                          <p:stCondLst>
                                            <p:cond delay="770"/>
                                          </p:stCondLst>
                                        </p:cTn>
                                        <p:tgtEl>
                                          <p:spTgt spid="538626"/>
                                        </p:tgtEl>
                                      </p:cBhvr>
                                      <p:from x="200000" y="450000"/>
                                      <p:to x="100000" y="100000"/>
                                    </p:animScale>
                                    <p:set>
                                      <p:cBhvr>
                                        <p:cTn id="10" dur="770" fill="hold"/>
                                        <p:tgtEl>
                                          <p:spTgt spid="538626"/>
                                        </p:tgtEl>
                                        <p:attrNameLst>
                                          <p:attrName>ppt_x</p:attrName>
                                        </p:attrNameLst>
                                      </p:cBhvr>
                                      <p:to>
                                        <p:strVal val="(0.5)"/>
                                      </p:to>
                                    </p:set>
                                    <p:anim from="(0.5)" to="(#ppt_x)" calcmode="lin" valueType="num">
                                      <p:cBhvr>
                                        <p:cTn id="11" dur="1230" accel="100000" fill="hold">
                                          <p:stCondLst>
                                            <p:cond delay="770"/>
                                          </p:stCondLst>
                                        </p:cTn>
                                        <p:tgtEl>
                                          <p:spTgt spid="538626"/>
                                        </p:tgtEl>
                                        <p:attrNameLst>
                                          <p:attrName>ppt_x</p:attrName>
                                        </p:attrNameLst>
                                      </p:cBhvr>
                                    </p:anim>
                                    <p:set>
                                      <p:cBhvr>
                                        <p:cTn id="12" dur="770" fill="hold"/>
                                        <p:tgtEl>
                                          <p:spTgt spid="538626"/>
                                        </p:tgtEl>
                                        <p:attrNameLst>
                                          <p:attrName>ppt_y</p:attrName>
                                        </p:attrNameLst>
                                      </p:cBhvr>
                                      <p:to>
                                        <p:strVal val="(#ppt_y+0.4)"/>
                                      </p:to>
                                    </p:set>
                                    <p:anim from="(#ppt_y+0.4)" to="(#ppt_y)" calcmode="lin" valueType="num">
                                      <p:cBhvr>
                                        <p:cTn id="13" dur="1230" accel="100000" fill="hold">
                                          <p:stCondLst>
                                            <p:cond delay="770"/>
                                          </p:stCondLst>
                                        </p:cTn>
                                        <p:tgtEl>
                                          <p:spTgt spid="5386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idx="1"/>
          </p:nvPr>
        </p:nvSpPr>
        <p:spPr>
          <a:xfrm>
            <a:off x="2063552" y="2204864"/>
            <a:ext cx="8229600" cy="1828800"/>
          </a:xfrm>
          <a:noFill/>
        </p:spPr>
        <p:txBody>
          <a:bodyPr rtlCol="0">
            <a:normAutofit/>
          </a:bodyPr>
          <a:lstStyle/>
          <a:p>
            <a:pPr marL="0" indent="0" algn="ctr">
              <a:buNone/>
              <a:defRPr/>
            </a:pPr>
            <a:r>
              <a:rPr lang="ca-ES" sz="4800" b="1" dirty="0">
                <a:solidFill>
                  <a:srgbClr val="0070C0"/>
                </a:solidFill>
                <a:effectLst>
                  <a:outerShdw blurRad="38100" dist="38100" dir="2700000" algn="tl">
                    <a:srgbClr val="000000">
                      <a:alpha val="43137"/>
                    </a:srgbClr>
                  </a:outerShdw>
                </a:effectLst>
              </a:rPr>
              <a:t>SENSE DEDICACIÓ EXCLUSIVA NI PARCIAL</a:t>
            </a:r>
            <a:endParaRPr lang="es-ES" sz="4800" b="1" dirty="0">
              <a:solidFill>
                <a:srgbClr val="0070C0"/>
              </a:solidFill>
              <a:effectLst>
                <a:outerShdw blurRad="38100" dist="38100" dir="2700000" algn="tl">
                  <a:srgbClr val="000000">
                    <a:alpha val="43137"/>
                  </a:srgbClr>
                </a:outerShdw>
              </a:effectLst>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62</a:t>
            </a:fld>
            <a:endParaRPr lang="es-ES"/>
          </a:p>
        </p:txBody>
      </p:sp>
    </p:spTree>
    <p:extLst>
      <p:ext uri="{BB962C8B-B14F-4D97-AF65-F5344CB8AC3E}">
        <p14:creationId xmlns:p14="http://schemas.microsoft.com/office/powerpoint/2010/main" val="32862162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50736" y="123611"/>
            <a:ext cx="9721080" cy="857250"/>
          </a:xfrm>
          <a:noFill/>
        </p:spPr>
        <p:txBody>
          <a:bodyPr rtlCol="0">
            <a:normAutofit/>
          </a:bodyPr>
          <a:lstStyle/>
          <a:p>
            <a:pPr>
              <a:defRPr/>
            </a:pPr>
            <a:r>
              <a:rPr lang="ca-ES" sz="3200" b="1" dirty="0">
                <a:solidFill>
                  <a:srgbClr val="002060"/>
                </a:solidFill>
                <a:effectLst>
                  <a:outerShdw blurRad="38100" dist="38100" dir="2700000" algn="tl">
                    <a:srgbClr val="000000">
                      <a:alpha val="43137"/>
                    </a:srgbClr>
                  </a:outerShdw>
                </a:effectLst>
              </a:rPr>
              <a:t>SENSE DEDICACIÓ EXCLUSIVA NI PARCIAL</a:t>
            </a:r>
            <a:endParaRPr lang="es-ES" sz="3200" b="1" dirty="0">
              <a:solidFill>
                <a:srgbClr val="002060"/>
              </a:solidFill>
              <a:effectLst>
                <a:outerShdw blurRad="38100" dist="38100" dir="2700000" algn="tl">
                  <a:srgbClr val="000000">
                    <a:alpha val="43137"/>
                  </a:srgbClr>
                </a:outerShdw>
              </a:effectLst>
            </a:endParaRPr>
          </a:p>
        </p:txBody>
      </p:sp>
      <p:sp>
        <p:nvSpPr>
          <p:cNvPr id="97283" name="2 Marcador de contenido"/>
          <p:cNvSpPr>
            <a:spLocks noGrp="1"/>
          </p:cNvSpPr>
          <p:nvPr>
            <p:ph idx="1"/>
          </p:nvPr>
        </p:nvSpPr>
        <p:spPr>
          <a:xfrm>
            <a:off x="1559496" y="908720"/>
            <a:ext cx="10334350" cy="5592213"/>
          </a:xfrm>
          <a:noFill/>
        </p:spPr>
        <p:txBody>
          <a:bodyPr>
            <a:normAutofit fontScale="92500" lnSpcReduction="20000"/>
          </a:bodyPr>
          <a:lstStyle/>
          <a:p>
            <a:pPr algn="just" eaLnBrk="1" hangingPunct="1">
              <a:buFont typeface="Arial" charset="0"/>
              <a:buNone/>
            </a:pPr>
            <a:r>
              <a:rPr lang="ca-ES" altLang="es-ES_tradnl" sz="2000" dirty="0">
                <a:latin typeface="Calibri" panose="020F0502020204030204" pitchFamily="34" charset="0"/>
                <a:cs typeface="Calibri" panose="020F0502020204030204" pitchFamily="34" charset="0"/>
              </a:rPr>
              <a:t>	Membres de les corporacions locals sense dedicació exclusiva ni parcial: es caracteritzen per les notes següents:</a:t>
            </a:r>
            <a:endParaRPr lang="es-ES" altLang="es-ES_tradnl" sz="2000" dirty="0">
              <a:latin typeface="Calibri" panose="020F0502020204030204" pitchFamily="34" charset="0"/>
              <a:cs typeface="Calibri" panose="020F0502020204030204" pitchFamily="34" charset="0"/>
            </a:endParaRPr>
          </a:p>
          <a:p>
            <a:pPr algn="just" eaLnBrk="1" hangingPunct="1">
              <a:buFont typeface="Arial" charset="0"/>
              <a:buNone/>
            </a:pPr>
            <a:r>
              <a:rPr lang="ca-ES" altLang="es-ES_tradnl" sz="2000" dirty="0">
                <a:latin typeface="Calibri" panose="020F0502020204030204" pitchFamily="34" charset="0"/>
                <a:cs typeface="Calibri" panose="020F0502020204030204" pitchFamily="34" charset="0"/>
              </a:rPr>
              <a:t>·  	</a:t>
            </a:r>
            <a:r>
              <a:rPr lang="ca-ES" altLang="es-ES_tradnl" sz="2000" b="1" dirty="0">
                <a:solidFill>
                  <a:srgbClr val="4D42E2"/>
                </a:solidFill>
                <a:latin typeface="Calibri" panose="020F0502020204030204" pitchFamily="34" charset="0"/>
                <a:cs typeface="Calibri" panose="020F0502020204030204" pitchFamily="34" charset="0"/>
              </a:rPr>
              <a:t>PODEN PERCEBRE DIETES O ASSISTÈNCIES PER L’ASSISTÈNCIA EFECTIVA </a:t>
            </a:r>
            <a:r>
              <a:rPr lang="ca-ES" altLang="es-ES_tradnl" sz="2000" dirty="0">
                <a:latin typeface="Calibri" panose="020F0502020204030204" pitchFamily="34" charset="0"/>
                <a:cs typeface="Calibri" panose="020F0502020204030204" pitchFamily="34" charset="0"/>
              </a:rPr>
              <a:t>a les sessions dels òrgans col·legiats de la corporació, </a:t>
            </a:r>
            <a:r>
              <a:rPr lang="ca-ES" altLang="es-ES_tradnl" sz="2000" dirty="0">
                <a:solidFill>
                  <a:srgbClr val="4D42E2"/>
                </a:solidFill>
                <a:latin typeface="Calibri" panose="020F0502020204030204" pitchFamily="34" charset="0"/>
                <a:cs typeface="Calibri" panose="020F0502020204030204" pitchFamily="34" charset="0"/>
              </a:rPr>
              <a:t>AIXÍ </a:t>
            </a:r>
            <a:r>
              <a:rPr lang="ca-ES" altLang="es-ES_tradnl" sz="2000" b="1" dirty="0">
                <a:solidFill>
                  <a:srgbClr val="4D42E2"/>
                </a:solidFill>
                <a:latin typeface="Calibri" panose="020F0502020204030204" pitchFamily="34" charset="0"/>
                <a:cs typeface="Calibri" panose="020F0502020204030204" pitchFamily="34" charset="0"/>
              </a:rPr>
              <a:t>COM INDEMNITZACIONS </a:t>
            </a:r>
            <a:r>
              <a:rPr lang="ca-ES" altLang="es-ES_tradnl" sz="2000" dirty="0">
                <a:latin typeface="Calibri" panose="020F0502020204030204" pitchFamily="34" charset="0"/>
                <a:cs typeface="Calibri" panose="020F0502020204030204" pitchFamily="34" charset="0"/>
              </a:rPr>
              <a:t>per despeses efectives ocasionades en l’exercici del seu càrrec.</a:t>
            </a:r>
            <a:endParaRPr lang="es-ES" altLang="es-ES_tradnl" sz="2000" dirty="0">
              <a:latin typeface="Calibri" panose="020F0502020204030204" pitchFamily="34" charset="0"/>
              <a:cs typeface="Calibri" panose="020F0502020204030204" pitchFamily="34" charset="0"/>
            </a:endParaRPr>
          </a:p>
          <a:p>
            <a:pPr algn="just" eaLnBrk="1" hangingPunct="1">
              <a:buFont typeface="Arial" charset="0"/>
              <a:buNone/>
            </a:pPr>
            <a:r>
              <a:rPr lang="ca-ES" altLang="es-ES_tradnl" sz="2000" dirty="0">
                <a:latin typeface="Calibri" panose="020F0502020204030204" pitchFamily="34" charset="0"/>
                <a:cs typeface="Calibri" panose="020F0502020204030204" pitchFamily="34" charset="0"/>
              </a:rPr>
              <a:t>·  	Per a l’exercici de les seves funcions, </a:t>
            </a:r>
            <a:r>
              <a:rPr lang="ca-ES" altLang="es-ES_tradnl" sz="2000" b="1" dirty="0">
                <a:solidFill>
                  <a:srgbClr val="AE0410"/>
                </a:solidFill>
                <a:latin typeface="Calibri" panose="020F0502020204030204" pitchFamily="34" charset="0"/>
                <a:cs typeface="Calibri" panose="020F0502020204030204" pitchFamily="34" charset="0"/>
              </a:rPr>
              <a:t>tenen dret a absentar-se del treball </a:t>
            </a:r>
            <a:r>
              <a:rPr lang="ca-ES" altLang="es-ES_tradnl" sz="2000" dirty="0">
                <a:latin typeface="Calibri" panose="020F0502020204030204" pitchFamily="34" charset="0"/>
                <a:cs typeface="Calibri" panose="020F0502020204030204" pitchFamily="34" charset="0"/>
              </a:rPr>
              <a:t>pel temps indispensable per a l’exercici d’un deure </a:t>
            </a:r>
            <a:r>
              <a:rPr lang="ca-ES" altLang="es-ES_tradnl" sz="2000" dirty="0" smtClean="0">
                <a:latin typeface="Calibri" panose="020F0502020204030204" pitchFamily="34" charset="0"/>
                <a:cs typeface="Calibri" panose="020F0502020204030204" pitchFamily="34" charset="0"/>
              </a:rPr>
              <a:t>inexcusable </a:t>
            </a:r>
            <a:r>
              <a:rPr lang="ca-ES" altLang="es-ES_tradnl" sz="2000" dirty="0">
                <a:latin typeface="Calibri" panose="020F0502020204030204" pitchFamily="34" charset="0"/>
                <a:cs typeface="Calibri" panose="020F0502020204030204" pitchFamily="34" charset="0"/>
              </a:rPr>
              <a:t>compliment de caràcter públic, d’acord amb l’art. 37.3 d) de l’Estatut dels treballadors. L’art. 75.6 de la Llei de bases puntualitza que “temps indispensable” és el d’assistir a òrgans col·legiats i a actuacions amb un contingut concret.</a:t>
            </a:r>
            <a:endParaRPr lang="es-ES" altLang="es-ES_tradnl" sz="2000" dirty="0">
              <a:latin typeface="Calibri" panose="020F0502020204030204" pitchFamily="34" charset="0"/>
              <a:cs typeface="Calibri" panose="020F0502020204030204" pitchFamily="34" charset="0"/>
            </a:endParaRPr>
          </a:p>
          <a:p>
            <a:pPr algn="just" eaLnBrk="1" hangingPunct="1">
              <a:buFont typeface="Arial" charset="0"/>
              <a:buNone/>
            </a:pPr>
            <a:r>
              <a:rPr lang="ca-ES" altLang="es-ES_tradnl" sz="2000" dirty="0">
                <a:latin typeface="Calibri" panose="020F0502020204030204" pitchFamily="34" charset="0"/>
                <a:cs typeface="Calibri" panose="020F0502020204030204" pitchFamily="34" charset="0"/>
              </a:rPr>
              <a:t>·  	</a:t>
            </a:r>
            <a:r>
              <a:rPr lang="ca-ES" altLang="es-ES_tradnl" sz="2000" dirty="0">
                <a:solidFill>
                  <a:srgbClr val="AE0410"/>
                </a:solidFill>
                <a:latin typeface="Calibri" panose="020F0502020204030204" pitchFamily="34" charset="0"/>
                <a:cs typeface="Calibri" panose="020F0502020204030204" pitchFamily="34" charset="0"/>
              </a:rPr>
              <a:t>En el cas de percebre assistències per la concurrència efectiva a les sessions </a:t>
            </a:r>
            <a:r>
              <a:rPr lang="ca-ES" altLang="es-ES_tradnl" sz="2000" dirty="0">
                <a:latin typeface="Calibri" panose="020F0502020204030204" pitchFamily="34" charset="0"/>
                <a:cs typeface="Calibri" panose="020F0502020204030204" pitchFamily="34" charset="0"/>
              </a:rPr>
              <a:t>dels òrgans col·legiats de la corporació</a:t>
            </a:r>
            <a:r>
              <a:rPr lang="ca-ES" altLang="es-ES_tradnl" sz="2000" b="1" dirty="0">
                <a:latin typeface="Calibri" panose="020F0502020204030204" pitchFamily="34" charset="0"/>
                <a:cs typeface="Calibri" panose="020F0502020204030204" pitchFamily="34" charset="0"/>
              </a:rPr>
              <a:t>, aquesta es descomptarà del salari a què tingui dret en l’empresa.</a:t>
            </a:r>
          </a:p>
          <a:p>
            <a:pPr algn="just" eaLnBrk="1" hangingPunct="1">
              <a:buFont typeface="Arial" charset="0"/>
              <a:buNone/>
            </a:pPr>
            <a:r>
              <a:rPr lang="ca-ES" altLang="es-ES_tradnl" sz="2000" dirty="0" smtClean="0">
                <a:latin typeface="Calibri" panose="020F0502020204030204" pitchFamily="34" charset="0"/>
                <a:cs typeface="Calibri" panose="020F0502020204030204" pitchFamily="34" charset="0"/>
              </a:rPr>
              <a:t>·     </a:t>
            </a:r>
            <a:r>
              <a:rPr lang="ca-ES" altLang="es-ES_tradnl" sz="2000" b="1" dirty="0">
                <a:solidFill>
                  <a:srgbClr val="AE0410"/>
                </a:solidFill>
                <a:latin typeface="Calibri" panose="020F0502020204030204" pitchFamily="34" charset="0"/>
                <a:cs typeface="Calibri" panose="020F0502020204030204" pitchFamily="34" charset="0"/>
              </a:rPr>
              <a:t>No s’han de donar d’alta a la Seguretat Social</a:t>
            </a:r>
            <a:r>
              <a:rPr lang="ca-ES" altLang="es-ES_tradnl" sz="2000" dirty="0">
                <a:latin typeface="Calibri" panose="020F0502020204030204" pitchFamily="34" charset="0"/>
                <a:cs typeface="Calibri" panose="020F0502020204030204" pitchFamily="34" charset="0"/>
              </a:rPr>
              <a:t>, ja que no tenen ni dedicació exclusiva ni parcial</a:t>
            </a:r>
            <a:r>
              <a:rPr lang="ca-ES" altLang="es-ES_tradnl" sz="2000" dirty="0" smtClean="0">
                <a:latin typeface="Calibri" panose="020F0502020204030204" pitchFamily="34" charset="0"/>
                <a:cs typeface="Calibri" panose="020F0502020204030204" pitchFamily="34" charset="0"/>
              </a:rPr>
              <a:t>.</a:t>
            </a:r>
          </a:p>
          <a:p>
            <a:pPr algn="just">
              <a:buNone/>
            </a:pPr>
            <a:r>
              <a:rPr lang="ca-ES" altLang="es-ES_tradnl" sz="2000" dirty="0" smtClean="0">
                <a:latin typeface="Calibri" panose="020F0502020204030204" pitchFamily="34" charset="0"/>
                <a:cs typeface="Calibri" panose="020F0502020204030204" pitchFamily="34" charset="0"/>
              </a:rPr>
              <a:t>	Sense </a:t>
            </a:r>
            <a:r>
              <a:rPr lang="ca-ES" altLang="es-ES_tradnl" sz="2000" dirty="0">
                <a:latin typeface="Calibri" panose="020F0502020204030204" pitchFamily="34" charset="0"/>
                <a:cs typeface="Calibri" panose="020F0502020204030204" pitchFamily="34" charset="0"/>
              </a:rPr>
              <a:t>perjudici del que es disposa pel número 6 de l'article 75 de la LRBRL, en relació amb el dret establert a favor del personal al servei de l'Administració per l'article 30.2 de la Llei 30/1984, de 2 d'agost, de Mesures per a la reforma de la Funció Pública, en concordança amb el Reial decret 1777/1994, de 5 d'agost, sobre adequació a la LRJPAC dels procediments de gestió de personal, </a:t>
            </a:r>
            <a:r>
              <a:rPr lang="ca-ES" altLang="es-ES_tradnl" sz="2000" b="1" u="sng" dirty="0">
                <a:solidFill>
                  <a:srgbClr val="FF0000"/>
                </a:solidFill>
                <a:latin typeface="Calibri" panose="020F0502020204030204" pitchFamily="34" charset="0"/>
                <a:cs typeface="Calibri" panose="020F0502020204030204" pitchFamily="34" charset="0"/>
              </a:rPr>
              <a:t>de gaudir de permisos pel temps indispensable per al compliment d'un deure inexcusable</a:t>
            </a:r>
            <a:r>
              <a:rPr lang="ca-ES" altLang="es-ES_tradnl" sz="2000" dirty="0">
                <a:solidFill>
                  <a:srgbClr val="FF0000"/>
                </a:solidFill>
                <a:latin typeface="Calibri" panose="020F0502020204030204" pitchFamily="34" charset="0"/>
                <a:cs typeface="Calibri" panose="020F0502020204030204" pitchFamily="34" charset="0"/>
              </a:rPr>
              <a:t> </a:t>
            </a:r>
            <a:r>
              <a:rPr lang="ca-ES" altLang="es-ES_tradnl" sz="2000" dirty="0">
                <a:latin typeface="Calibri" panose="020F0502020204030204" pitchFamily="34" charset="0"/>
                <a:cs typeface="Calibri" panose="020F0502020204030204" pitchFamily="34" charset="0"/>
              </a:rPr>
              <a:t>de caràcter públic o personal</a:t>
            </a:r>
            <a:r>
              <a:rPr lang="ca-ES" altLang="es-ES_tradnl" sz="2000" b="1" u="sng" dirty="0">
                <a:solidFill>
                  <a:srgbClr val="002060"/>
                </a:solidFill>
                <a:latin typeface="Calibri" panose="020F0502020204030204" pitchFamily="34" charset="0"/>
                <a:cs typeface="Calibri" panose="020F0502020204030204" pitchFamily="34" charset="0"/>
              </a:rPr>
              <a:t>, que s'entendran CONCEDITS PER SILENCI si no es dicta resolució expressa i es notifica en el termini de tres dies</a:t>
            </a:r>
            <a:r>
              <a:rPr lang="ca-ES" altLang="es-ES_tradnl" sz="2000" b="1" dirty="0">
                <a:latin typeface="Calibri" panose="020F0502020204030204" pitchFamily="34" charset="0"/>
                <a:cs typeface="Calibri" panose="020F0502020204030204" pitchFamily="34" charset="0"/>
              </a:rPr>
              <a:t>.</a:t>
            </a:r>
          </a:p>
          <a:p>
            <a:pPr algn="just" eaLnBrk="1" hangingPunct="1">
              <a:buFont typeface="Arial" charset="0"/>
              <a:buNone/>
            </a:pPr>
            <a:endParaRPr lang="es-ES" altLang="es-ES_tradnl" sz="2000" dirty="0">
              <a:latin typeface="Calibri" panose="020F0502020204030204" pitchFamily="34" charset="0"/>
              <a:cs typeface="Calibri" panose="020F0502020204030204" pitchFamily="34" charset="0"/>
            </a:endParaRPr>
          </a:p>
          <a:p>
            <a:pPr algn="just" eaLnBrk="1" hangingPunct="1">
              <a:buFont typeface="Arial" charset="0"/>
              <a:buNone/>
            </a:pPr>
            <a:endParaRPr lang="es-ES" altLang="es-ES_tradnl" sz="2000" dirty="0">
              <a:latin typeface="Calibri" panose="020F0502020204030204" pitchFamily="34" charset="0"/>
              <a:cs typeface="Calibri" panose="020F0502020204030204" pitchFamily="34" charset="0"/>
            </a:endParaRPr>
          </a:p>
        </p:txBody>
      </p:sp>
      <p:sp>
        <p:nvSpPr>
          <p:cNvPr id="103428" name="3 Marcador de pie de página"/>
          <p:cNvSpPr>
            <a:spLocks noGrp="1"/>
          </p:cNvSpPr>
          <p:nvPr>
            <p:ph type="ftr" sz="quarter" idx="11"/>
          </p:nvPr>
        </p:nvSpPr>
        <p:spPr/>
        <p:txBody>
          <a:bodyPr/>
          <a:lstStyle/>
          <a:p>
            <a:pPr>
              <a:defRPr/>
            </a:pPr>
            <a:r>
              <a:rPr lang="pt-BR"/>
              <a:t>Curs de regim juridic </a:t>
            </a:r>
            <a:endParaRPr lang="es-ES"/>
          </a:p>
        </p:txBody>
      </p:sp>
      <p:sp>
        <p:nvSpPr>
          <p:cNvPr id="103429" name="4 Marcador de número de diapositiva"/>
          <p:cNvSpPr>
            <a:spLocks noGrp="1"/>
          </p:cNvSpPr>
          <p:nvPr>
            <p:ph type="sldNum" sz="quarter" idx="12"/>
          </p:nvPr>
        </p:nvSpPr>
        <p:spPr/>
        <p:txBody>
          <a:bodyPr/>
          <a:lstStyle/>
          <a:p>
            <a:pPr>
              <a:defRPr/>
            </a:pPr>
            <a:fld id="{5624ABEA-4DD2-4F89-941C-87B9FF3DF02D}" type="slidenum">
              <a:rPr lang="es-ES"/>
              <a:pPr>
                <a:defRPr/>
              </a:pPr>
              <a:t>63</a:t>
            </a:fld>
            <a:endParaRPr lang="es-ES"/>
          </a:p>
        </p:txBody>
      </p:sp>
    </p:spTree>
    <p:extLst>
      <p:ext uri="{BB962C8B-B14F-4D97-AF65-F5344CB8AC3E}">
        <p14:creationId xmlns:p14="http://schemas.microsoft.com/office/powerpoint/2010/main" val="20582910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Título"/>
          <p:cNvSpPr>
            <a:spLocks noGrp="1"/>
          </p:cNvSpPr>
          <p:nvPr>
            <p:ph type="title"/>
          </p:nvPr>
        </p:nvSpPr>
        <p:spPr>
          <a:xfrm>
            <a:off x="2207568" y="849969"/>
            <a:ext cx="9144000" cy="1152906"/>
          </a:xfrm>
          <a:solidFill>
            <a:schemeClr val="accent6">
              <a:lumMod val="60000"/>
              <a:lumOff val="40000"/>
            </a:schemeClr>
          </a:solidFill>
        </p:spPr>
        <p:txBody>
          <a:bodyPr/>
          <a:lstStyle/>
          <a:p>
            <a:pPr algn="ctr" eaLnBrk="1" hangingPunct="1"/>
            <a:r>
              <a:rPr lang="ca-ES" altLang="es-ES_tradnl" sz="2800" b="1" dirty="0" smtClean="0">
                <a:solidFill>
                  <a:srgbClr val="002060"/>
                </a:solidFill>
              </a:rPr>
              <a:t>RESUM: RÈGIM DELS MEMBRES ELECTES SENSE</a:t>
            </a:r>
            <a:br>
              <a:rPr lang="ca-ES" altLang="es-ES_tradnl" sz="2800" b="1" dirty="0" smtClean="0">
                <a:solidFill>
                  <a:srgbClr val="002060"/>
                </a:solidFill>
              </a:rPr>
            </a:br>
            <a:r>
              <a:rPr lang="ca-ES" altLang="es-ES_tradnl" sz="2800" b="1" dirty="0" smtClean="0">
                <a:solidFill>
                  <a:srgbClr val="002060"/>
                </a:solidFill>
              </a:rPr>
              <a:t>DEDICACIÓ</a:t>
            </a:r>
            <a:endParaRPr lang="es-ES" altLang="es-ES_tradnl" sz="2800" b="1" dirty="0">
              <a:solidFill>
                <a:srgbClr val="002060"/>
              </a:solidFill>
            </a:endParaRPr>
          </a:p>
        </p:txBody>
      </p:sp>
      <p:sp>
        <p:nvSpPr>
          <p:cNvPr id="98307" name="2 Marcador de contenido"/>
          <p:cNvSpPr>
            <a:spLocks noGrp="1"/>
          </p:cNvSpPr>
          <p:nvPr>
            <p:ph idx="1"/>
          </p:nvPr>
        </p:nvSpPr>
        <p:spPr>
          <a:xfrm>
            <a:off x="1990528" y="2267294"/>
            <a:ext cx="9073008" cy="4233639"/>
          </a:xfrm>
        </p:spPr>
        <p:txBody>
          <a:bodyPr>
            <a:normAutofit/>
          </a:bodyPr>
          <a:lstStyle/>
          <a:p>
            <a:pPr eaLnBrk="1" hangingPunct="1">
              <a:buFont typeface="Arial" charset="0"/>
              <a:buNone/>
            </a:pPr>
            <a:r>
              <a:rPr lang="ca-ES" altLang="es-ES_tradnl" dirty="0">
                <a:latin typeface="Calibri" panose="020F0502020204030204" pitchFamily="34" charset="0"/>
                <a:cs typeface="Calibri" panose="020F0502020204030204" pitchFamily="34" charset="0"/>
              </a:rPr>
              <a:t>	• Dret a la percepció d'assistències per sessions dels òrgans col·legiats</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No es consideren òrgans col·legiats les assistències a reunions convocades per l'alcalde o òrgan unipersonal (STS 1999.12.20)</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Percepció per la concurrència efectiva a les mateixes</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Prohibició de percepció de quanties fixes i periòdiques</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Dret a indemnitzacions per despeses efectius en l'exercici del càrrec</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Compatibilitat per al desenvolupament de qualsevol activitat pública o privada, llevat dels casos establerts normativament (LOREG, Llei 30/1992 i LCSP)</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 Publicació íntegra en el "Butlletí Oficial" de la Província i fixació en el tauler d'anuncis de la Corporació dels acords del Ple </a:t>
            </a:r>
            <a:r>
              <a:rPr lang="ca-ES" altLang="es-ES_tradnl" dirty="0" smtClean="0">
                <a:latin typeface="Calibri" panose="020F0502020204030204" pitchFamily="34" charset="0"/>
                <a:cs typeface="Calibri" panose="020F0502020204030204" pitchFamily="34" charset="0"/>
              </a:rPr>
              <a:t>com en el portal de transparència sobre </a:t>
            </a:r>
            <a:r>
              <a:rPr lang="ca-ES" altLang="es-ES_tradnl" dirty="0">
                <a:latin typeface="Calibri" panose="020F0502020204030204" pitchFamily="34" charset="0"/>
                <a:cs typeface="Calibri" panose="020F0502020204030204" pitchFamily="34" charset="0"/>
              </a:rPr>
              <a:t>quanties de les indemnitzacions i de les assistències</a:t>
            </a:r>
          </a:p>
          <a:p>
            <a:pPr eaLnBrk="1" hangingPunct="1"/>
            <a:endParaRPr lang="es-ES" altLang="es-ES_tradnl"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741B22C0-6E6D-46E8-8DEA-0A5B4961BF40}" type="slidenum">
              <a:rPr lang="es-ES"/>
              <a:pPr>
                <a:defRPr/>
              </a:pPr>
              <a:t>64</a:t>
            </a:fld>
            <a:endParaRPr lang="es-ES"/>
          </a:p>
        </p:txBody>
      </p:sp>
    </p:spTree>
    <p:extLst>
      <p:ext uri="{BB962C8B-B14F-4D97-AF65-F5344CB8AC3E}">
        <p14:creationId xmlns:p14="http://schemas.microsoft.com/office/powerpoint/2010/main" val="1198562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600201"/>
            <a:ext cx="8229600" cy="2476871"/>
          </a:xfrm>
        </p:spPr>
        <p:txBody>
          <a:bodyPr/>
          <a:lstStyle/>
          <a:p>
            <a:pPr algn="ctr"/>
            <a:r>
              <a:rPr lang="ca-ES" sz="4000" b="1" dirty="0">
                <a:solidFill>
                  <a:srgbClr val="0070C0"/>
                </a:solidFill>
                <a:latin typeface="Calibri" panose="020F0502020204030204" pitchFamily="34" charset="0"/>
                <a:cs typeface="Calibri" panose="020F0502020204030204" pitchFamily="34" charset="0"/>
              </a:rPr>
              <a:t>DIETES PER CONCURRÈNCIA A LES SESSIONS DELS ÒRGANS COL·LEGIATS LOCALS</a:t>
            </a:r>
          </a:p>
          <a:p>
            <a:endParaRPr lang="es-ES_tradnl"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65</a:t>
            </a:fld>
            <a:endParaRPr lang="es-ES"/>
          </a:p>
        </p:txBody>
      </p:sp>
    </p:spTree>
    <p:extLst>
      <p:ext uri="{BB962C8B-B14F-4D97-AF65-F5344CB8AC3E}">
        <p14:creationId xmlns:p14="http://schemas.microsoft.com/office/powerpoint/2010/main" val="182845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47528" y="476672"/>
            <a:ext cx="10318584" cy="5904656"/>
          </a:xfrm>
        </p:spPr>
        <p:txBody>
          <a:bodyPr>
            <a:normAutofit/>
          </a:bodyPr>
          <a:lstStyle/>
          <a:p>
            <a:r>
              <a:rPr lang="ca-ES" sz="2400" b="1" dirty="0">
                <a:solidFill>
                  <a:srgbClr val="002060"/>
                </a:solidFill>
                <a:latin typeface="Calibri" panose="020F0502020204030204" pitchFamily="34" charset="0"/>
                <a:cs typeface="Calibri" panose="020F0502020204030204" pitchFamily="34" charset="0"/>
              </a:rPr>
              <a:t>DIETES PER CONCURRÈNCIA A LES SESSIONS DELS ÒRGANS COL·LEGIATS LOCALS</a:t>
            </a:r>
          </a:p>
          <a:p>
            <a:r>
              <a:rPr lang="ca-ES" dirty="0">
                <a:latin typeface="Calibri" panose="020F0502020204030204" pitchFamily="34" charset="0"/>
                <a:cs typeface="Calibri" panose="020F0502020204030204" pitchFamily="34" charset="0"/>
              </a:rPr>
              <a:t>A elles al·ludeix l'art. 75.3 de la LBRL i 13.6 del ROF, que limiten el dret a la seva meritació als membres de la Corporació que no tinguin dedicació exclusiva o parcial STS de 1995.12.01 (RJ 1995, 9009), per la concurrència efectiva a les sessions dels òrgans col·legiats de la Corporació de que formin part en la quantia que assenyali el Ple. Això es reitera en el nou art. 75 bis.3 introduït per la Llei 27/2013 de racionalització i sostenibilitat.</a:t>
            </a:r>
          </a:p>
          <a:p>
            <a:r>
              <a:rPr lang="es-ES_tradnl" dirty="0">
                <a:latin typeface="Calibri" panose="020F0502020204030204" pitchFamily="34" charset="0"/>
                <a:cs typeface="Calibri" panose="020F0502020204030204" pitchFamily="34" charset="0"/>
              </a:rPr>
              <a:t>“</a:t>
            </a:r>
            <a:r>
              <a:rPr lang="ca-ES" dirty="0">
                <a:latin typeface="Calibri" panose="020F0502020204030204" pitchFamily="34" charset="0"/>
                <a:cs typeface="Calibri" panose="020F0502020204030204" pitchFamily="34" charset="0"/>
              </a:rPr>
              <a:t>Els membres de la Corporació que no tinguin atribuïda dedicació exclusiva ni dedicació parcial percebran assistències per la concurrència efectiva a les sessions dels òrgans col·legiats de la Corporació de la que formen part, en la quantia assenyalada pel Ple.”</a:t>
            </a:r>
          </a:p>
          <a:p>
            <a:r>
              <a:rPr lang="ca-ES" b="1" dirty="0">
                <a:solidFill>
                  <a:schemeClr val="accent2">
                    <a:lumMod val="50000"/>
                  </a:schemeClr>
                </a:solidFill>
                <a:latin typeface="Calibri" panose="020F0502020204030204" pitchFamily="34" charset="0"/>
                <a:cs typeface="Calibri" panose="020F0502020204030204" pitchFamily="34" charset="0"/>
              </a:rPr>
              <a:t>El quòrum necessari per determinar-lo és el de la majoria simple, </a:t>
            </a:r>
            <a:r>
              <a:rPr lang="ca-ES" dirty="0">
                <a:latin typeface="Calibri" panose="020F0502020204030204" pitchFamily="34" charset="0"/>
                <a:cs typeface="Calibri" panose="020F0502020204030204" pitchFamily="34" charset="0"/>
              </a:rPr>
              <a:t>en els termes del que estableix l’art. 47 de la LRBRL. </a:t>
            </a:r>
          </a:p>
          <a:p>
            <a:r>
              <a:rPr lang="ca-ES" dirty="0">
                <a:latin typeface="Calibri" panose="020F0502020204030204" pitchFamily="34" charset="0"/>
                <a:cs typeface="Calibri" panose="020F0502020204030204" pitchFamily="34" charset="0"/>
              </a:rPr>
              <a:t>En aquest sentit, s'entén que són òrgans col·legiats de la Corporació de la que formen part el Ple i la Comissió Especial de Comptes, i si n'hi ha, la Junta de Govern Local, les Comissions Informatives, els Consells Sectorials, Juntes de Districte, les meses de contractació, ..., </a:t>
            </a:r>
            <a:r>
              <a:rPr lang="ca-ES" u="sng" dirty="0">
                <a:latin typeface="Calibri" panose="020F0502020204030204" pitchFamily="34" charset="0"/>
                <a:cs typeface="Calibri" panose="020F0502020204030204" pitchFamily="34" charset="0"/>
              </a:rPr>
              <a:t>mentre que no tenen aquesta </a:t>
            </a:r>
            <a:r>
              <a:rPr lang="ca-ES" dirty="0">
                <a:latin typeface="Calibri" panose="020F0502020204030204" pitchFamily="34" charset="0"/>
                <a:cs typeface="Calibri" panose="020F0502020204030204" pitchFamily="34" charset="0"/>
              </a:rPr>
              <a:t>consideració les comissions informals, les reunions a l'alcaldia, .... </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66</a:t>
            </a:fld>
            <a:endParaRPr lang="es-ES"/>
          </a:p>
        </p:txBody>
      </p:sp>
    </p:spTree>
    <p:extLst>
      <p:ext uri="{BB962C8B-B14F-4D97-AF65-F5344CB8AC3E}">
        <p14:creationId xmlns:p14="http://schemas.microsoft.com/office/powerpoint/2010/main" val="41318480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212" y="212161"/>
            <a:ext cx="8229600" cy="1143000"/>
          </a:xfrm>
        </p:spPr>
        <p:txBody>
          <a:bodyPr/>
          <a:lstStyle/>
          <a:p>
            <a:r>
              <a:rPr lang="ca-ES" b="1" dirty="0">
                <a:solidFill>
                  <a:srgbClr val="002060"/>
                </a:solidFill>
                <a:latin typeface="Calibri" panose="020F0502020204030204" pitchFamily="34" charset="0"/>
                <a:cs typeface="Calibri" panose="020F0502020204030204" pitchFamily="34" charset="0"/>
              </a:rPr>
              <a:t>DIETES PER ASSISTÈNCIA </a:t>
            </a:r>
          </a:p>
        </p:txBody>
      </p:sp>
      <p:sp>
        <p:nvSpPr>
          <p:cNvPr id="3" name="2 Marcador de contenido"/>
          <p:cNvSpPr>
            <a:spLocks noGrp="1"/>
          </p:cNvSpPr>
          <p:nvPr>
            <p:ph idx="1"/>
          </p:nvPr>
        </p:nvSpPr>
        <p:spPr>
          <a:xfrm>
            <a:off x="1919536" y="1844824"/>
            <a:ext cx="9793088" cy="3905324"/>
          </a:xfrm>
        </p:spPr>
        <p:txBody>
          <a:bodyPr>
            <a:normAutofit/>
          </a:bodyPr>
          <a:lstStyle/>
          <a:p>
            <a:r>
              <a:rPr lang="ca-ES" dirty="0">
                <a:latin typeface="Calibri" panose="020F0502020204030204" pitchFamily="34" charset="0"/>
                <a:cs typeface="Calibri" panose="020F0502020204030204" pitchFamily="34" charset="0"/>
              </a:rPr>
              <a:t>Per la concurrència efectiva del membre corporatiu (que no sigui retribuït per dedicació exclusiva o parcial), documentada en l'acta de la sessió</a:t>
            </a:r>
            <a:r>
              <a:rPr lang="ca-ES" dirty="0" smtClean="0">
                <a:latin typeface="Calibri" panose="020F0502020204030204" pitchFamily="34" charset="0"/>
                <a:cs typeface="Calibri" panose="020F0502020204030204" pitchFamily="34" charset="0"/>
              </a:rPr>
              <a:t>.</a:t>
            </a:r>
            <a:endParaRPr lang="ca-ES" dirty="0">
              <a:latin typeface="Calibri" panose="020F0502020204030204" pitchFamily="34" charset="0"/>
              <a:cs typeface="Calibri" panose="020F0502020204030204" pitchFamily="34" charset="0"/>
            </a:endParaRPr>
          </a:p>
          <a:p>
            <a:r>
              <a:rPr lang="ca-ES" dirty="0">
                <a:latin typeface="Calibri" panose="020F0502020204030204" pitchFamily="34" charset="0"/>
                <a:cs typeface="Calibri" panose="020F0502020204030204" pitchFamily="34" charset="0"/>
              </a:rPr>
              <a:t>Ens trobem davant unes indemnitzacions ocasionals, que no poden convertir-se en retribució permanent (STSJ Extremadura de 1998.10.31</a:t>
            </a:r>
          </a:p>
          <a:p>
            <a:r>
              <a:rPr lang="ca-ES" dirty="0">
                <a:latin typeface="Calibri" panose="020F0502020204030204" pitchFamily="34" charset="0"/>
                <a:cs typeface="Calibri" panose="020F0502020204030204" pitchFamily="34" charset="0"/>
              </a:rPr>
              <a:t>La seva quantia </a:t>
            </a:r>
            <a:r>
              <a:rPr lang="ca-ES" b="1" dirty="0">
                <a:latin typeface="Calibri" panose="020F0502020204030204" pitchFamily="34" charset="0"/>
                <a:cs typeface="Calibri" panose="020F0502020204030204" pitchFamily="34" charset="0"/>
              </a:rPr>
              <a:t>ha de ser igual per a tots els regidors</a:t>
            </a:r>
            <a:r>
              <a:rPr lang="ca-ES" dirty="0">
                <a:latin typeface="Calibri" panose="020F0502020204030204" pitchFamily="34" charset="0"/>
                <a:cs typeface="Calibri" panose="020F0502020204030204" pitchFamily="34" charset="0"/>
              </a:rPr>
              <a:t>, ja que l'assistència a la sessió no suposa més feina, amb relació als membres de l'equip de govern que per als que pertanyen a l'oposició (sempre que es trobin en el Pressupost que habilita la seva percepció) (STSJ d'Andalusia de 1998.10.05</a:t>
            </a:r>
          </a:p>
          <a:p>
            <a:r>
              <a:rPr lang="ca-ES" dirty="0">
                <a:latin typeface="Calibri" panose="020F0502020204030204" pitchFamily="34" charset="0"/>
                <a:cs typeface="Calibri" panose="020F0502020204030204" pitchFamily="34" charset="0"/>
              </a:rPr>
              <a:t>Aquestes percepcions, en principi, </a:t>
            </a:r>
            <a:r>
              <a:rPr lang="ca-ES" b="1" dirty="0">
                <a:latin typeface="Calibri" panose="020F0502020204030204" pitchFamily="34" charset="0"/>
                <a:cs typeface="Calibri" panose="020F0502020204030204" pitchFamily="34" charset="0"/>
              </a:rPr>
              <a:t>no estan subjectes a cotització al règim general de la Seguretat Social</a:t>
            </a:r>
            <a:r>
              <a:rPr lang="ca-ES" b="1" dirty="0" smtClean="0">
                <a:latin typeface="Calibri" panose="020F0502020204030204" pitchFamily="34" charset="0"/>
                <a:cs typeface="Calibri" panose="020F0502020204030204" pitchFamily="34" charset="0"/>
              </a:rPr>
              <a:t>. Però si a IRPF  </a:t>
            </a:r>
            <a:r>
              <a:rPr lang="ca-ES" dirty="0" smtClean="0">
                <a:latin typeface="Calibri" panose="020F0502020204030204" pitchFamily="34" charset="0"/>
                <a:cs typeface="Calibri" panose="020F0502020204030204" pitchFamily="34" charset="0"/>
              </a:rPr>
              <a:t>forma part de rendiment en el treball</a:t>
            </a:r>
            <a:endParaRPr lang="ca-ES" dirty="0">
              <a:latin typeface="Calibri" panose="020F0502020204030204" pitchFamily="34" charset="0"/>
              <a:cs typeface="Calibri" panose="020F0502020204030204" pitchFamily="34" charset="0"/>
            </a:endParaRPr>
          </a:p>
          <a:p>
            <a:endParaRPr lang="ca-ES"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67</a:t>
            </a:fld>
            <a:endParaRPr lang="es-ES"/>
          </a:p>
        </p:txBody>
      </p:sp>
    </p:spTree>
    <p:extLst>
      <p:ext uri="{BB962C8B-B14F-4D97-AF65-F5344CB8AC3E}">
        <p14:creationId xmlns:p14="http://schemas.microsoft.com/office/powerpoint/2010/main" val="26062493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87488" y="1774581"/>
            <a:ext cx="10047272" cy="2232248"/>
          </a:xfrm>
          <a:solidFill>
            <a:schemeClr val="accent3">
              <a:lumMod val="20000"/>
              <a:lumOff val="80000"/>
            </a:schemeClr>
          </a:solidFill>
        </p:spPr>
        <p:txBody>
          <a:bodyPr anchor="ctr">
            <a:normAutofit/>
          </a:bodyPr>
          <a:lstStyle/>
          <a:p>
            <a:r>
              <a:rPr lang="ca-ES" sz="1600" dirty="0">
                <a:latin typeface="Calibri" panose="020F0502020204030204" pitchFamily="34" charset="0"/>
                <a:cs typeface="Calibri" panose="020F0502020204030204" pitchFamily="34" charset="0"/>
              </a:rPr>
              <a:t>La percepció </a:t>
            </a:r>
            <a:r>
              <a:rPr lang="ca-ES" sz="1600" u="sng" dirty="0">
                <a:latin typeface="Calibri" panose="020F0502020204030204" pitchFamily="34" charset="0"/>
                <a:cs typeface="Calibri" panose="020F0502020204030204" pitchFamily="34" charset="0"/>
              </a:rPr>
              <a:t>d’assistències en òrgans col·legiats </a:t>
            </a:r>
            <a:r>
              <a:rPr lang="ca-ES" sz="1600" u="sng" dirty="0" smtClean="0">
                <a:latin typeface="Calibri" panose="020F0502020204030204" pitchFamily="34" charset="0"/>
                <a:cs typeface="Calibri" panose="020F0502020204030204" pitchFamily="34" charset="0"/>
              </a:rPr>
              <a:t>diferents </a:t>
            </a:r>
            <a:r>
              <a:rPr lang="ca-ES" sz="1600" u="sng" dirty="0">
                <a:latin typeface="Calibri" panose="020F0502020204030204" pitchFamily="34" charset="0"/>
                <a:cs typeface="Calibri" panose="020F0502020204030204" pitchFamily="34" charset="0"/>
              </a:rPr>
              <a:t>de la pròpia </a:t>
            </a:r>
            <a:r>
              <a:rPr lang="ca-ES" sz="1600" dirty="0">
                <a:latin typeface="Calibri" panose="020F0502020204030204" pitchFamily="34" charset="0"/>
                <a:cs typeface="Calibri" panose="020F0502020204030204" pitchFamily="34" charset="0"/>
              </a:rPr>
              <a:t>Corporació (a la Diputació, al Consell comarcal, ...) és compatible amb la dedicació exclusiva o parcial de la qual formen part, atès que les responsabilitats que tenen els càrrecs electes són diferents per a cada administració. </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68</a:t>
            </a:fld>
            <a:endParaRPr lang="es-ES"/>
          </a:p>
        </p:txBody>
      </p:sp>
      <p:sp>
        <p:nvSpPr>
          <p:cNvPr id="6" name="5 Rectángulo"/>
          <p:cNvSpPr/>
          <p:nvPr/>
        </p:nvSpPr>
        <p:spPr>
          <a:xfrm>
            <a:off x="1487488" y="3531912"/>
            <a:ext cx="10047272" cy="33260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600" dirty="0">
                <a:solidFill>
                  <a:srgbClr val="002060"/>
                </a:solidFill>
                <a:latin typeface="Calibri" panose="020F0502020204030204" pitchFamily="34" charset="0"/>
                <a:cs typeface="Calibri" panose="020F0502020204030204" pitchFamily="34" charset="0"/>
              </a:rPr>
              <a:t>Pel que fa a les diferències d'assistències en funció de quin sigui l'òrgan col·legiat de </a:t>
            </a:r>
            <a:r>
              <a:rPr lang="ca-ES" sz="1600" dirty="0" smtClean="0">
                <a:solidFill>
                  <a:srgbClr val="002060"/>
                </a:solidFill>
                <a:latin typeface="Calibri" panose="020F0502020204030204" pitchFamily="34" charset="0"/>
                <a:cs typeface="Calibri" panose="020F0502020204030204" pitchFamily="34" charset="0"/>
              </a:rPr>
              <a:t>què </a:t>
            </a:r>
            <a:r>
              <a:rPr lang="ca-ES" sz="1600" dirty="0">
                <a:solidFill>
                  <a:srgbClr val="002060"/>
                </a:solidFill>
                <a:latin typeface="Calibri" panose="020F0502020204030204" pitchFamily="34" charset="0"/>
                <a:cs typeface="Calibri" panose="020F0502020204030204" pitchFamily="34" charset="0"/>
              </a:rPr>
              <a:t>es tracti, la jurisprudència ha dit que resulta raonable fixar indemnitzacions diferents segons l'òrgan municipal que es tracti, però sense establir diferències personals. Les diferències d'assistències entre òrgans es pot  justificar per la pròpia entitat de l'òrgan de que es tracti (ja sigui per la seva importància, complexitat o competència de l'òrgan en concret), però, al contrari, no es pot justificar un criteri que estableixi diferències en raó de la pertinença a grups polítics o altres raons personals, ja que, sigui com sigui, les indemnitzacions han de ser iguals per a tots els membres que formen part de l'òrgan col·legiat de que es tracti. </a:t>
            </a:r>
          </a:p>
        </p:txBody>
      </p:sp>
      <p:sp>
        <p:nvSpPr>
          <p:cNvPr id="8" name="7 Retraso"/>
          <p:cNvSpPr/>
          <p:nvPr/>
        </p:nvSpPr>
        <p:spPr>
          <a:xfrm>
            <a:off x="1487488" y="0"/>
            <a:ext cx="10297144" cy="1402933"/>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600" dirty="0">
                <a:solidFill>
                  <a:srgbClr val="002060"/>
                </a:solidFill>
                <a:latin typeface="Calibri" panose="020F0502020204030204" pitchFamily="34" charset="0"/>
                <a:cs typeface="Calibri" panose="020F0502020204030204" pitchFamily="34" charset="0"/>
              </a:rPr>
              <a:t>La percepció d'assistències per la concurrència efectiva a les sessions dels òrgans col·legiats estan conceptuades a efectes fiscals (igual que, evidentment, les retribucions per dedicació exclusiva o parcial) </a:t>
            </a:r>
            <a:r>
              <a:rPr lang="ca-ES" sz="1600" b="1" dirty="0">
                <a:solidFill>
                  <a:srgbClr val="002060"/>
                </a:solidFill>
                <a:latin typeface="Calibri" panose="020F0502020204030204" pitchFamily="34" charset="0"/>
                <a:cs typeface="Calibri" panose="020F0502020204030204" pitchFamily="34" charset="0"/>
              </a:rPr>
              <a:t>com a rendiments del treball i per tant subjectes al Impost de la Renta de les Persones Físiques</a:t>
            </a:r>
            <a:r>
              <a:rPr lang="ca-ES" sz="1600" b="1" dirty="0" smtClean="0">
                <a:solidFill>
                  <a:srgbClr val="002060"/>
                </a:solidFill>
                <a:latin typeface="Calibri" panose="020F0502020204030204" pitchFamily="34" charset="0"/>
                <a:cs typeface="Calibri" panose="020F0502020204030204" pitchFamily="34" charset="0"/>
              </a:rPr>
              <a:t>.</a:t>
            </a:r>
          </a:p>
          <a:p>
            <a:r>
              <a:rPr lang="ca-ES" sz="1600" b="1" dirty="0">
                <a:solidFill>
                  <a:schemeClr val="tx2"/>
                </a:solidFill>
              </a:rPr>
              <a:t>Resolució Vinculant de Direcció General de Tributs, V1492-10 de 02 de Juliol de 2010</a:t>
            </a:r>
            <a:endParaRPr lang="ca-ES" sz="1600" b="1" dirty="0">
              <a:solidFill>
                <a:srgbClr val="002060"/>
              </a:solidFill>
              <a:latin typeface="Calibri" panose="020F0502020204030204" pitchFamily="34" charset="0"/>
              <a:cs typeface="Calibri" panose="020F0502020204030204" pitchFamily="34" charset="0"/>
            </a:endParaRPr>
          </a:p>
        </p:txBody>
      </p:sp>
      <p:sp>
        <p:nvSpPr>
          <p:cNvPr id="2" name="Rectángulo 1"/>
          <p:cNvSpPr/>
          <p:nvPr/>
        </p:nvSpPr>
        <p:spPr>
          <a:xfrm>
            <a:off x="1055440" y="1417514"/>
            <a:ext cx="10729192" cy="980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smtClean="0">
                <a:latin typeface="Calibri" panose="020F0502020204030204" pitchFamily="34" charset="0"/>
                <a:cs typeface="Calibri" panose="020F0502020204030204" pitchFamily="34" charset="0"/>
              </a:rPr>
              <a:t>L'Impost </a:t>
            </a:r>
            <a:r>
              <a:rPr lang="ca-ES" sz="1400" dirty="0">
                <a:latin typeface="Calibri" panose="020F0502020204030204" pitchFamily="34" charset="0"/>
                <a:cs typeface="Calibri" panose="020F0502020204030204" pitchFamily="34" charset="0"/>
              </a:rPr>
              <a:t>sobre la Renda de les Persones Físiques, apareix regulat a l'article 17.2 b) de la Llei 35/2006, de 28 de novembre, de l'Impost sobre la Renda de les Persones Físiques i de modificació parcial de les lleis dels impostos sobre societats, sobre la renda dels no residents i sobre el patrimoni (BOE de 29 de novembre), conforme al qual tenen la consideració de rendiments del treball “les quantitats que s'abonin, per raó del seu </a:t>
            </a:r>
            <a:r>
              <a:rPr lang="ca-ES" sz="1400" dirty="0" smtClean="0">
                <a:latin typeface="Calibri" panose="020F0502020204030204" pitchFamily="34" charset="0"/>
                <a:cs typeface="Calibri" panose="020F0502020204030204" pitchFamily="34" charset="0"/>
              </a:rPr>
              <a:t>càrrec”, </a:t>
            </a:r>
            <a:endParaRPr lang="es-E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9525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03712" y="430594"/>
            <a:ext cx="8372475" cy="714375"/>
          </a:xfrm>
          <a:noFill/>
        </p:spPr>
        <p:txBody>
          <a:bodyPr rtlCol="0">
            <a:normAutofit/>
          </a:bodyPr>
          <a:lstStyle/>
          <a:p>
            <a:pPr>
              <a:defRPr/>
            </a:pPr>
            <a:r>
              <a:rPr lang="es-ES_tradnl" sz="4000" b="1" dirty="0">
                <a:solidFill>
                  <a:srgbClr val="0070C0"/>
                </a:solidFill>
                <a:latin typeface="Calibri" panose="020F0502020204030204" pitchFamily="34" charset="0"/>
                <a:cs typeface="Calibri" panose="020F0502020204030204" pitchFamily="34" charset="0"/>
              </a:rPr>
              <a:t>TIPU IMPOSITIU</a:t>
            </a:r>
            <a:endParaRPr lang="es-ES" sz="4000" b="1" dirty="0">
              <a:solidFill>
                <a:srgbClr val="0070C0"/>
              </a:solidFill>
              <a:latin typeface="Calibri" panose="020F0502020204030204" pitchFamily="34" charset="0"/>
              <a:cs typeface="Calibri" panose="020F0502020204030204" pitchFamily="34" charset="0"/>
            </a:endParaRPr>
          </a:p>
        </p:txBody>
      </p:sp>
      <p:sp>
        <p:nvSpPr>
          <p:cNvPr id="104451" name="2 Marcador de contenido"/>
          <p:cNvSpPr>
            <a:spLocks noGrp="1"/>
          </p:cNvSpPr>
          <p:nvPr>
            <p:ph idx="1"/>
          </p:nvPr>
        </p:nvSpPr>
        <p:spPr>
          <a:xfrm>
            <a:off x="2279576" y="1152908"/>
            <a:ext cx="9265716" cy="5348026"/>
          </a:xfrm>
        </p:spPr>
        <p:txBody>
          <a:bodyPr rtlCol="0">
            <a:normAutofit/>
          </a:bodyPr>
          <a:lstStyle/>
          <a:p>
            <a:pPr algn="just" fontAlgn="t">
              <a:buFont typeface="Arial" pitchFamily="34" charset="0"/>
              <a:buChar char="•"/>
              <a:defRPr/>
            </a:pPr>
            <a:r>
              <a:rPr lang="ca-ES" dirty="0">
                <a:latin typeface="Calibri" panose="020F0502020204030204" pitchFamily="34" charset="0"/>
                <a:cs typeface="Calibri" panose="020F0502020204030204" pitchFamily="34" charset="0"/>
              </a:rPr>
              <a:t>L'art. 76 del </a:t>
            </a:r>
            <a:r>
              <a:rPr lang="ca-ES" dirty="0" smtClean="0">
                <a:latin typeface="Calibri" panose="020F0502020204030204" pitchFamily="34" charset="0"/>
                <a:cs typeface="Calibri" panose="020F0502020204030204" pitchFamily="34" charset="0"/>
              </a:rPr>
              <a:t>Reglament </a:t>
            </a:r>
            <a:r>
              <a:rPr lang="ca-ES" dirty="0">
                <a:latin typeface="Calibri" panose="020F0502020204030204" pitchFamily="34" charset="0"/>
                <a:cs typeface="Calibri" panose="020F0502020204030204" pitchFamily="34" charset="0"/>
              </a:rPr>
              <a:t>de l'impost sobre la renda de les persones físiques disposa que </a:t>
            </a:r>
            <a:r>
              <a:rPr lang="ca-ES" b="1" dirty="0">
                <a:latin typeface="Calibri" panose="020F0502020204030204" pitchFamily="34" charset="0"/>
                <a:cs typeface="Calibri" panose="020F0502020204030204" pitchFamily="34" charset="0"/>
              </a:rPr>
              <a:t>no es practicarà </a:t>
            </a:r>
            <a:r>
              <a:rPr lang="ca-ES" dirty="0">
                <a:latin typeface="Calibri" panose="020F0502020204030204" pitchFamily="34" charset="0"/>
                <a:cs typeface="Calibri" panose="020F0502020204030204" pitchFamily="34" charset="0"/>
              </a:rPr>
              <a:t>retenció sobre els rendiments del treball </a:t>
            </a:r>
            <a:r>
              <a:rPr lang="ca-ES" b="1" dirty="0">
                <a:latin typeface="Calibri" panose="020F0502020204030204" pitchFamily="34" charset="0"/>
                <a:cs typeface="Calibri" panose="020F0502020204030204" pitchFamily="34" charset="0"/>
              </a:rPr>
              <a:t>la quantia no superi determinat import anual </a:t>
            </a:r>
            <a:r>
              <a:rPr lang="ca-ES" dirty="0">
                <a:latin typeface="Calibri" panose="020F0502020204030204" pitchFamily="34" charset="0"/>
                <a:cs typeface="Calibri" panose="020F0502020204030204" pitchFamily="34" charset="0"/>
              </a:rPr>
              <a:t>en funció del nombre de fills o descendents i la situació del contribuent. </a:t>
            </a:r>
          </a:p>
          <a:p>
            <a:pPr algn="just" fontAlgn="t">
              <a:buFont typeface="Arial" pitchFamily="34" charset="0"/>
              <a:buChar char="•"/>
              <a:defRPr/>
            </a:pPr>
            <a:r>
              <a:rPr lang="ca-ES" b="1" dirty="0">
                <a:latin typeface="Calibri" panose="020F0502020204030204" pitchFamily="34" charset="0"/>
                <a:cs typeface="Calibri" panose="020F0502020204030204" pitchFamily="34" charset="0"/>
              </a:rPr>
              <a:t>EL PROBLEMA </a:t>
            </a:r>
            <a:r>
              <a:rPr lang="ca-ES" dirty="0">
                <a:latin typeface="Calibri" panose="020F0502020204030204" pitchFamily="34" charset="0"/>
                <a:cs typeface="Calibri" panose="020F0502020204030204" pitchFamily="34" charset="0"/>
              </a:rPr>
              <a:t>que suscita l'aplicació d'aquesta exclusió, en el cas de la imprevisibilitat de l'import anual de les assistències, atès que aquestes no resulten fixes i no es pot establir per endavant quantes sessions, de cada un dels òrgans col·legiats de l'Ajuntament, van a celebrar (ordinàries, extraordinàries, urgents ...), sense perjudici, a més, que tampoc es pot saber de quins d'aquests òrgans assistiran, al llarg de tot un any, cada un dels regidors. </a:t>
            </a:r>
            <a:endParaRPr lang="es-ES" dirty="0">
              <a:latin typeface="Calibri" panose="020F0502020204030204" pitchFamily="34" charset="0"/>
              <a:cs typeface="Calibri" panose="020F0502020204030204" pitchFamily="34" charset="0"/>
            </a:endParaRPr>
          </a:p>
          <a:p>
            <a:pPr algn="just" fontAlgn="t">
              <a:buFont typeface="Arial" pitchFamily="34" charset="0"/>
              <a:buChar char="•"/>
              <a:defRPr/>
            </a:pPr>
            <a:r>
              <a:rPr lang="ca-ES" dirty="0">
                <a:latin typeface="Calibri" panose="020F0502020204030204" pitchFamily="34" charset="0"/>
                <a:cs typeface="Calibri" panose="020F0502020204030204" pitchFamily="34" charset="0"/>
              </a:rPr>
              <a:t>Davant la impossibilitat d'establir l'import anual de les assistències, de conformitat amb el que estableix </a:t>
            </a:r>
            <a:r>
              <a:rPr lang="ca-ES" b="1" dirty="0">
                <a:latin typeface="Calibri" panose="020F0502020204030204" pitchFamily="34" charset="0"/>
                <a:cs typeface="Calibri" panose="020F0502020204030204" pitchFamily="34" charset="0"/>
              </a:rPr>
              <a:t>l'art. 80.2 </a:t>
            </a:r>
            <a:r>
              <a:rPr lang="ca-ES" dirty="0">
                <a:latin typeface="Calibri" panose="020F0502020204030204" pitchFamily="34" charset="0"/>
                <a:cs typeface="Calibri" panose="020F0502020204030204" pitchFamily="34" charset="0"/>
              </a:rPr>
              <a:t>del Reglament de l'impost sobre la renda de les persones físiques, aprovat pel Reial decret 214/1999 de 5 de febrer, disposa que "El tipus de retenció resultant  </a:t>
            </a:r>
            <a:r>
              <a:rPr lang="ca-ES" dirty="0">
                <a:solidFill>
                  <a:srgbClr val="C00000"/>
                </a:solidFill>
                <a:latin typeface="Calibri" panose="020F0502020204030204" pitchFamily="34" charset="0"/>
                <a:cs typeface="Calibri" panose="020F0502020204030204" pitchFamily="34" charset="0"/>
              </a:rPr>
              <a:t>no pot ser inferior al 2 per cent quan es tracti de contractes o relacions </a:t>
            </a:r>
            <a:r>
              <a:rPr lang="ca-ES" b="1" dirty="0">
                <a:solidFill>
                  <a:srgbClr val="C00000"/>
                </a:solidFill>
                <a:latin typeface="Calibri" panose="020F0502020204030204" pitchFamily="34" charset="0"/>
                <a:cs typeface="Calibri" panose="020F0502020204030204" pitchFamily="34" charset="0"/>
              </a:rPr>
              <a:t>de durada inferior a l'any</a:t>
            </a:r>
            <a:r>
              <a:rPr lang="ca-ES" dirty="0">
                <a:solidFill>
                  <a:srgbClr val="C00000"/>
                </a:solidFill>
                <a:latin typeface="Calibri" panose="020F0502020204030204" pitchFamily="34" charset="0"/>
                <a:cs typeface="Calibri" panose="020F0502020204030204" pitchFamily="34" charset="0"/>
              </a:rPr>
              <a:t>, ni inferior al 15 per cent quan els rendiments del treball es derivin de relacions </a:t>
            </a:r>
            <a:r>
              <a:rPr lang="ca-ES" b="1" dirty="0">
                <a:solidFill>
                  <a:srgbClr val="C00000"/>
                </a:solidFill>
                <a:latin typeface="Calibri" panose="020F0502020204030204" pitchFamily="34" charset="0"/>
                <a:cs typeface="Calibri" panose="020F0502020204030204" pitchFamily="34" charset="0"/>
              </a:rPr>
              <a:t>laborals especials  de  caràcter  dependent</a:t>
            </a:r>
            <a:r>
              <a:rPr lang="ca-ES" dirty="0">
                <a:solidFill>
                  <a:srgbClr val="C00000"/>
                </a:solidFill>
                <a:latin typeface="Calibri" panose="020F0502020204030204" pitchFamily="34" charset="0"/>
                <a:cs typeface="Calibri" panose="020F0502020204030204" pitchFamily="34" charset="0"/>
              </a:rPr>
              <a:t> "».</a:t>
            </a:r>
          </a:p>
          <a:p>
            <a:pPr algn="just" fontAlgn="t">
              <a:buNone/>
              <a:defRPr/>
            </a:pPr>
            <a:r>
              <a:rPr lang="ca-ES" dirty="0">
                <a:latin typeface="Calibri" panose="020F0502020204030204" pitchFamily="34" charset="0"/>
                <a:cs typeface="Calibri" panose="020F0502020204030204" pitchFamily="34" charset="0"/>
              </a:rPr>
              <a:t/>
            </a:r>
            <a:br>
              <a:rPr lang="ca-ES" dirty="0">
                <a:latin typeface="Calibri" panose="020F0502020204030204" pitchFamily="34" charset="0"/>
                <a:cs typeface="Calibri" panose="020F0502020204030204" pitchFamily="34" charset="0"/>
              </a:rPr>
            </a:br>
            <a:endParaRPr lang="es-ES" dirty="0">
              <a:latin typeface="Calibri" panose="020F0502020204030204" pitchFamily="34" charset="0"/>
              <a:cs typeface="Calibri" panose="020F0502020204030204" pitchFamily="34" charset="0"/>
            </a:endParaRPr>
          </a:p>
          <a:p>
            <a:pPr algn="just">
              <a:buNone/>
              <a:defRPr/>
            </a:pPr>
            <a:endParaRPr lang="es-ES" dirty="0">
              <a:latin typeface="Calibri" panose="020F0502020204030204" pitchFamily="34" charset="0"/>
              <a:cs typeface="Calibri" panose="020F0502020204030204" pitchFamily="34" charset="0"/>
            </a:endParaRPr>
          </a:p>
          <a:p>
            <a:pPr algn="just">
              <a:buFont typeface="Arial" pitchFamily="34" charset="0"/>
              <a:buChar char="•"/>
              <a:defRPr/>
            </a:pPr>
            <a:endParaRPr lang="es-ES"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E2A6B9FF-B0BD-4E99-A568-40B70632C532}" type="slidenum">
              <a:rPr lang="es-ES"/>
              <a:pPr>
                <a:defRPr/>
              </a:pPr>
              <a:t>69</a:t>
            </a:fld>
            <a:endParaRPr lang="es-ES"/>
          </a:p>
        </p:txBody>
      </p:sp>
    </p:spTree>
    <p:extLst>
      <p:ext uri="{BB962C8B-B14F-4D97-AF65-F5344CB8AC3E}">
        <p14:creationId xmlns:p14="http://schemas.microsoft.com/office/powerpoint/2010/main" val="242870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Marcador de contenido"/>
          <p:cNvSpPr>
            <a:spLocks noGrp="1"/>
          </p:cNvSpPr>
          <p:nvPr>
            <p:ph idx="1"/>
          </p:nvPr>
        </p:nvSpPr>
        <p:spPr>
          <a:xfrm>
            <a:off x="1948874" y="1163782"/>
            <a:ext cx="9115678" cy="4334053"/>
          </a:xfrm>
          <a:solidFill>
            <a:schemeClr val="bg1"/>
          </a:solidFill>
        </p:spPr>
        <p:txBody>
          <a:bodyPr>
            <a:normAutofit/>
          </a:bodyPr>
          <a:lstStyle/>
          <a:p>
            <a:pPr algn="just" eaLnBrk="1" hangingPunct="1"/>
            <a:r>
              <a:rPr lang="ca-ES" altLang="ca-ES" sz="1600" b="1" dirty="0">
                <a:latin typeface="Calibri" panose="020F0502020204030204" pitchFamily="34" charset="0"/>
                <a:cs typeface="Calibri" panose="020F0502020204030204" pitchFamily="34" charset="0"/>
              </a:rPr>
              <a:t>Article 8. LRJAP ( 40/2015) Competència</a:t>
            </a:r>
          </a:p>
          <a:p>
            <a:pPr algn="just" eaLnBrk="1" hangingPunct="1">
              <a:buFont typeface="Arial" charset="0"/>
              <a:buNone/>
            </a:pPr>
            <a:r>
              <a:rPr lang="ca-ES" altLang="ca-ES" sz="1600" dirty="0">
                <a:latin typeface="Calibri" panose="020F0502020204030204" pitchFamily="34" charset="0"/>
                <a:cs typeface="Calibri" panose="020F0502020204030204" pitchFamily="34" charset="0"/>
              </a:rPr>
              <a:t>	1. La competència </a:t>
            </a:r>
            <a:r>
              <a:rPr lang="ca-ES" altLang="ca-ES" sz="1600" b="1" dirty="0">
                <a:latin typeface="Calibri" panose="020F0502020204030204" pitchFamily="34" charset="0"/>
                <a:cs typeface="Calibri" panose="020F0502020204030204" pitchFamily="34" charset="0"/>
              </a:rPr>
              <a:t>és irrenunciable</a:t>
            </a:r>
            <a:r>
              <a:rPr lang="ca-ES" altLang="ca-ES" sz="1600" dirty="0">
                <a:latin typeface="Calibri" panose="020F0502020204030204" pitchFamily="34" charset="0"/>
                <a:cs typeface="Calibri" panose="020F0502020204030204" pitchFamily="34" charset="0"/>
              </a:rPr>
              <a:t>, i l’han d’exercir precisament els òrgans administratius que la tenen atribuïda com a pròpia</a:t>
            </a:r>
            <a:r>
              <a:rPr lang="ca-ES" altLang="ca-ES" sz="1600" dirty="0">
                <a:solidFill>
                  <a:srgbClr val="FF0000"/>
                </a:solidFill>
                <a:latin typeface="Calibri" panose="020F0502020204030204" pitchFamily="34" charset="0"/>
                <a:cs typeface="Calibri" panose="020F0502020204030204" pitchFamily="34" charset="0"/>
              </a:rPr>
              <a:t>, </a:t>
            </a:r>
            <a:r>
              <a:rPr lang="ca-ES" altLang="ca-ES" sz="1600" b="1" dirty="0">
                <a:solidFill>
                  <a:srgbClr val="FF0000"/>
                </a:solidFill>
                <a:latin typeface="Calibri" panose="020F0502020204030204" pitchFamily="34" charset="0"/>
                <a:cs typeface="Calibri" panose="020F0502020204030204" pitchFamily="34" charset="0"/>
              </a:rPr>
              <a:t>llevat dels casos de delegació o avocació</a:t>
            </a:r>
            <a:r>
              <a:rPr lang="ca-ES" altLang="ca-ES" sz="1600" dirty="0">
                <a:latin typeface="Calibri" panose="020F0502020204030204" pitchFamily="34" charset="0"/>
                <a:cs typeface="Calibri" panose="020F0502020204030204" pitchFamily="34" charset="0"/>
              </a:rPr>
              <a:t>, quan s’efectuïn en els termes previstos en aquesta o en altres lleis.</a:t>
            </a:r>
          </a:p>
          <a:p>
            <a:pPr algn="just" eaLnBrk="1" hangingPunct="1">
              <a:buFont typeface="Arial" charset="0"/>
              <a:buNone/>
            </a:pPr>
            <a:endParaRPr lang="ca-ES" altLang="ca-ES" sz="1600" dirty="0">
              <a:latin typeface="Calibri" panose="020F0502020204030204" pitchFamily="34" charset="0"/>
              <a:cs typeface="Calibri" panose="020F0502020204030204" pitchFamily="34" charset="0"/>
            </a:endParaRPr>
          </a:p>
          <a:p>
            <a:pPr algn="just" eaLnBrk="1" hangingPunct="1">
              <a:buFont typeface="Arial" charset="0"/>
              <a:buNone/>
            </a:pPr>
            <a:r>
              <a:rPr lang="ca-ES" altLang="ca-ES" sz="1600" dirty="0">
                <a:latin typeface="Calibri" panose="020F0502020204030204" pitchFamily="34" charset="0"/>
                <a:cs typeface="Calibri" panose="020F0502020204030204" pitchFamily="34" charset="0"/>
              </a:rPr>
              <a:t>	</a:t>
            </a:r>
            <a:r>
              <a:rPr lang="ca-ES" altLang="ca-ES" sz="1600" b="1" dirty="0">
                <a:latin typeface="Calibri" panose="020F0502020204030204" pitchFamily="34" charset="0"/>
                <a:cs typeface="Calibri" panose="020F0502020204030204" pitchFamily="34" charset="0"/>
              </a:rPr>
              <a:t>No comporten </a:t>
            </a:r>
            <a:r>
              <a:rPr lang="ca-ES" altLang="ca-ES" sz="1600" b="1" dirty="0">
                <a:solidFill>
                  <a:srgbClr val="0070C0"/>
                </a:solidFill>
                <a:latin typeface="Calibri" panose="020F0502020204030204" pitchFamily="34" charset="0"/>
                <a:cs typeface="Calibri" panose="020F0502020204030204" pitchFamily="34" charset="0"/>
              </a:rPr>
              <a:t>alteració de la titularitat </a:t>
            </a:r>
            <a:r>
              <a:rPr lang="ca-ES" altLang="ca-ES" sz="1600" dirty="0">
                <a:latin typeface="Calibri" panose="020F0502020204030204" pitchFamily="34" charset="0"/>
                <a:cs typeface="Calibri" panose="020F0502020204030204" pitchFamily="34" charset="0"/>
              </a:rPr>
              <a:t>de la competència, encara </a:t>
            </a:r>
            <a:r>
              <a:rPr lang="ca-ES" altLang="ca-ES" sz="1600" b="1" dirty="0">
                <a:latin typeface="Calibri" panose="020F0502020204030204" pitchFamily="34" charset="0"/>
                <a:cs typeface="Calibri" panose="020F0502020204030204" pitchFamily="34" charset="0"/>
              </a:rPr>
              <a:t>que sí dels elements determinants del seu exercici </a:t>
            </a:r>
            <a:r>
              <a:rPr lang="ca-ES" altLang="ca-ES" sz="1600" dirty="0">
                <a:latin typeface="Calibri" panose="020F0502020204030204" pitchFamily="34" charset="0"/>
                <a:cs typeface="Calibri" panose="020F0502020204030204" pitchFamily="34" charset="0"/>
              </a:rPr>
              <a:t>que en cada cas es preveuen...</a:t>
            </a:r>
          </a:p>
          <a:p>
            <a:pPr algn="just">
              <a:buNone/>
            </a:pPr>
            <a:r>
              <a:rPr lang="es-ES" sz="1600" dirty="0">
                <a:latin typeface="Calibri" panose="020F0502020204030204" pitchFamily="34" charset="0"/>
                <a:cs typeface="Calibri" panose="020F0502020204030204" pitchFamily="34" charset="0"/>
              </a:rPr>
              <a:t>.</a:t>
            </a:r>
            <a:endParaRPr lang="ca-ES" sz="1600" b="1" i="1" dirty="0">
              <a:latin typeface="Calibri" panose="020F0502020204030204" pitchFamily="34" charset="0"/>
              <a:cs typeface="Calibri" panose="020F0502020204030204" pitchFamily="34" charset="0"/>
            </a:endParaRPr>
          </a:p>
          <a:p>
            <a:pPr algn="just" eaLnBrk="1" hangingPunct="1">
              <a:buFont typeface="Arial" charset="0"/>
              <a:buNone/>
            </a:pPr>
            <a:endParaRPr lang="ca-ES" altLang="ca-ES" sz="1600" dirty="0">
              <a:latin typeface="Calibri" panose="020F0502020204030204" pitchFamily="34" charset="0"/>
              <a:cs typeface="Calibri" panose="020F0502020204030204" pitchFamily="34" charset="0"/>
            </a:endParaRPr>
          </a:p>
        </p:txBody>
      </p:sp>
      <p:sp>
        <p:nvSpPr>
          <p:cNvPr id="14339" name="3 Marcador de pie de página"/>
          <p:cNvSpPr>
            <a:spLocks noGrp="1"/>
          </p:cNvSpPr>
          <p:nvPr>
            <p:ph type="ftr" sz="quarter" idx="11"/>
          </p:nvPr>
        </p:nvSpPr>
        <p:spPr/>
        <p:txBody>
          <a:bodyPr/>
          <a:lstStyle/>
          <a:p>
            <a:pPr>
              <a:defRPr/>
            </a:pPr>
            <a:r>
              <a:rPr lang="pt-BR"/>
              <a:t>Curs de regim juridic </a:t>
            </a:r>
            <a:endParaRPr lang="es-ES"/>
          </a:p>
        </p:txBody>
      </p:sp>
      <p:sp>
        <p:nvSpPr>
          <p:cNvPr id="14340" name="4 Marcador de número de diapositiva"/>
          <p:cNvSpPr>
            <a:spLocks noGrp="1"/>
          </p:cNvSpPr>
          <p:nvPr>
            <p:ph type="sldNum" sz="quarter" idx="12"/>
          </p:nvPr>
        </p:nvSpPr>
        <p:spPr/>
        <p:txBody>
          <a:bodyPr/>
          <a:lstStyle/>
          <a:p>
            <a:pPr>
              <a:defRPr/>
            </a:pPr>
            <a:fld id="{0AED748A-9C3C-4FBF-9B0B-91C7AC99D5EC}" type="slidenum">
              <a:rPr lang="es-ES"/>
              <a:pPr>
                <a:defRPr/>
              </a:pPr>
              <a:t>7</a:t>
            </a:fld>
            <a:endParaRPr lang="es-ES"/>
          </a:p>
        </p:txBody>
      </p:sp>
      <p:sp>
        <p:nvSpPr>
          <p:cNvPr id="6150" name="Text Box 6"/>
          <p:cNvSpPr txBox="1">
            <a:spLocks noChangeArrowheads="1"/>
          </p:cNvSpPr>
          <p:nvPr/>
        </p:nvSpPr>
        <p:spPr bwMode="auto">
          <a:xfrm>
            <a:off x="3827463" y="3828133"/>
            <a:ext cx="5364881" cy="1323439"/>
          </a:xfrm>
          <a:prstGeom prst="rect">
            <a:avLst/>
          </a:prstGeom>
          <a:solidFill>
            <a:srgbClr val="C00000"/>
          </a:solid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p>
            <a:pPr eaLnBrk="0" hangingPunct="0">
              <a:defRPr/>
            </a:pPr>
            <a:r>
              <a:rPr lang="es-ES" sz="2000" b="1" dirty="0">
                <a:solidFill>
                  <a:schemeClr val="bg1"/>
                </a:solidFill>
                <a:latin typeface="Calibri" panose="020F0502020204030204" pitchFamily="34" charset="0"/>
                <a:cs typeface="Calibri" panose="020F0502020204030204" pitchFamily="34" charset="0"/>
              </a:rPr>
              <a:t>LA DELEGACIÓ DE COMPETÈNCIES </a:t>
            </a:r>
          </a:p>
          <a:p>
            <a:pPr eaLnBrk="0" hangingPunct="0">
              <a:defRPr/>
            </a:pPr>
            <a:r>
              <a:rPr lang="es-ES" sz="2000" b="1" dirty="0">
                <a:solidFill>
                  <a:schemeClr val="bg1"/>
                </a:solidFill>
                <a:latin typeface="Calibri" panose="020F0502020204030204" pitchFamily="34" charset="0"/>
                <a:cs typeface="Calibri" panose="020F0502020204030204" pitchFamily="34" charset="0"/>
              </a:rPr>
              <a:t>ELS ENCÀRRECS DE GESTIÓ </a:t>
            </a:r>
          </a:p>
          <a:p>
            <a:pPr eaLnBrk="0" hangingPunct="0">
              <a:defRPr/>
            </a:pPr>
            <a:r>
              <a:rPr lang="es-ES" sz="2000" b="1" dirty="0">
                <a:solidFill>
                  <a:schemeClr val="bg1"/>
                </a:solidFill>
                <a:latin typeface="Calibri" panose="020F0502020204030204" pitchFamily="34" charset="0"/>
                <a:cs typeface="Calibri" panose="020F0502020204030204" pitchFamily="34" charset="0"/>
              </a:rPr>
              <a:t>LA DELEGACIÓ DE SIGNATURA  </a:t>
            </a:r>
          </a:p>
          <a:p>
            <a:pPr eaLnBrk="0" hangingPunct="0">
              <a:defRPr/>
            </a:pPr>
            <a:r>
              <a:rPr lang="es-ES" sz="2000" b="1" dirty="0">
                <a:solidFill>
                  <a:schemeClr val="bg1"/>
                </a:solidFill>
                <a:latin typeface="Calibri" panose="020F0502020204030204" pitchFamily="34" charset="0"/>
                <a:cs typeface="Calibri" panose="020F0502020204030204" pitchFamily="34" charset="0"/>
              </a:rPr>
              <a:t>LA SUPLÈNCIA.</a:t>
            </a:r>
            <a:endParaRPr lang="ca-ES" sz="20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359401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75520" y="3068960"/>
            <a:ext cx="8229600" cy="1252736"/>
          </a:xfrm>
        </p:spPr>
        <p:txBody>
          <a:bodyPr/>
          <a:lstStyle/>
          <a:p>
            <a:pPr algn="ctr"/>
            <a:r>
              <a:rPr lang="ca-ES" sz="5400" b="1" dirty="0">
                <a:solidFill>
                  <a:srgbClr val="0070C0"/>
                </a:solidFill>
                <a:latin typeface="Calibri" panose="020F0502020204030204" pitchFamily="34" charset="0"/>
                <a:cs typeface="Calibri" panose="020F0502020204030204" pitchFamily="34" charset="0"/>
              </a:rPr>
              <a:t>INDEMNITZACIONS</a:t>
            </a:r>
            <a:endParaRPr lang="es-ES_tradnl" sz="5400" dirty="0">
              <a:solidFill>
                <a:srgbClr val="0070C0"/>
              </a:solidFill>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70</a:t>
            </a:fld>
            <a:endParaRPr lang="es-ES"/>
          </a:p>
        </p:txBody>
      </p:sp>
    </p:spTree>
    <p:extLst>
      <p:ext uri="{BB962C8B-B14F-4D97-AF65-F5344CB8AC3E}">
        <p14:creationId xmlns:p14="http://schemas.microsoft.com/office/powerpoint/2010/main" val="32464187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1524000" y="238128"/>
            <a:ext cx="4355976" cy="720080"/>
          </a:xfrm>
        </p:spPr>
        <p:txBody>
          <a:bodyPr>
            <a:normAutofit/>
          </a:bodyPr>
          <a:lstStyle/>
          <a:p>
            <a:r>
              <a:rPr lang="ca-ES" sz="4000" b="1" dirty="0">
                <a:solidFill>
                  <a:srgbClr val="002060"/>
                </a:solidFill>
                <a:latin typeface="Calibri" panose="020F0502020204030204" pitchFamily="34" charset="0"/>
                <a:cs typeface="Calibri" panose="020F0502020204030204" pitchFamily="34" charset="0"/>
              </a:rPr>
              <a:t>INDEMNITZACIONS</a:t>
            </a:r>
          </a:p>
        </p:txBody>
      </p:sp>
      <p:sp>
        <p:nvSpPr>
          <p:cNvPr id="3" name="2 Marcador de contenido"/>
          <p:cNvSpPr>
            <a:spLocks noGrp="1"/>
          </p:cNvSpPr>
          <p:nvPr>
            <p:ph idx="1"/>
          </p:nvPr>
        </p:nvSpPr>
        <p:spPr>
          <a:xfrm>
            <a:off x="1952119" y="3255170"/>
            <a:ext cx="10120545" cy="3096344"/>
          </a:xfrm>
        </p:spPr>
        <p:txBody>
          <a:bodyPr>
            <a:normAutofit/>
          </a:bodyPr>
          <a:lstStyle/>
          <a:p>
            <a:endParaRPr lang="ca-ES" dirty="0">
              <a:latin typeface="Calibri" panose="020F0502020204030204" pitchFamily="34" charset="0"/>
              <a:cs typeface="Calibri" panose="020F0502020204030204" pitchFamily="34" charset="0"/>
            </a:endParaRPr>
          </a:p>
          <a:p>
            <a:r>
              <a:rPr lang="ca-ES" dirty="0">
                <a:latin typeface="Calibri" panose="020F0502020204030204" pitchFamily="34" charset="0"/>
                <a:cs typeface="Calibri" panose="020F0502020204030204" pitchFamily="34" charset="0"/>
              </a:rPr>
              <a:t>Ja que la indemnització compensa «despeses efectives», requereixen la prèvia justificació documental, d'acord amb les normes generals previstes per a les Administracions Públiques (art. 13-5 ROF, RD 236/1988, de 4 de març).</a:t>
            </a:r>
          </a:p>
          <a:p>
            <a:r>
              <a:rPr lang="ca-ES" dirty="0">
                <a:latin typeface="Calibri" panose="020F0502020204030204" pitchFamily="34" charset="0"/>
                <a:cs typeface="Calibri" panose="020F0502020204030204" pitchFamily="34" charset="0"/>
              </a:rPr>
              <a:t>Les indemnitzacions a què al·ludeixen els paràgrafs 2 i 3 de l'art. 75 de la LRBRL i 13.5 del ROF, suposen un concepte retributiu tendent a la reposició d'una despesa ocasionada per l'exercici del càrrec de regidor quan sigui efectiu, s'hagi ocasionat amb anterioritat a la sol·licitud del seu reemborsament i s'hagi acreditat documentalment. No </a:t>
            </a:r>
            <a:r>
              <a:rPr lang="ca-ES" dirty="0" smtClean="0">
                <a:latin typeface="Calibri" panose="020F0502020204030204" pitchFamily="34" charset="0"/>
                <a:cs typeface="Calibri" panose="020F0502020204030204" pitchFamily="34" charset="0"/>
              </a:rPr>
              <a:t>hi cap </a:t>
            </a:r>
            <a:r>
              <a:rPr lang="ca-ES" dirty="0">
                <a:latin typeface="Calibri" panose="020F0502020204030204" pitchFamily="34" charset="0"/>
                <a:cs typeface="Calibri" panose="020F0502020204030204" pitchFamily="34" charset="0"/>
              </a:rPr>
              <a:t>indemnitzacions amb caràcter general i periòdic en el seu abonament o en la quantia, ni lliuraments a compte.</a:t>
            </a:r>
          </a:p>
        </p:txBody>
      </p:sp>
      <p:sp>
        <p:nvSpPr>
          <p:cNvPr id="4" name="3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71</a:t>
            </a:fld>
            <a:endParaRPr lang="es-ES"/>
          </a:p>
        </p:txBody>
      </p:sp>
      <p:sp>
        <p:nvSpPr>
          <p:cNvPr id="2" name="1 Rectángulo"/>
          <p:cNvSpPr/>
          <p:nvPr/>
        </p:nvSpPr>
        <p:spPr>
          <a:xfrm>
            <a:off x="5883308" y="27433"/>
            <a:ext cx="6264696" cy="1844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600" dirty="0">
                <a:solidFill>
                  <a:srgbClr val="002060"/>
                </a:solidFill>
                <a:latin typeface="Calibri" panose="020F0502020204030204" pitchFamily="34" charset="0"/>
                <a:cs typeface="Calibri" panose="020F0502020204030204" pitchFamily="34" charset="0"/>
              </a:rPr>
              <a:t>La doctrina del Tribunal Suprem entén com indemnitzable aquella despesa que es produeix fora del lloc on habitualment es desenvolupen les funcions i en la seva majoria son les derivades de manutenció, transport i allotjament que s’efectuen quan el càrrec electe per raó del desenvolupament de les seves funcions ha de realitzar un desplaçament. </a:t>
            </a:r>
          </a:p>
        </p:txBody>
      </p:sp>
      <p:sp>
        <p:nvSpPr>
          <p:cNvPr id="6" name="Rectángulo 5"/>
          <p:cNvSpPr/>
          <p:nvPr/>
        </p:nvSpPr>
        <p:spPr>
          <a:xfrm>
            <a:off x="1952119" y="1872257"/>
            <a:ext cx="10120545" cy="1584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600">
                <a:latin typeface="Calibri" panose="020F0502020204030204" pitchFamily="34" charset="0"/>
                <a:cs typeface="Calibri" panose="020F0502020204030204" pitchFamily="34" charset="0"/>
              </a:rPr>
              <a:t>Independentment del règim de dedicació que tinguin els càrrecs electes (exclusiva, parcial o d’assistència per a la concurrència efectiva a les sessions dels òrgans col·legiats), tots ells podran percebre indemnitzacions.</a:t>
            </a:r>
          </a:p>
          <a:p>
            <a:r>
              <a:rPr lang="ca-ES" sz="1600">
                <a:latin typeface="Calibri" panose="020F0502020204030204" pitchFamily="34" charset="0"/>
                <a:cs typeface="Calibri" panose="020F0502020204030204" pitchFamily="34" charset="0"/>
              </a:rPr>
              <a:t>La seva quantia es fixarà en les bases d'execució del pressupost. La indemnització té per finalitat compensar despeses ocasionades amb motiu de l'exercici del càrrec (desplaçaments, allotjament, manutenció).</a:t>
            </a:r>
            <a:endParaRPr lang="ca-E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53009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1559496" y="2351189"/>
            <a:ext cx="10297144" cy="3600400"/>
          </a:xfrm>
        </p:spPr>
        <p:txBody>
          <a:bodyPr rtlCol="0" anchor="ctr">
            <a:normAutofit/>
          </a:bodyPr>
          <a:lstStyle/>
          <a:p>
            <a:pPr marL="274320" indent="-274320">
              <a:buClr>
                <a:schemeClr val="accent3"/>
              </a:buClr>
              <a:buNone/>
              <a:defRPr/>
            </a:pPr>
            <a:r>
              <a:rPr lang="ca-ES" sz="2400" b="1" dirty="0">
                <a:solidFill>
                  <a:srgbClr val="0070C0"/>
                </a:solidFill>
                <a:latin typeface="Calibri" panose="020F0502020204030204" pitchFamily="34" charset="0"/>
                <a:cs typeface="Calibri" panose="020F0502020204030204" pitchFamily="34" charset="0"/>
              </a:rPr>
              <a:t>CLASSES D’INDEMNITZACIONS: </a:t>
            </a:r>
            <a:r>
              <a:rPr lang="ca-ES" b="1" dirty="0">
                <a:solidFill>
                  <a:srgbClr val="0070C0"/>
                </a:solidFill>
                <a:latin typeface="Calibri" panose="020F0502020204030204" pitchFamily="34" charset="0"/>
                <a:cs typeface="Calibri" panose="020F0502020204030204" pitchFamily="34" charset="0"/>
              </a:rPr>
              <a:t>(art.9 RD 462/2002 de 24 maig).</a:t>
            </a:r>
          </a:p>
          <a:p>
            <a:pPr marL="274320" indent="-274320" algn="just">
              <a:buClr>
                <a:schemeClr val="accent3"/>
              </a:buClr>
              <a:buFont typeface="Wingdings 2"/>
              <a:buChar char=""/>
              <a:defRPr/>
            </a:pPr>
            <a:r>
              <a:rPr lang="ca-ES" b="1" dirty="0" smtClean="0">
                <a:solidFill>
                  <a:srgbClr val="FF3300"/>
                </a:solidFill>
                <a:latin typeface="Calibri" panose="020F0502020204030204" pitchFamily="34" charset="0"/>
                <a:cs typeface="Calibri" panose="020F0502020204030204" pitchFamily="34" charset="0"/>
              </a:rPr>
              <a:t>«</a:t>
            </a:r>
            <a:r>
              <a:rPr lang="ca-ES" b="1" dirty="0">
                <a:solidFill>
                  <a:srgbClr val="FF3300"/>
                </a:solidFill>
                <a:latin typeface="Calibri" panose="020F0502020204030204" pitchFamily="34" charset="0"/>
                <a:cs typeface="Calibri" panose="020F0502020204030204" pitchFamily="34" charset="0"/>
              </a:rPr>
              <a:t>Dieta</a:t>
            </a:r>
            <a:r>
              <a:rPr lang="ca-ES" b="1" dirty="0">
                <a:latin typeface="Calibri" panose="020F0502020204030204" pitchFamily="34" charset="0"/>
                <a:cs typeface="Calibri" panose="020F0502020204030204" pitchFamily="34" charset="0"/>
              </a:rPr>
              <a:t>»</a:t>
            </a:r>
            <a:r>
              <a:rPr lang="ca-ES" dirty="0">
                <a:latin typeface="Calibri" panose="020F0502020204030204" pitchFamily="34" charset="0"/>
                <a:cs typeface="Calibri" panose="020F0502020204030204" pitchFamily="34" charset="0"/>
              </a:rPr>
              <a:t> és la quantitat que es merita diàriament per satisfer les despeses que origina </a:t>
            </a:r>
            <a:r>
              <a:rPr lang="ca-ES" b="1" i="1" dirty="0">
                <a:latin typeface="Calibri" panose="020F0502020204030204" pitchFamily="34" charset="0"/>
                <a:cs typeface="Calibri" panose="020F0502020204030204" pitchFamily="34" charset="0"/>
              </a:rPr>
              <a:t>l'estada fora </a:t>
            </a:r>
            <a:r>
              <a:rPr lang="ca-ES" dirty="0">
                <a:latin typeface="Calibri" panose="020F0502020204030204" pitchFamily="34" charset="0"/>
                <a:cs typeface="Calibri" panose="020F0502020204030204" pitchFamily="34" charset="0"/>
              </a:rPr>
              <a:t>de la residència oficial en els casos previstos en l'article 5 del Reial Decret (amb durada no superior a un mes en el territori nacional hi ha tres l’estranger). </a:t>
            </a:r>
          </a:p>
          <a:p>
            <a:pPr marL="274320" indent="-274320" algn="just">
              <a:buClr>
                <a:schemeClr val="accent3"/>
              </a:buClr>
              <a:buFont typeface="Wingdings 2"/>
              <a:buChar char=""/>
              <a:defRPr/>
            </a:pPr>
            <a:r>
              <a:rPr lang="ca-ES" dirty="0" smtClean="0">
                <a:latin typeface="Calibri" panose="020F0502020204030204" pitchFamily="34" charset="0"/>
                <a:cs typeface="Calibri" panose="020F0502020204030204" pitchFamily="34" charset="0"/>
              </a:rPr>
              <a:t>«</a:t>
            </a:r>
            <a:r>
              <a:rPr lang="ca-ES" b="1" dirty="0">
                <a:solidFill>
                  <a:srgbClr val="FF3300"/>
                </a:solidFill>
                <a:latin typeface="Calibri" panose="020F0502020204030204" pitchFamily="34" charset="0"/>
                <a:cs typeface="Calibri" panose="020F0502020204030204" pitchFamily="34" charset="0"/>
              </a:rPr>
              <a:t>Indemnització de residència eventual</a:t>
            </a:r>
            <a:r>
              <a:rPr lang="ca-ES" dirty="0">
                <a:latin typeface="Calibri" panose="020F0502020204030204" pitchFamily="34" charset="0"/>
                <a:cs typeface="Calibri" panose="020F0502020204030204" pitchFamily="34" charset="0"/>
              </a:rPr>
              <a:t>» és la quantitat que es merita diàriament per satisfer les despeses que </a:t>
            </a:r>
            <a:r>
              <a:rPr lang="ca-ES" b="1" i="1" dirty="0">
                <a:latin typeface="Calibri" panose="020F0502020204030204" pitchFamily="34" charset="0"/>
                <a:cs typeface="Calibri" panose="020F0502020204030204" pitchFamily="34" charset="0"/>
              </a:rPr>
              <a:t>origina l'estada fora </a:t>
            </a:r>
            <a:r>
              <a:rPr lang="ca-ES" dirty="0">
                <a:latin typeface="Calibri" panose="020F0502020204030204" pitchFamily="34" charset="0"/>
                <a:cs typeface="Calibri" panose="020F0502020204030204" pitchFamily="34" charset="0"/>
              </a:rPr>
              <a:t>de la residència oficial en els casos previstos en els articles 6 i 7 del Reial Decret. </a:t>
            </a:r>
          </a:p>
          <a:p>
            <a:pPr marL="274320" indent="-274320" algn="just">
              <a:buClr>
                <a:schemeClr val="accent3"/>
              </a:buClr>
              <a:buFont typeface="Wingdings 2"/>
              <a:buChar char=""/>
              <a:defRPr/>
            </a:pPr>
            <a:r>
              <a:rPr lang="ca-ES" b="1" dirty="0">
                <a:latin typeface="Calibri" panose="020F0502020204030204" pitchFamily="34" charset="0"/>
                <a:cs typeface="Calibri" panose="020F0502020204030204" pitchFamily="34" charset="0"/>
              </a:rPr>
              <a:t>«</a:t>
            </a:r>
            <a:r>
              <a:rPr lang="ca-ES" b="1" dirty="0">
                <a:solidFill>
                  <a:srgbClr val="FF3300"/>
                </a:solidFill>
                <a:latin typeface="Calibri" panose="020F0502020204030204" pitchFamily="34" charset="0"/>
                <a:cs typeface="Calibri" panose="020F0502020204030204" pitchFamily="34" charset="0"/>
              </a:rPr>
              <a:t>Despeses de Viatge</a:t>
            </a:r>
            <a:r>
              <a:rPr lang="ca-ES" b="1" dirty="0">
                <a:latin typeface="Calibri" panose="020F0502020204030204" pitchFamily="34" charset="0"/>
                <a:cs typeface="Calibri" panose="020F0502020204030204" pitchFamily="34" charset="0"/>
              </a:rPr>
              <a:t>»</a:t>
            </a:r>
            <a:r>
              <a:rPr lang="ca-ES" dirty="0">
                <a:latin typeface="Calibri" panose="020F0502020204030204" pitchFamily="34" charset="0"/>
                <a:cs typeface="Calibri" panose="020F0502020204030204" pitchFamily="34" charset="0"/>
              </a:rPr>
              <a:t> és la quantitat que es paga per la utilització de qualsevol mitjà de transport per raó de servei.</a:t>
            </a:r>
            <a:endParaRPr lang="ca-ES" b="1" dirty="0">
              <a:latin typeface="Calibri" panose="020F0502020204030204" pitchFamily="34" charset="0"/>
              <a:cs typeface="Calibri" panose="020F0502020204030204" pitchFamily="34" charset="0"/>
            </a:endParaRPr>
          </a:p>
          <a:p>
            <a:pPr marL="274320" indent="-274320">
              <a:buClr>
                <a:schemeClr val="accent3"/>
              </a:buClr>
              <a:buNone/>
              <a:defRPr/>
            </a:pPr>
            <a:endParaRPr lang="ca-ES" b="1" dirty="0">
              <a:latin typeface="Calibri" panose="020F0502020204030204" pitchFamily="34" charset="0"/>
              <a:cs typeface="Calibri" panose="020F0502020204030204" pitchFamily="34" charset="0"/>
            </a:endParaRPr>
          </a:p>
        </p:txBody>
      </p:sp>
      <p:sp>
        <p:nvSpPr>
          <p:cNvPr id="109570" name="4 Marcador de pie de página"/>
          <p:cNvSpPr>
            <a:spLocks noGrp="1"/>
          </p:cNvSpPr>
          <p:nvPr>
            <p:ph type="ftr" sz="quarter" idx="11"/>
          </p:nvPr>
        </p:nvSpPr>
        <p:spPr/>
        <p:txBody>
          <a:bodyPr/>
          <a:lstStyle/>
          <a:p>
            <a:pPr>
              <a:defRPr/>
            </a:pPr>
            <a:r>
              <a:rPr lang="pt-BR"/>
              <a:t>Curs de regim juridic </a:t>
            </a:r>
            <a:endParaRPr lang="es-ES"/>
          </a:p>
        </p:txBody>
      </p:sp>
      <p:sp>
        <p:nvSpPr>
          <p:cNvPr id="109571" name="5 Marcador de número de diapositiva"/>
          <p:cNvSpPr>
            <a:spLocks noGrp="1"/>
          </p:cNvSpPr>
          <p:nvPr>
            <p:ph type="sldNum" sz="quarter" idx="12"/>
          </p:nvPr>
        </p:nvSpPr>
        <p:spPr/>
        <p:txBody>
          <a:bodyPr/>
          <a:lstStyle/>
          <a:p>
            <a:pPr>
              <a:defRPr/>
            </a:pPr>
            <a:fld id="{491F000E-492D-45B5-B378-580FFF52E5FF}" type="slidenum">
              <a:rPr lang="es-ES"/>
              <a:pPr>
                <a:defRPr/>
              </a:pPr>
              <a:t>72</a:t>
            </a:fld>
            <a:endParaRPr lang="es-ES"/>
          </a:p>
        </p:txBody>
      </p:sp>
      <p:sp>
        <p:nvSpPr>
          <p:cNvPr id="2" name="Rectángulo 1"/>
          <p:cNvSpPr/>
          <p:nvPr/>
        </p:nvSpPr>
        <p:spPr>
          <a:xfrm>
            <a:off x="1559496" y="328326"/>
            <a:ext cx="10297144" cy="2020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dirty="0">
                <a:latin typeface="Calibri" panose="020F0502020204030204" pitchFamily="34" charset="0"/>
                <a:cs typeface="Calibri" panose="020F0502020204030204" pitchFamily="34" charset="0"/>
              </a:rPr>
              <a:t>Les quanties, supòsits i condicions de la seva meritació, s'han d'acordar pel </a:t>
            </a:r>
            <a:r>
              <a:rPr lang="ca-ES" dirty="0" smtClean="0">
                <a:latin typeface="Calibri" panose="020F0502020204030204" pitchFamily="34" charset="0"/>
                <a:cs typeface="Calibri" panose="020F0502020204030204" pitchFamily="34" charset="0"/>
              </a:rPr>
              <a:t>Ple, </a:t>
            </a:r>
            <a:r>
              <a:rPr lang="ca-ES" dirty="0">
                <a:latin typeface="Calibri" panose="020F0502020204030204" pitchFamily="34" charset="0"/>
                <a:cs typeface="Calibri" panose="020F0502020204030204" pitchFamily="34" charset="0"/>
              </a:rPr>
              <a:t>en les bases d'execució del Pressupost, que determinaran igualment la forma en què s'acreditarà la despesa ocasionada en exercici de la funció i de les gestions, així com el supòsit de fet del qual deriven i la seva justificació documental.</a:t>
            </a:r>
          </a:p>
          <a:p>
            <a:endParaRPr lang="ca-ES" dirty="0">
              <a:latin typeface="Calibri" panose="020F0502020204030204" pitchFamily="34" charset="0"/>
              <a:cs typeface="Calibri" panose="020F0502020204030204" pitchFamily="34" charset="0"/>
            </a:endParaRPr>
          </a:p>
          <a:p>
            <a:r>
              <a:rPr lang="ca-ES" dirty="0">
                <a:latin typeface="Calibri" panose="020F0502020204030204" pitchFamily="34" charset="0"/>
                <a:cs typeface="Calibri" panose="020F0502020204030204" pitchFamily="34" charset="0"/>
              </a:rPr>
              <a:t>Les indemnitzacions per viatges o comissions de servei, que poden ser extensives als membres corporatius que tinguin dedicació exclusiva o parcial, s'adequaran a la normativa estatal o autonòmica que reguli aquestes i, a aquest </a:t>
            </a:r>
            <a:r>
              <a:rPr lang="ca-ES" dirty="0" smtClean="0">
                <a:latin typeface="Calibri" panose="020F0502020204030204" pitchFamily="34" charset="0"/>
                <a:cs typeface="Calibri" panose="020F0502020204030204" pitchFamily="34" charset="0"/>
              </a:rPr>
              <a:t>efecte</a:t>
            </a:r>
            <a:r>
              <a:rPr lang="ca-ES" dirty="0">
                <a:latin typeface="Calibri" panose="020F0502020204030204" pitchFamily="34" charset="0"/>
                <a:cs typeface="Calibri" panose="020F0502020204030204" pitchFamily="34" charset="0"/>
              </a:rPr>
              <a:t> </a:t>
            </a:r>
            <a:r>
              <a:rPr lang="ca-ES" dirty="0" smtClean="0">
                <a:latin typeface="Calibri" panose="020F0502020204030204" pitchFamily="34" charset="0"/>
                <a:cs typeface="Calibri" panose="020F0502020204030204" pitchFamily="34" charset="0"/>
              </a:rPr>
              <a:t>mirar </a:t>
            </a:r>
            <a:r>
              <a:rPr lang="ca-ES" dirty="0">
                <a:latin typeface="Calibri" panose="020F0502020204030204" pitchFamily="34" charset="0"/>
                <a:cs typeface="Calibri" panose="020F0502020204030204" pitchFamily="34" charset="0"/>
              </a:rPr>
              <a:t>la STS de 8 -6-1992</a:t>
            </a:r>
          </a:p>
        </p:txBody>
      </p:sp>
    </p:spTree>
    <p:extLst>
      <p:ext uri="{BB962C8B-B14F-4D97-AF65-F5344CB8AC3E}">
        <p14:creationId xmlns:p14="http://schemas.microsoft.com/office/powerpoint/2010/main" val="3352421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idx="1"/>
          </p:nvPr>
        </p:nvSpPr>
        <p:spPr>
          <a:xfrm>
            <a:off x="1559496" y="332656"/>
            <a:ext cx="10441160" cy="6383038"/>
          </a:xfrm>
          <a:noFill/>
        </p:spPr>
        <p:txBody>
          <a:bodyPr rtlCol="0">
            <a:normAutofit/>
          </a:bodyPr>
          <a:lstStyle/>
          <a:p>
            <a:pPr marL="274320" indent="-274320">
              <a:lnSpc>
                <a:spcPct val="80000"/>
              </a:lnSpc>
              <a:buClr>
                <a:schemeClr val="accent3"/>
              </a:buClr>
              <a:buNone/>
              <a:defRPr/>
            </a:pPr>
            <a:r>
              <a:rPr lang="ca-ES" sz="2400" b="1" dirty="0" smtClean="0">
                <a:solidFill>
                  <a:srgbClr val="0070C0"/>
                </a:solidFill>
                <a:latin typeface="Calibri" panose="020F0502020204030204" pitchFamily="34" charset="0"/>
                <a:cs typeface="Calibri" panose="020F0502020204030204" pitchFamily="34" charset="0"/>
              </a:rPr>
              <a:t>QUANTIA DE LES INDEMNITZACIONS:</a:t>
            </a:r>
          </a:p>
          <a:p>
            <a:pPr marL="274320" indent="-274320">
              <a:lnSpc>
                <a:spcPct val="80000"/>
              </a:lnSpc>
              <a:buClr>
                <a:schemeClr val="accent3"/>
              </a:buClr>
              <a:buNone/>
              <a:defRPr/>
            </a:pPr>
            <a:endParaRPr lang="ca-ES" b="1" dirty="0">
              <a:solidFill>
                <a:schemeClr val="accent1">
                  <a:lumMod val="75000"/>
                </a:schemeClr>
              </a:solidFill>
              <a:latin typeface="Calibri" panose="020F0502020204030204" pitchFamily="34" charset="0"/>
              <a:cs typeface="Calibri" panose="020F0502020204030204" pitchFamily="34" charset="0"/>
            </a:endParaRPr>
          </a:p>
          <a:p>
            <a:pPr marL="274320" indent="-274320">
              <a:buClr>
                <a:schemeClr val="accent3"/>
              </a:buClr>
              <a:buNone/>
              <a:defRPr/>
            </a:pPr>
            <a:r>
              <a:rPr lang="ca-ES" b="1" dirty="0">
                <a:solidFill>
                  <a:srgbClr val="0070C0"/>
                </a:solidFill>
                <a:latin typeface="Calibri" panose="020F0502020204030204" pitchFamily="34" charset="0"/>
                <a:cs typeface="Calibri" panose="020F0502020204030204" pitchFamily="34" charset="0"/>
              </a:rPr>
              <a:t>-DIETES D’ALLOTJAMENT I MANUTENCIÓ</a:t>
            </a:r>
          </a:p>
          <a:p>
            <a:pPr marL="274320" indent="-274320" algn="just">
              <a:buClr>
                <a:schemeClr val="accent3"/>
              </a:buClr>
              <a:buFont typeface="Wingdings 2"/>
              <a:buChar char=""/>
              <a:defRPr/>
            </a:pPr>
            <a:r>
              <a:rPr lang="ca-ES" dirty="0">
                <a:latin typeface="Calibri" panose="020F0502020204030204" pitchFamily="34" charset="0"/>
                <a:cs typeface="Calibri" panose="020F0502020204030204" pitchFamily="34" charset="0"/>
              </a:rPr>
              <a:t>La quantia de la indemnització per dietes d'allotjament i manutenció depèn:</a:t>
            </a:r>
          </a:p>
          <a:p>
            <a:pPr marL="640080" lvl="1" indent="-246888" algn="just">
              <a:buFont typeface="Wingdings 2"/>
              <a:buChar char=""/>
              <a:defRPr/>
            </a:pPr>
            <a:r>
              <a:rPr lang="ca-ES" sz="1800" dirty="0">
                <a:latin typeface="Calibri" panose="020F0502020204030204" pitchFamily="34" charset="0"/>
                <a:cs typeface="Calibri" panose="020F0502020204030204" pitchFamily="34" charset="0"/>
              </a:rPr>
              <a:t>-del grup en què es trobi inclòs el comissionat, </a:t>
            </a:r>
          </a:p>
          <a:p>
            <a:pPr marL="640080" lvl="1" indent="-246888" algn="just">
              <a:buFont typeface="Wingdings 2"/>
              <a:buChar char=""/>
              <a:defRPr/>
            </a:pPr>
            <a:r>
              <a:rPr lang="ca-ES" sz="1800" dirty="0">
                <a:latin typeface="Calibri" panose="020F0502020204030204" pitchFamily="34" charset="0"/>
                <a:cs typeface="Calibri" panose="020F0502020204030204" pitchFamily="34" charset="0"/>
              </a:rPr>
              <a:t>-d’aquella que s'especifiqui en l'Annex I </a:t>
            </a:r>
            <a:r>
              <a:rPr lang="ca-ES" sz="1800" dirty="0" smtClean="0">
                <a:latin typeface="Calibri" panose="020F0502020204030204" pitchFamily="34" charset="0"/>
                <a:cs typeface="Calibri" panose="020F0502020204030204" pitchFamily="34" charset="0"/>
              </a:rPr>
              <a:t> del </a:t>
            </a:r>
            <a:r>
              <a:rPr lang="ca-ES" sz="1800" dirty="0" smtClean="0">
                <a:solidFill>
                  <a:schemeClr val="tx1"/>
                </a:solidFill>
                <a:latin typeface="Calibri" panose="020F0502020204030204" pitchFamily="34" charset="0"/>
                <a:cs typeface="Calibri" panose="020F0502020204030204" pitchFamily="34" charset="0"/>
              </a:rPr>
              <a:t>RD </a:t>
            </a:r>
            <a:r>
              <a:rPr lang="ca-ES" sz="1800" dirty="0">
                <a:solidFill>
                  <a:schemeClr val="tx1"/>
                </a:solidFill>
                <a:latin typeface="Calibri" panose="020F0502020204030204" pitchFamily="34" charset="0"/>
                <a:cs typeface="Calibri" panose="020F0502020204030204" pitchFamily="34" charset="0"/>
              </a:rPr>
              <a:t>462/2002 de 24 maig</a:t>
            </a:r>
          </a:p>
          <a:p>
            <a:pPr marL="640080" lvl="1" indent="-246888" algn="just">
              <a:buFont typeface="Wingdings 2"/>
              <a:buChar char=""/>
              <a:defRPr/>
            </a:pPr>
            <a:r>
              <a:rPr lang="ca-ES" sz="1800" dirty="0">
                <a:latin typeface="Calibri" panose="020F0502020204030204" pitchFamily="34" charset="0"/>
                <a:cs typeface="Calibri" panose="020F0502020204030204" pitchFamily="34" charset="0"/>
              </a:rPr>
              <a:t>-i del fet que la comissió sigui desenvolupada en territori nacional o estranger.</a:t>
            </a:r>
          </a:p>
          <a:p>
            <a:pPr marL="274320" indent="-274320" algn="just">
              <a:buClr>
                <a:schemeClr val="accent3"/>
              </a:buClr>
              <a:buFont typeface="Wingdings 2"/>
              <a:buChar char=""/>
              <a:defRPr/>
            </a:pPr>
            <a:r>
              <a:rPr lang="ca-ES" dirty="0">
                <a:latin typeface="Calibri" panose="020F0502020204030204" pitchFamily="34" charset="0"/>
                <a:cs typeface="Calibri" panose="020F0502020204030204" pitchFamily="34" charset="0"/>
              </a:rPr>
              <a:t>Hem de tenir en compte que en </a:t>
            </a:r>
            <a:r>
              <a:rPr lang="ca-ES" u="sng" dirty="0">
                <a:latin typeface="Calibri" panose="020F0502020204030204" pitchFamily="34" charset="0"/>
                <a:cs typeface="Calibri" panose="020F0502020204030204" pitchFamily="34" charset="0"/>
              </a:rPr>
              <a:t>cap dels grups s'esmenta als membres electes de la Corporació</a:t>
            </a:r>
            <a:r>
              <a:rPr lang="ca-ES" dirty="0">
                <a:latin typeface="Calibri" panose="020F0502020204030204" pitchFamily="34" charset="0"/>
                <a:cs typeface="Calibri" panose="020F0502020204030204" pitchFamily="34" charset="0"/>
              </a:rPr>
              <a:t>, per la qual cosa és recomanable la inclusió dels Regidors en un d'aquests grups, mitjançant acord plenari o a través de les bases d'execució del Pressupost.</a:t>
            </a:r>
          </a:p>
          <a:p>
            <a:pPr marL="274320" indent="-274320" algn="just">
              <a:lnSpc>
                <a:spcPct val="80000"/>
              </a:lnSpc>
              <a:buClr>
                <a:schemeClr val="accent3"/>
              </a:buClr>
              <a:buFont typeface="Wingdings 2"/>
              <a:buChar char=""/>
              <a:defRPr/>
            </a:pPr>
            <a:endParaRPr lang="ca-ES" dirty="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r>
              <a:rPr lang="ca-ES" dirty="0">
                <a:latin typeface="Calibri" panose="020F0502020204030204" pitchFamily="34" charset="0"/>
                <a:cs typeface="Calibri" panose="020F0502020204030204" pitchFamily="34" charset="0"/>
              </a:rPr>
              <a:t>En el Reial Decret 236/88, </a:t>
            </a:r>
            <a:r>
              <a:rPr lang="ca-ES" sz="2000" b="1" u="sng" dirty="0">
                <a:solidFill>
                  <a:schemeClr val="accent1">
                    <a:lumMod val="75000"/>
                  </a:schemeClr>
                </a:solidFill>
                <a:latin typeface="Calibri" panose="020F0502020204030204" pitchFamily="34" charset="0"/>
                <a:cs typeface="Calibri" panose="020F0502020204030204" pitchFamily="34" charset="0"/>
              </a:rPr>
              <a:t>en el concepte de dieta per comissions de servei</a:t>
            </a:r>
            <a:r>
              <a:rPr lang="ca-ES" sz="2000" dirty="0">
                <a:solidFill>
                  <a:schemeClr val="accent1">
                    <a:lumMod val="75000"/>
                  </a:schemeClr>
                </a:solidFill>
                <a:latin typeface="Calibri" panose="020F0502020204030204" pitchFamily="34" charset="0"/>
                <a:cs typeface="Calibri" panose="020F0502020204030204" pitchFamily="34" charset="0"/>
              </a:rPr>
              <a:t> s</a:t>
            </a:r>
            <a:r>
              <a:rPr lang="ca-ES" dirty="0">
                <a:latin typeface="Calibri" panose="020F0502020204030204" pitchFamily="34" charset="0"/>
                <a:cs typeface="Calibri" panose="020F0502020204030204" pitchFamily="34" charset="0"/>
              </a:rPr>
              <a:t>'inclouen les despeses </a:t>
            </a:r>
            <a:r>
              <a:rPr lang="ca-ES" dirty="0">
                <a:solidFill>
                  <a:srgbClr val="FF3300"/>
                </a:solidFill>
                <a:latin typeface="Calibri" panose="020F0502020204030204" pitchFamily="34" charset="0"/>
                <a:cs typeface="Calibri" panose="020F0502020204030204" pitchFamily="34" charset="0"/>
              </a:rPr>
              <a:t>de manutenció i les d'allotjament</a:t>
            </a:r>
            <a:r>
              <a:rPr lang="ca-ES" dirty="0">
                <a:latin typeface="Calibri" panose="020F0502020204030204" pitchFamily="34" charset="0"/>
                <a:cs typeface="Calibri" panose="020F0502020204030204" pitchFamily="34" charset="0"/>
              </a:rPr>
              <a:t>. Les quanties vénen establertes en els corresponents annexos, essent fixa pel que fa als primers (despeses de manutenció). La percepció no necessita justificació (factures del restaurant). No passa així amb les </a:t>
            </a:r>
            <a:r>
              <a:rPr lang="ca-ES" b="1" dirty="0">
                <a:solidFill>
                  <a:srgbClr val="FF0000"/>
                </a:solidFill>
                <a:latin typeface="Calibri" panose="020F0502020204030204" pitchFamily="34" charset="0"/>
                <a:cs typeface="Calibri" panose="020F0502020204030204" pitchFamily="34" charset="0"/>
              </a:rPr>
              <a:t>despeses d'allotjament</a:t>
            </a:r>
            <a:r>
              <a:rPr lang="ca-ES" b="1" dirty="0">
                <a:latin typeface="Calibri" panose="020F0502020204030204" pitchFamily="34" charset="0"/>
                <a:cs typeface="Calibri" panose="020F0502020204030204" pitchFamily="34" charset="0"/>
              </a:rPr>
              <a:t>, en què l'import a percebre serà el </a:t>
            </a:r>
            <a:r>
              <a:rPr lang="ca-ES" b="1" dirty="0">
                <a:solidFill>
                  <a:srgbClr val="FF0000"/>
                </a:solidFill>
                <a:latin typeface="Calibri" panose="020F0502020204030204" pitchFamily="34" charset="0"/>
                <a:cs typeface="Calibri" panose="020F0502020204030204" pitchFamily="34" charset="0"/>
              </a:rPr>
              <a:t>realment gastat i justificat</a:t>
            </a:r>
            <a:r>
              <a:rPr lang="ca-ES" b="1" dirty="0">
                <a:latin typeface="Calibri" panose="020F0502020204030204" pitchFamily="34" charset="0"/>
                <a:cs typeface="Calibri" panose="020F0502020204030204" pitchFamily="34" charset="0"/>
              </a:rPr>
              <a:t>, sense que la seva quantia pugui excedir de </a:t>
            </a:r>
            <a:r>
              <a:rPr lang="ca-ES" b="1" dirty="0" smtClean="0">
                <a:latin typeface="Calibri" panose="020F0502020204030204" pitchFamily="34" charset="0"/>
                <a:cs typeface="Calibri" panose="020F0502020204030204" pitchFamily="34" charset="0"/>
              </a:rPr>
              <a:t>l’establerta</a:t>
            </a:r>
            <a:r>
              <a:rPr lang="ca-ES" b="1" dirty="0">
                <a:latin typeface="Calibri" panose="020F0502020204030204" pitchFamily="34" charset="0"/>
                <a:cs typeface="Calibri" panose="020F0502020204030204" pitchFamily="34" charset="0"/>
              </a:rPr>
              <a:t>,</a:t>
            </a:r>
            <a:r>
              <a:rPr lang="ca-ES" dirty="0">
                <a:latin typeface="Calibri" panose="020F0502020204030204" pitchFamily="34" charset="0"/>
                <a:cs typeface="Calibri" panose="020F0502020204030204" pitchFamily="34" charset="0"/>
              </a:rPr>
              <a:t> que té caràcter de límit màxim.  </a:t>
            </a:r>
          </a:p>
          <a:p>
            <a:pPr marL="274320" indent="-274320">
              <a:lnSpc>
                <a:spcPct val="80000"/>
              </a:lnSpc>
              <a:buClr>
                <a:schemeClr val="accent3"/>
              </a:buClr>
              <a:buNone/>
              <a:defRPr/>
            </a:pPr>
            <a:endParaRPr lang="ca-ES" dirty="0">
              <a:latin typeface="Calibri" panose="020F0502020204030204" pitchFamily="34" charset="0"/>
              <a:cs typeface="Calibri" panose="020F0502020204030204" pitchFamily="34" charset="0"/>
            </a:endParaRPr>
          </a:p>
          <a:p>
            <a:pPr marL="274320" indent="-274320">
              <a:lnSpc>
                <a:spcPct val="80000"/>
              </a:lnSpc>
              <a:buClr>
                <a:schemeClr val="accent3"/>
              </a:buClr>
              <a:buNone/>
              <a:defRPr/>
            </a:pPr>
            <a:r>
              <a:rPr lang="ca-ES" dirty="0">
                <a:latin typeface="Calibri" panose="020F0502020204030204" pitchFamily="34" charset="0"/>
                <a:cs typeface="Calibri" panose="020F0502020204030204" pitchFamily="34" charset="0"/>
              </a:rPr>
              <a:t> </a:t>
            </a:r>
          </a:p>
        </p:txBody>
      </p:sp>
      <p:sp>
        <p:nvSpPr>
          <p:cNvPr id="110594" name="4 Marcador de pie de página"/>
          <p:cNvSpPr>
            <a:spLocks noGrp="1"/>
          </p:cNvSpPr>
          <p:nvPr>
            <p:ph type="ftr" sz="quarter" idx="11"/>
          </p:nvPr>
        </p:nvSpPr>
        <p:spPr/>
        <p:txBody>
          <a:bodyPr/>
          <a:lstStyle/>
          <a:p>
            <a:pPr>
              <a:defRPr/>
            </a:pPr>
            <a:r>
              <a:rPr lang="pt-BR" dirty="0" err="1"/>
              <a:t>Curs</a:t>
            </a:r>
            <a:r>
              <a:rPr lang="pt-BR" dirty="0"/>
              <a:t> de </a:t>
            </a:r>
            <a:r>
              <a:rPr lang="pt-BR" dirty="0" err="1"/>
              <a:t>regim</a:t>
            </a:r>
            <a:r>
              <a:rPr lang="pt-BR" dirty="0"/>
              <a:t> </a:t>
            </a:r>
            <a:r>
              <a:rPr lang="pt-BR" dirty="0" err="1"/>
              <a:t>juridic</a:t>
            </a:r>
            <a:r>
              <a:rPr lang="pt-BR" dirty="0"/>
              <a:t> </a:t>
            </a:r>
            <a:endParaRPr lang="es-ES" dirty="0"/>
          </a:p>
        </p:txBody>
      </p:sp>
      <p:sp>
        <p:nvSpPr>
          <p:cNvPr id="110595" name="5 Marcador de número de diapositiva"/>
          <p:cNvSpPr>
            <a:spLocks noGrp="1"/>
          </p:cNvSpPr>
          <p:nvPr>
            <p:ph type="sldNum" sz="quarter" idx="12"/>
          </p:nvPr>
        </p:nvSpPr>
        <p:spPr/>
        <p:txBody>
          <a:bodyPr/>
          <a:lstStyle/>
          <a:p>
            <a:pPr>
              <a:defRPr/>
            </a:pPr>
            <a:fld id="{3764B2B9-9480-458C-8F27-1501D58B13CF}" type="slidenum">
              <a:rPr lang="es-ES"/>
              <a:pPr>
                <a:defRPr/>
              </a:pPr>
              <a:t>73</a:t>
            </a:fld>
            <a:endParaRPr lang="es-ES"/>
          </a:p>
        </p:txBody>
      </p:sp>
    </p:spTree>
    <p:extLst>
      <p:ext uri="{BB962C8B-B14F-4D97-AF65-F5344CB8AC3E}">
        <p14:creationId xmlns:p14="http://schemas.microsoft.com/office/powerpoint/2010/main" val="24601530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1579" y="692696"/>
            <a:ext cx="6152573" cy="5433844"/>
          </a:xfrm>
        </p:spPr>
        <p:txBody>
          <a:bodyPr rtlCol="0">
            <a:normAutofit fontScale="92500" lnSpcReduction="20000"/>
          </a:bodyPr>
          <a:lstStyle/>
          <a:p>
            <a:pPr marL="274320" indent="-274320" algn="just">
              <a:buClr>
                <a:schemeClr val="accent3"/>
              </a:buClr>
              <a:buFont typeface="Wingdings 2"/>
              <a:buChar char=""/>
              <a:defRPr/>
            </a:pPr>
            <a:r>
              <a:rPr lang="ca-ES" sz="2800" b="1" dirty="0" smtClean="0">
                <a:solidFill>
                  <a:srgbClr val="0070C0"/>
                </a:solidFill>
                <a:latin typeface="Calibri" panose="020F0502020204030204" pitchFamily="34" charset="0"/>
                <a:cs typeface="Calibri" panose="020F0502020204030204" pitchFamily="34" charset="0"/>
              </a:rPr>
              <a:t>COM HAN DE JUSTIFICAR ELS REGIDORS LES </a:t>
            </a:r>
            <a:r>
              <a:rPr lang="ca-ES" sz="2800" b="1" u="sng" dirty="0" smtClean="0">
                <a:solidFill>
                  <a:srgbClr val="0070C0"/>
                </a:solidFill>
                <a:latin typeface="Calibri" panose="020F0502020204030204" pitchFamily="34" charset="0"/>
                <a:cs typeface="Calibri" panose="020F0502020204030204" pitchFamily="34" charset="0"/>
              </a:rPr>
              <a:t>DESPESES DE REPRESENTACIÓ </a:t>
            </a:r>
            <a:r>
              <a:rPr lang="ca-ES" sz="2800" b="1" dirty="0" smtClean="0">
                <a:solidFill>
                  <a:srgbClr val="0070C0"/>
                </a:solidFill>
                <a:latin typeface="Calibri" panose="020F0502020204030204" pitchFamily="34" charset="0"/>
                <a:cs typeface="Calibri" panose="020F0502020204030204" pitchFamily="34" charset="0"/>
              </a:rPr>
              <a:t>EN RESTAURANTS</a:t>
            </a:r>
            <a:r>
              <a:rPr lang="ca-ES" sz="2800" dirty="0" smtClean="0">
                <a:solidFill>
                  <a:srgbClr val="0070C0"/>
                </a:solidFill>
                <a:latin typeface="Calibri" panose="020F0502020204030204" pitchFamily="34" charset="0"/>
                <a:cs typeface="Calibri" panose="020F0502020204030204" pitchFamily="34" charset="0"/>
              </a:rPr>
              <a:t>?  </a:t>
            </a:r>
            <a:r>
              <a:rPr lang="ca-ES" sz="1400" i="1" dirty="0">
                <a:latin typeface="Calibri" panose="020F0502020204030204" pitchFamily="34" charset="0"/>
                <a:cs typeface="Calibri" panose="020F0502020204030204" pitchFamily="34" charset="0"/>
              </a:rPr>
              <a:t>El Consultor de los </a:t>
            </a:r>
            <a:r>
              <a:rPr lang="ca-ES" sz="1400" i="1" dirty="0" err="1">
                <a:latin typeface="Calibri" panose="020F0502020204030204" pitchFamily="34" charset="0"/>
                <a:cs typeface="Calibri" panose="020F0502020204030204" pitchFamily="34" charset="0"/>
              </a:rPr>
              <a:t>Ayuntamientos</a:t>
            </a:r>
            <a:r>
              <a:rPr lang="ca-ES" sz="1400" i="1" dirty="0">
                <a:latin typeface="Calibri" panose="020F0502020204030204" pitchFamily="34" charset="0"/>
                <a:cs typeface="Calibri" panose="020F0502020204030204" pitchFamily="34" charset="0"/>
              </a:rPr>
              <a:t> y de los </a:t>
            </a:r>
            <a:r>
              <a:rPr lang="ca-ES" sz="1400" i="1" dirty="0" err="1">
                <a:latin typeface="Calibri" panose="020F0502020204030204" pitchFamily="34" charset="0"/>
                <a:cs typeface="Calibri" panose="020F0502020204030204" pitchFamily="34" charset="0"/>
              </a:rPr>
              <a:t>Juzgados</a:t>
            </a:r>
            <a:r>
              <a:rPr lang="ca-ES" sz="1400" i="1" dirty="0">
                <a:latin typeface="Calibri" panose="020F0502020204030204" pitchFamily="34" charset="0"/>
                <a:cs typeface="Calibri" panose="020F0502020204030204" pitchFamily="34" charset="0"/>
              </a:rPr>
              <a:t>, Nº 11, </a:t>
            </a:r>
            <a:r>
              <a:rPr lang="ca-ES" sz="1400" i="1" dirty="0" err="1">
                <a:latin typeface="Calibri" panose="020F0502020204030204" pitchFamily="34" charset="0"/>
                <a:cs typeface="Calibri" panose="020F0502020204030204" pitchFamily="34" charset="0"/>
              </a:rPr>
              <a:t>Sección</a:t>
            </a:r>
            <a:r>
              <a:rPr lang="ca-ES" sz="1400" i="1" dirty="0">
                <a:latin typeface="Calibri" panose="020F0502020204030204" pitchFamily="34" charset="0"/>
                <a:cs typeface="Calibri" panose="020F0502020204030204" pitchFamily="34" charset="0"/>
              </a:rPr>
              <a:t> </a:t>
            </a:r>
            <a:r>
              <a:rPr lang="ca-ES" sz="1400" i="1" dirty="0" err="1">
                <a:latin typeface="Calibri" panose="020F0502020204030204" pitchFamily="34" charset="0"/>
                <a:cs typeface="Calibri" panose="020F0502020204030204" pitchFamily="34" charset="0"/>
              </a:rPr>
              <a:t>Consultas</a:t>
            </a:r>
            <a:r>
              <a:rPr lang="ca-ES" sz="1400" i="1" dirty="0">
                <a:latin typeface="Calibri" panose="020F0502020204030204" pitchFamily="34" charset="0"/>
                <a:cs typeface="Calibri" panose="020F0502020204030204" pitchFamily="34" charset="0"/>
              </a:rPr>
              <a:t>, </a:t>
            </a:r>
            <a:r>
              <a:rPr lang="ca-ES" sz="1400" i="1" dirty="0" err="1">
                <a:latin typeface="Calibri" panose="020F0502020204030204" pitchFamily="34" charset="0"/>
                <a:cs typeface="Calibri" panose="020F0502020204030204" pitchFamily="34" charset="0"/>
              </a:rPr>
              <a:t>Quincena</a:t>
            </a:r>
            <a:r>
              <a:rPr lang="ca-ES" sz="1400" i="1" dirty="0">
                <a:latin typeface="Calibri" panose="020F0502020204030204" pitchFamily="34" charset="0"/>
                <a:cs typeface="Calibri" panose="020F0502020204030204" pitchFamily="34" charset="0"/>
              </a:rPr>
              <a:t> del 15 al 29 </a:t>
            </a:r>
            <a:r>
              <a:rPr lang="ca-ES" sz="1400" i="1" dirty="0" err="1">
                <a:latin typeface="Calibri" panose="020F0502020204030204" pitchFamily="34" charset="0"/>
                <a:cs typeface="Calibri" panose="020F0502020204030204" pitchFamily="34" charset="0"/>
              </a:rPr>
              <a:t>Jun</a:t>
            </a:r>
            <a:r>
              <a:rPr lang="ca-ES" sz="1400" i="1" dirty="0">
                <a:latin typeface="Calibri" panose="020F0502020204030204" pitchFamily="34" charset="0"/>
                <a:cs typeface="Calibri" panose="020F0502020204030204" pitchFamily="34" charset="0"/>
              </a:rPr>
              <a:t>. 2011,</a:t>
            </a:r>
          </a:p>
          <a:p>
            <a:pPr marL="274320" indent="-274320" algn="just">
              <a:buClr>
                <a:schemeClr val="accent3"/>
              </a:buClr>
              <a:buNone/>
              <a:defRPr/>
            </a:pPr>
            <a:r>
              <a:rPr lang="ca-ES" sz="1400" i="1" dirty="0">
                <a:latin typeface="Calibri" panose="020F0502020204030204" pitchFamily="34" charset="0"/>
                <a:cs typeface="Calibri" panose="020F0502020204030204" pitchFamily="34" charset="0"/>
              </a:rPr>
              <a:t> </a:t>
            </a:r>
          </a:p>
          <a:p>
            <a:pPr marL="274320" indent="-274320">
              <a:buClr>
                <a:schemeClr val="accent3"/>
              </a:buClr>
              <a:buFont typeface="Wingdings 2"/>
              <a:buChar char=""/>
              <a:defRPr/>
            </a:pPr>
            <a:r>
              <a:rPr lang="ca-ES" sz="2000" b="1" dirty="0">
                <a:latin typeface="Calibri" panose="020F0502020204030204" pitchFamily="34" charset="0"/>
                <a:cs typeface="Calibri" panose="020F0502020204030204" pitchFamily="34" charset="0"/>
              </a:rPr>
              <a:t>Contestació</a:t>
            </a:r>
            <a:r>
              <a:rPr lang="ca-ES" sz="2000" dirty="0">
                <a:latin typeface="Calibri" panose="020F0502020204030204" pitchFamily="34" charset="0"/>
                <a:cs typeface="Calibri" panose="020F0502020204030204" pitchFamily="34" charset="0"/>
              </a:rPr>
              <a:t> .- </a:t>
            </a:r>
            <a:br>
              <a:rPr lang="ca-ES" sz="2000" dirty="0">
                <a:latin typeface="Calibri" panose="020F0502020204030204" pitchFamily="34" charset="0"/>
                <a:cs typeface="Calibri" panose="020F0502020204030204" pitchFamily="34" charset="0"/>
              </a:rPr>
            </a:br>
            <a:r>
              <a:rPr lang="ca-ES" dirty="0">
                <a:latin typeface="Calibri" panose="020F0502020204030204" pitchFamily="34" charset="0"/>
                <a:cs typeface="Calibri" panose="020F0502020204030204" pitchFamily="34" charset="0"/>
              </a:rPr>
              <a:t>La IGAE, en el informe de 12 abril 2004 resol la consulta que es planteja amb motiu de la presentació a una Intervenció Delegada de la justificació de les despeses de restaurant. Les factures de restaurant corresponen a menjars </a:t>
            </a:r>
            <a:r>
              <a:rPr lang="ca-ES" b="1" u="sng" dirty="0">
                <a:latin typeface="Calibri" panose="020F0502020204030204" pitchFamily="34" charset="0"/>
                <a:cs typeface="Calibri" panose="020F0502020204030204" pitchFamily="34" charset="0"/>
              </a:rPr>
              <a:t>en què han participat un grup de persones, </a:t>
            </a:r>
            <a:r>
              <a:rPr lang="ca-ES" dirty="0">
                <a:latin typeface="Calibri" panose="020F0502020204030204" pitchFamily="34" charset="0"/>
                <a:cs typeface="Calibri" panose="020F0502020204030204" pitchFamily="34" charset="0"/>
              </a:rPr>
              <a:t>en nombroses ocasions.</a:t>
            </a:r>
          </a:p>
          <a:p>
            <a:pPr marL="274320" indent="-274320" algn="just">
              <a:buClr>
                <a:schemeClr val="accent3"/>
              </a:buClr>
              <a:buNone/>
              <a:defRPr/>
            </a:pPr>
            <a:r>
              <a:rPr lang="ca-ES" dirty="0">
                <a:latin typeface="Calibri" panose="020F0502020204030204" pitchFamily="34" charset="0"/>
                <a:cs typeface="Calibri" panose="020F0502020204030204" pitchFamily="34" charset="0"/>
              </a:rPr>
              <a:t> </a:t>
            </a:r>
            <a:br>
              <a:rPr lang="ca-ES" dirty="0">
                <a:latin typeface="Calibri" panose="020F0502020204030204" pitchFamily="34" charset="0"/>
                <a:cs typeface="Calibri" panose="020F0502020204030204" pitchFamily="34" charset="0"/>
              </a:rPr>
            </a:br>
            <a:r>
              <a:rPr lang="ca-ES" dirty="0">
                <a:latin typeface="Calibri" panose="020F0502020204030204" pitchFamily="34" charset="0"/>
                <a:cs typeface="Calibri" panose="020F0502020204030204" pitchFamily="34" charset="0"/>
              </a:rPr>
              <a:t>Segons el parer d'aquesta Intervenció Delegada, en realitzar la intervenció dels comptes justificatius, els justificants de despesa </a:t>
            </a:r>
            <a:r>
              <a:rPr lang="ca-ES" b="1" dirty="0">
                <a:latin typeface="Calibri" panose="020F0502020204030204" pitchFamily="34" charset="0"/>
                <a:cs typeface="Calibri" panose="020F0502020204030204" pitchFamily="34" charset="0"/>
              </a:rPr>
              <a:t>han de permetre comprovar l'adequació de la despesa</a:t>
            </a:r>
            <a:r>
              <a:rPr lang="ca-ES" dirty="0">
                <a:latin typeface="Calibri" panose="020F0502020204030204" pitchFamily="34" charset="0"/>
                <a:cs typeface="Calibri" panose="020F0502020204030204" pitchFamily="34" charset="0"/>
              </a:rPr>
              <a:t> </a:t>
            </a:r>
            <a:r>
              <a:rPr lang="ca-ES" b="1" dirty="0">
                <a:solidFill>
                  <a:srgbClr val="C00000"/>
                </a:solidFill>
                <a:latin typeface="Calibri" panose="020F0502020204030204" pitchFamily="34" charset="0"/>
                <a:cs typeface="Calibri" panose="020F0502020204030204" pitchFamily="34" charset="0"/>
              </a:rPr>
              <a:t>al crèdit pressupostari</a:t>
            </a:r>
            <a:r>
              <a:rPr lang="ca-ES" dirty="0">
                <a:latin typeface="Calibri" panose="020F0502020204030204" pitchFamily="34" charset="0"/>
                <a:cs typeface="Calibri" panose="020F0502020204030204" pitchFamily="34" charset="0"/>
              </a:rPr>
              <a:t>, de conformitat amb l'apartat tercer de la Circular 3 / 1996 (la Llei 2118/1996), per la qual es dicten instruccions sobre funció interventora, i en conseqüència «haurien d'incloure, entre altres dades, la identificació dels participants».</a:t>
            </a:r>
          </a:p>
          <a:p>
            <a:pPr marL="274320" indent="-274320" algn="just">
              <a:buClr>
                <a:schemeClr val="accent3"/>
              </a:buClr>
              <a:buNone/>
              <a:defRPr/>
            </a:pPr>
            <a:r>
              <a:rPr lang="ca-ES" dirty="0">
                <a:latin typeface="Calibri" panose="020F0502020204030204" pitchFamily="34" charset="0"/>
                <a:cs typeface="Calibri" panose="020F0502020204030204" pitchFamily="34" charset="0"/>
              </a:rPr>
              <a:t/>
            </a:r>
            <a:br>
              <a:rPr lang="ca-ES" dirty="0">
                <a:latin typeface="Calibri" panose="020F0502020204030204" pitchFamily="34" charset="0"/>
                <a:cs typeface="Calibri" panose="020F0502020204030204" pitchFamily="34" charset="0"/>
              </a:rPr>
            </a:br>
            <a:endParaRPr lang="ca-ES" sz="20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24249E91-F820-45E8-90A3-F06859EA1913}" type="slidenum">
              <a:rPr lang="es-ES"/>
              <a:pPr>
                <a:defRPr/>
              </a:pPr>
              <a:t>74</a:t>
            </a:fld>
            <a:endParaRPr lang="es-ES"/>
          </a:p>
        </p:txBody>
      </p:sp>
      <p:sp>
        <p:nvSpPr>
          <p:cNvPr id="102405" name="5 CuadroTexto"/>
          <p:cNvSpPr txBox="1">
            <a:spLocks noChangeArrowheads="1"/>
          </p:cNvSpPr>
          <p:nvPr/>
        </p:nvSpPr>
        <p:spPr bwMode="auto">
          <a:xfrm>
            <a:off x="-800" y="143789"/>
            <a:ext cx="4584632"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ES" altLang="es-ES_tradnl" sz="2400" b="1" i="1">
                <a:solidFill>
                  <a:schemeClr val="bg1"/>
                </a:solidFill>
                <a:latin typeface="Calibri" panose="020F0502020204030204" pitchFamily="34" charset="0"/>
                <a:cs typeface="Calibri" panose="020F0502020204030204" pitchFamily="34" charset="0"/>
              </a:rPr>
              <a:t>UN PARENTESIS SOBRE!!!!! </a:t>
            </a:r>
          </a:p>
        </p:txBody>
      </p:sp>
      <p:sp>
        <p:nvSpPr>
          <p:cNvPr id="2" name="Rectángulo 1"/>
          <p:cNvSpPr/>
          <p:nvPr/>
        </p:nvSpPr>
        <p:spPr>
          <a:xfrm>
            <a:off x="7536160" y="349827"/>
            <a:ext cx="4509255" cy="63664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2 Marcador de contenido"/>
          <p:cNvSpPr txBox="1">
            <a:spLocks/>
          </p:cNvSpPr>
          <p:nvPr/>
        </p:nvSpPr>
        <p:spPr>
          <a:xfrm>
            <a:off x="7608168" y="908720"/>
            <a:ext cx="4274221" cy="5153152"/>
          </a:xfrm>
          <a:prstGeom prst="rect">
            <a:avLst/>
          </a:prstGeom>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74320" indent="-274320" algn="just">
              <a:buClr>
                <a:schemeClr val="accent3"/>
              </a:buClr>
              <a:buFont typeface="Wingdings 2"/>
              <a:buChar char=""/>
              <a:defRPr/>
            </a:pPr>
            <a:r>
              <a:rPr lang="ca-ES" sz="1500" dirty="0" smtClean="0">
                <a:latin typeface="Calibri" panose="020F0502020204030204" pitchFamily="34" charset="0"/>
                <a:cs typeface="Calibri" panose="020F0502020204030204" pitchFamily="34" charset="0"/>
              </a:rPr>
              <a:t>Entén la IGAE que les factures de restaurants </a:t>
            </a:r>
            <a:r>
              <a:rPr lang="ca-ES" sz="1500" b="1" u="sng" dirty="0" smtClean="0">
                <a:solidFill>
                  <a:srgbClr val="4D42E2"/>
                </a:solidFill>
                <a:latin typeface="Calibri" panose="020F0502020204030204" pitchFamily="34" charset="0"/>
                <a:cs typeface="Calibri" panose="020F0502020204030204" pitchFamily="34" charset="0"/>
              </a:rPr>
              <a:t>només permetran verificar la realitat d'una despesa, però no es podrà assegurar la inexistència de desviacions respecte als fins a què estan destinats aquests crèdits</a:t>
            </a:r>
            <a:r>
              <a:rPr lang="ca-ES" sz="1500" dirty="0" smtClean="0">
                <a:latin typeface="Calibri" panose="020F0502020204030204" pitchFamily="34" charset="0"/>
                <a:cs typeface="Calibri" panose="020F0502020204030204" pitchFamily="34" charset="0"/>
              </a:rPr>
              <a:t>. Per tant, </a:t>
            </a:r>
            <a:r>
              <a:rPr lang="ca-ES" sz="1500" b="1" dirty="0" smtClean="0">
                <a:latin typeface="Calibri" panose="020F0502020204030204" pitchFamily="34" charset="0"/>
                <a:cs typeface="Calibri" panose="020F0502020204030204" pitchFamily="34" charset="0"/>
              </a:rPr>
              <a:t>es fa imprescindible el coneixement de la finalitat i contingut del menjar, lloc de celebració, assistents, </a:t>
            </a:r>
            <a:r>
              <a:rPr lang="ca-ES" sz="1500" b="1" dirty="0" err="1" smtClean="0">
                <a:latin typeface="Calibri" panose="020F0502020204030204" pitchFamily="34" charset="0"/>
                <a:cs typeface="Calibri" panose="020F0502020204030204" pitchFamily="34" charset="0"/>
              </a:rPr>
              <a:t>etc</a:t>
            </a:r>
            <a:r>
              <a:rPr lang="ca-ES" sz="1500" b="1" dirty="0" smtClean="0">
                <a:latin typeface="Calibri" panose="020F0502020204030204" pitchFamily="34" charset="0"/>
                <a:cs typeface="Calibri" panose="020F0502020204030204" pitchFamily="34" charset="0"/>
              </a:rPr>
              <a:t> .., </a:t>
            </a:r>
            <a:r>
              <a:rPr lang="ca-ES" sz="1500" dirty="0" smtClean="0">
                <a:latin typeface="Calibri" panose="020F0502020204030204" pitchFamily="34" charset="0"/>
                <a:cs typeface="Calibri" panose="020F0502020204030204" pitchFamily="34" charset="0"/>
              </a:rPr>
              <a:t>dades que s'han d'incorporar </a:t>
            </a:r>
            <a:r>
              <a:rPr lang="ca-ES" sz="1500" b="1" dirty="0" smtClean="0">
                <a:solidFill>
                  <a:schemeClr val="tx2">
                    <a:lumMod val="75000"/>
                  </a:schemeClr>
                </a:solidFill>
                <a:latin typeface="Calibri" panose="020F0502020204030204" pitchFamily="34" charset="0"/>
                <a:cs typeface="Calibri" panose="020F0502020204030204" pitchFamily="34" charset="0"/>
              </a:rPr>
              <a:t>en una memòria explicativa o certificat de l'òrgan gestor, amb el suficient detall a </a:t>
            </a:r>
            <a:r>
              <a:rPr lang="ca-ES" sz="1500" dirty="0" smtClean="0">
                <a:latin typeface="Calibri" panose="020F0502020204030204" pitchFamily="34" charset="0"/>
                <a:cs typeface="Calibri" panose="020F0502020204030204" pitchFamily="34" charset="0"/>
              </a:rPr>
              <a:t>efectes d'acreditar la vinculació i necessitat de les despeses de menjar a la finalitat de la qual deriva, havent d'estar ambdós documents, factura i memòria o certificat, perfectament identificats i relacionats entre si.</a:t>
            </a:r>
          </a:p>
          <a:p>
            <a:pPr marL="274320" indent="-274320" algn="just">
              <a:buClr>
                <a:schemeClr val="accent3"/>
              </a:buClr>
              <a:buFont typeface="Wingdings 2"/>
              <a:buChar char=""/>
              <a:defRPr/>
            </a:pPr>
            <a:r>
              <a:rPr lang="ca-ES" sz="1500" dirty="0" smtClean="0">
                <a:latin typeface="Calibri" panose="020F0502020204030204" pitchFamily="34" charset="0"/>
                <a:cs typeface="Calibri" panose="020F0502020204030204" pitchFamily="34" charset="0"/>
              </a:rPr>
              <a:t>D'acord amb el exposat, la IGAE considera que quan la factura és acompanyada d'una nota justificativa en la qual l'autoritat competent per a la gestió de la despesa </a:t>
            </a:r>
            <a:r>
              <a:rPr lang="ca-ES" sz="1500" b="1" dirty="0" smtClean="0">
                <a:latin typeface="Calibri" panose="020F0502020204030204" pitchFamily="34" charset="0"/>
                <a:cs typeface="Calibri" panose="020F0502020204030204" pitchFamily="34" charset="0"/>
              </a:rPr>
              <a:t>manifesta únicament </a:t>
            </a:r>
            <a:r>
              <a:rPr lang="ca-ES" sz="1500" dirty="0" smtClean="0">
                <a:latin typeface="Calibri" panose="020F0502020204030204" pitchFamily="34" charset="0"/>
                <a:cs typeface="Calibri" panose="020F0502020204030204" pitchFamily="34" charset="0"/>
              </a:rPr>
              <a:t>que les despeses de restaurant han tingut lloc com a conseqüència de reunions de treball, </a:t>
            </a:r>
            <a:r>
              <a:rPr lang="ca-ES" sz="1500" dirty="0" smtClean="0">
                <a:solidFill>
                  <a:srgbClr val="C00000"/>
                </a:solidFill>
                <a:latin typeface="Calibri" panose="020F0502020204030204" pitchFamily="34" charset="0"/>
                <a:cs typeface="Calibri" panose="020F0502020204030204" pitchFamily="34" charset="0"/>
              </a:rPr>
              <a:t>però sense fer una descripció concreta de l'acte o esdeveniment que va motivar el menjar ni la identitat explícita dels participants </a:t>
            </a:r>
            <a:r>
              <a:rPr lang="ca-ES" sz="1500" dirty="0" smtClean="0">
                <a:latin typeface="Calibri" panose="020F0502020204030204" pitchFamily="34" charset="0"/>
                <a:cs typeface="Calibri" panose="020F0502020204030204" pitchFamily="34" charset="0"/>
              </a:rPr>
              <a:t>en la mateixa, </a:t>
            </a:r>
            <a:r>
              <a:rPr lang="ca-ES" sz="1500" b="1" dirty="0" smtClean="0">
                <a:latin typeface="Calibri" panose="020F0502020204030204" pitchFamily="34" charset="0"/>
                <a:cs typeface="Calibri" panose="020F0502020204030204" pitchFamily="34" charset="0"/>
              </a:rPr>
              <a:t>no es pot verificar l'adequació de la despesa ni l'existència de desviacions en la utilització dels crèdits pressupostaris</a:t>
            </a:r>
            <a:r>
              <a:rPr lang="ca-ES" sz="1500" dirty="0" smtClean="0">
                <a:latin typeface="Calibri" panose="020F0502020204030204" pitchFamily="34" charset="0"/>
                <a:cs typeface="Calibri" panose="020F0502020204030204" pitchFamily="34" charset="0"/>
              </a:rPr>
              <a:t>. </a:t>
            </a:r>
            <a:endParaRPr lang="ca-E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89802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2 Marcador de contenido"/>
          <p:cNvSpPr>
            <a:spLocks noGrp="1"/>
          </p:cNvSpPr>
          <p:nvPr>
            <p:ph idx="1"/>
          </p:nvPr>
        </p:nvSpPr>
        <p:spPr>
          <a:xfrm>
            <a:off x="4367809" y="108019"/>
            <a:ext cx="7704856" cy="4329093"/>
          </a:xfrm>
        </p:spPr>
        <p:txBody>
          <a:bodyPr>
            <a:normAutofit lnSpcReduction="10000"/>
          </a:bodyPr>
          <a:lstStyle/>
          <a:p>
            <a:pPr algn="just" eaLnBrk="1" hangingPunct="1">
              <a:buFont typeface="Arial" charset="0"/>
              <a:buNone/>
            </a:pPr>
            <a:r>
              <a:rPr lang="ca-ES" altLang="es-ES_tradnl" dirty="0">
                <a:latin typeface="Calibri" panose="020F0502020204030204" pitchFamily="34" charset="0"/>
                <a:cs typeface="Calibri" panose="020F0502020204030204" pitchFamily="34" charset="0"/>
              </a:rPr>
              <a:t/>
            </a:r>
            <a:br>
              <a:rPr lang="ca-ES" altLang="es-ES_tradnl" dirty="0">
                <a:latin typeface="Calibri" panose="020F0502020204030204" pitchFamily="34" charset="0"/>
                <a:cs typeface="Calibri" panose="020F0502020204030204" pitchFamily="34" charset="0"/>
              </a:rPr>
            </a:br>
            <a:r>
              <a:rPr lang="ca-ES" altLang="es-ES_tradnl" dirty="0">
                <a:latin typeface="Calibri" panose="020F0502020204030204" pitchFamily="34" charset="0"/>
                <a:cs typeface="Calibri" panose="020F0502020204030204" pitchFamily="34" charset="0"/>
              </a:rPr>
              <a:t>En el mateix sentit es manifesta el criteri del </a:t>
            </a:r>
            <a:r>
              <a:rPr lang="ca-ES" altLang="es-ES_tradnl" b="1" dirty="0">
                <a:latin typeface="Calibri" panose="020F0502020204030204" pitchFamily="34" charset="0"/>
                <a:cs typeface="Calibri" panose="020F0502020204030204" pitchFamily="34" charset="0"/>
              </a:rPr>
              <a:t>Tribunal de Comptes </a:t>
            </a:r>
            <a:r>
              <a:rPr lang="ca-ES" altLang="es-ES_tradnl" dirty="0">
                <a:latin typeface="Calibri" panose="020F0502020204030204" pitchFamily="34" charset="0"/>
                <a:cs typeface="Calibri" panose="020F0502020204030204" pitchFamily="34" charset="0"/>
              </a:rPr>
              <a:t>en relació a la imputació de despeses de menjars i que dóna suport l'exigència d'una justificació prou detallada d'aquest tipus de despeses. Així, en el seu informe de 26 de gener de 1984, com a justificació de despeses factures de restaurants o similars, aquestes han de ser acompanyades amb una certificació que acrediti les referències personals dels comensals i els motius que justifiquin les mateixa.</a:t>
            </a:r>
          </a:p>
          <a:p>
            <a:pPr algn="just" eaLnBrk="1" hangingPunct="1"/>
            <a:endParaRPr lang="ca-ES" altLang="es-ES_tradnl" dirty="0">
              <a:latin typeface="Calibri" panose="020F0502020204030204" pitchFamily="34" charset="0"/>
              <a:cs typeface="Calibri" panose="020F0502020204030204" pitchFamily="34" charset="0"/>
            </a:endParaRPr>
          </a:p>
          <a:p>
            <a:pPr algn="just" eaLnBrk="1" hangingPunct="1"/>
            <a:r>
              <a:rPr lang="ca-ES" altLang="es-ES_tradnl" dirty="0">
                <a:latin typeface="Calibri" panose="020F0502020204030204" pitchFamily="34" charset="0"/>
                <a:cs typeface="Calibri" panose="020F0502020204030204" pitchFamily="34" charset="0"/>
              </a:rPr>
              <a:t>Posteriorment, i referint-se a la justificació de despeses corresponents a «Atencions protocol·làries i representatives», el Tribunal de Comptes en Informe Anual sobre l'activitat econòmica financera del sector públic estatal corresponent a 1992 assenyalava : « Com a regla general, en les despeses que s'imputen a aquest </a:t>
            </a:r>
            <a:r>
              <a:rPr lang="ca-ES" altLang="es-ES_tradnl" dirty="0" err="1">
                <a:latin typeface="Calibri" panose="020F0502020204030204" pitchFamily="34" charset="0"/>
                <a:cs typeface="Calibri" panose="020F0502020204030204" pitchFamily="34" charset="0"/>
              </a:rPr>
              <a:t>subconcepte</a:t>
            </a:r>
            <a:r>
              <a:rPr lang="ca-ES" altLang="es-ES_tradnl" dirty="0">
                <a:latin typeface="Calibri" panose="020F0502020204030204" pitchFamily="34" charset="0"/>
                <a:cs typeface="Calibri" panose="020F0502020204030204" pitchFamily="34" charset="0"/>
              </a:rPr>
              <a:t> </a:t>
            </a:r>
            <a:r>
              <a:rPr lang="ca-ES" altLang="es-ES_tradnl" b="1" dirty="0">
                <a:latin typeface="Calibri" panose="020F0502020204030204" pitchFamily="34" charset="0"/>
                <a:cs typeface="Calibri" panose="020F0502020204030204" pitchFamily="34" charset="0"/>
              </a:rPr>
              <a:t>es fa imprescindible el coneixement dels motius...</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21E39E39-DC37-46BA-A1E1-3C02BA3FC7E0}" type="slidenum">
              <a:rPr lang="es-ES"/>
              <a:pPr>
                <a:defRPr/>
              </a:pPr>
              <a:t>75</a:t>
            </a:fld>
            <a:endParaRPr lang="es-ES"/>
          </a:p>
        </p:txBody>
      </p:sp>
      <p:sp>
        <p:nvSpPr>
          <p:cNvPr id="2" name="Rectángulo 1"/>
          <p:cNvSpPr/>
          <p:nvPr/>
        </p:nvSpPr>
        <p:spPr>
          <a:xfrm>
            <a:off x="4452157" y="4293096"/>
            <a:ext cx="7536160" cy="24196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altLang="es-ES_tradnl" sz="1600" dirty="0">
                <a:solidFill>
                  <a:schemeClr val="bg1"/>
                </a:solidFill>
                <a:latin typeface="Calibri" panose="020F0502020204030204" pitchFamily="34" charset="0"/>
                <a:cs typeface="Calibri" panose="020F0502020204030204" pitchFamily="34" charset="0"/>
              </a:rPr>
              <a:t>«Com a regla general, en les despeses que s'imputen a aquest </a:t>
            </a:r>
            <a:r>
              <a:rPr lang="ca-ES" altLang="es-ES_tradnl" sz="1600" dirty="0" err="1">
                <a:solidFill>
                  <a:schemeClr val="bg1"/>
                </a:solidFill>
                <a:latin typeface="Calibri" panose="020F0502020204030204" pitchFamily="34" charset="0"/>
                <a:cs typeface="Calibri" panose="020F0502020204030204" pitchFamily="34" charset="0"/>
              </a:rPr>
              <a:t>subconcepte</a:t>
            </a:r>
            <a:r>
              <a:rPr lang="ca-ES" altLang="es-ES_tradnl" sz="1600" dirty="0">
                <a:solidFill>
                  <a:schemeClr val="bg1"/>
                </a:solidFill>
                <a:latin typeface="Calibri" panose="020F0502020204030204" pitchFamily="34" charset="0"/>
                <a:cs typeface="Calibri" panose="020F0502020204030204" pitchFamily="34" charset="0"/>
              </a:rPr>
              <a:t> es fa imprescindible el coneixement </a:t>
            </a:r>
            <a:r>
              <a:rPr lang="ca-ES" altLang="es-ES_tradnl" sz="1600" b="1" dirty="0">
                <a:solidFill>
                  <a:schemeClr val="bg1"/>
                </a:solidFill>
                <a:latin typeface="Calibri" panose="020F0502020204030204" pitchFamily="34" charset="0"/>
                <a:cs typeface="Calibri" panose="020F0502020204030204" pitchFamily="34" charset="0"/>
              </a:rPr>
              <a:t>dels motius </a:t>
            </a:r>
            <a:r>
              <a:rPr lang="ca-ES" altLang="es-ES_tradnl" sz="1600" dirty="0">
                <a:solidFill>
                  <a:schemeClr val="bg1"/>
                </a:solidFill>
                <a:latin typeface="Calibri" panose="020F0502020204030204" pitchFamily="34" charset="0"/>
                <a:cs typeface="Calibri" panose="020F0502020204030204" pitchFamily="34" charset="0"/>
              </a:rPr>
              <a:t>que justifiquen la seva realització, així com </a:t>
            </a:r>
            <a:r>
              <a:rPr lang="ca-ES" altLang="es-ES_tradnl" sz="1600" b="1" dirty="0">
                <a:solidFill>
                  <a:schemeClr val="bg1"/>
                </a:solidFill>
                <a:latin typeface="Calibri" panose="020F0502020204030204" pitchFamily="34" charset="0"/>
                <a:cs typeface="Calibri" panose="020F0502020204030204" pitchFamily="34" charset="0"/>
              </a:rPr>
              <a:t>la identificació de les persones </a:t>
            </a:r>
            <a:r>
              <a:rPr lang="ca-ES" altLang="es-ES_tradnl" sz="1600" dirty="0">
                <a:solidFill>
                  <a:schemeClr val="bg1"/>
                </a:solidFill>
                <a:latin typeface="Calibri" panose="020F0502020204030204" pitchFamily="34" charset="0"/>
                <a:cs typeface="Calibri" panose="020F0502020204030204" pitchFamily="34" charset="0"/>
              </a:rPr>
              <a:t>destinatàries dels mateixos, de manera que es pugui determinar si efectivament les despeses es realitzen amb fins protocol·laris o representatius, si són necessaris i si, en definitiva, redunden en benefici o utilitat de l'Administració. Per tant, a més de la justificació ordinària, exigida en general per a tota compra de béns o prestació de serveis, la relativa a aquestes despeses d'aclarir totes les circumstàncies referides, de manera que no deixi lloc a dubtes o suspicàcies pel que fa a la destinació d'aquests fons públics en benefici o utilitat de l'Administració ».</a:t>
            </a:r>
            <a:endParaRPr lang="es-ES" sz="1600" dirty="0">
              <a:solidFill>
                <a:schemeClr val="bg1"/>
              </a:solidFill>
              <a:latin typeface="Calibri" panose="020F0502020204030204" pitchFamily="34" charset="0"/>
              <a:cs typeface="Calibri" panose="020F0502020204030204" pitchFamily="34" charset="0"/>
            </a:endParaRPr>
          </a:p>
        </p:txBody>
      </p:sp>
      <p:sp>
        <p:nvSpPr>
          <p:cNvPr id="6" name="Rectángulo 5"/>
          <p:cNvSpPr/>
          <p:nvPr/>
        </p:nvSpPr>
        <p:spPr>
          <a:xfrm>
            <a:off x="191344" y="108019"/>
            <a:ext cx="4176464" cy="66620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 indent="-274320" algn="just">
              <a:buClr>
                <a:schemeClr val="accent3"/>
              </a:buClr>
              <a:buFont typeface="Wingdings 2"/>
              <a:buChar char=""/>
              <a:defRPr/>
            </a:pPr>
            <a:r>
              <a:rPr lang="ca-ES" sz="1500" dirty="0">
                <a:solidFill>
                  <a:schemeClr val="tx1"/>
                </a:solidFill>
                <a:latin typeface="Calibri" panose="020F0502020204030204" pitchFamily="34" charset="0"/>
                <a:cs typeface="Calibri" panose="020F0502020204030204" pitchFamily="34" charset="0"/>
              </a:rPr>
              <a:t>Entén la IGAE que les factures de restaurants </a:t>
            </a:r>
            <a:r>
              <a:rPr lang="ca-ES" sz="1500" b="1" u="sng" dirty="0">
                <a:solidFill>
                  <a:srgbClr val="002060"/>
                </a:solidFill>
                <a:latin typeface="Calibri" panose="020F0502020204030204" pitchFamily="34" charset="0"/>
                <a:cs typeface="Calibri" panose="020F0502020204030204" pitchFamily="34" charset="0"/>
              </a:rPr>
              <a:t>només permetran verificar la realitat d'una despesa, però no es podrà assegurar la inexistència de desviacions respecte als fins a què estan destinats aquests crèdits</a:t>
            </a:r>
            <a:r>
              <a:rPr lang="ca-ES" sz="1500" dirty="0">
                <a:solidFill>
                  <a:schemeClr val="tx1"/>
                </a:solidFill>
                <a:latin typeface="Calibri" panose="020F0502020204030204" pitchFamily="34" charset="0"/>
                <a:cs typeface="Calibri" panose="020F0502020204030204" pitchFamily="34" charset="0"/>
              </a:rPr>
              <a:t>. Per tant, </a:t>
            </a:r>
            <a:r>
              <a:rPr lang="ca-ES" sz="1500" b="1" dirty="0">
                <a:solidFill>
                  <a:schemeClr val="tx1"/>
                </a:solidFill>
                <a:latin typeface="Calibri" panose="020F0502020204030204" pitchFamily="34" charset="0"/>
                <a:cs typeface="Calibri" panose="020F0502020204030204" pitchFamily="34" charset="0"/>
              </a:rPr>
              <a:t>es fa imprescindible el coneixement de la finalitat i contingut del menjar, lloc de celebració, assistents, </a:t>
            </a:r>
            <a:r>
              <a:rPr lang="ca-ES" sz="1500" b="1" dirty="0" err="1">
                <a:solidFill>
                  <a:schemeClr val="tx1"/>
                </a:solidFill>
                <a:latin typeface="Calibri" panose="020F0502020204030204" pitchFamily="34" charset="0"/>
                <a:cs typeface="Calibri" panose="020F0502020204030204" pitchFamily="34" charset="0"/>
              </a:rPr>
              <a:t>etc</a:t>
            </a:r>
            <a:r>
              <a:rPr lang="ca-ES" sz="1500" b="1" dirty="0">
                <a:solidFill>
                  <a:schemeClr val="tx1"/>
                </a:solidFill>
                <a:latin typeface="Calibri" panose="020F0502020204030204" pitchFamily="34" charset="0"/>
                <a:cs typeface="Calibri" panose="020F0502020204030204" pitchFamily="34" charset="0"/>
              </a:rPr>
              <a:t> .., </a:t>
            </a:r>
            <a:r>
              <a:rPr lang="ca-ES" sz="1500" dirty="0">
                <a:solidFill>
                  <a:schemeClr val="tx1"/>
                </a:solidFill>
                <a:latin typeface="Calibri" panose="020F0502020204030204" pitchFamily="34" charset="0"/>
                <a:cs typeface="Calibri" panose="020F0502020204030204" pitchFamily="34" charset="0"/>
              </a:rPr>
              <a:t>dades que s'han d'incorporar </a:t>
            </a:r>
            <a:r>
              <a:rPr lang="ca-ES" sz="1500" b="1" dirty="0">
                <a:solidFill>
                  <a:schemeClr val="tx1"/>
                </a:solidFill>
                <a:latin typeface="Calibri" panose="020F0502020204030204" pitchFamily="34" charset="0"/>
                <a:cs typeface="Calibri" panose="020F0502020204030204" pitchFamily="34" charset="0"/>
              </a:rPr>
              <a:t>en una memòria explicativa o certificat de l'òrgan gestor, amb el suficient detall a </a:t>
            </a:r>
            <a:r>
              <a:rPr lang="ca-ES" sz="1500" dirty="0">
                <a:solidFill>
                  <a:schemeClr val="tx1"/>
                </a:solidFill>
                <a:latin typeface="Calibri" panose="020F0502020204030204" pitchFamily="34" charset="0"/>
                <a:cs typeface="Calibri" panose="020F0502020204030204" pitchFamily="34" charset="0"/>
              </a:rPr>
              <a:t>efectes d'acreditar la vinculació i necessitat de les despeses de menjar a la finalitat de la qual deriva, havent d'estar ambdós documents, factura i memòria o certificat, perfectament identificats i relacionats entre si.</a:t>
            </a:r>
          </a:p>
          <a:p>
            <a:pPr marL="274320" indent="-274320" algn="just">
              <a:buClr>
                <a:schemeClr val="accent3"/>
              </a:buClr>
              <a:buFont typeface="Wingdings 2"/>
              <a:buChar char=""/>
              <a:defRPr/>
            </a:pPr>
            <a:r>
              <a:rPr lang="ca-ES" sz="1500" dirty="0">
                <a:solidFill>
                  <a:schemeClr val="tx1"/>
                </a:solidFill>
                <a:latin typeface="Calibri" panose="020F0502020204030204" pitchFamily="34" charset="0"/>
                <a:cs typeface="Calibri" panose="020F0502020204030204" pitchFamily="34" charset="0"/>
              </a:rPr>
              <a:t>D'acord amb el exposat, la IGAE considera que quan la factura és acompanyada d'una nota justificativa en la qual l'autoritat competent per a la gestió de la despesa manifesta únicament que les despeses de restaurant han tingut lloc com a conseqüència de reunions de treball, </a:t>
            </a:r>
            <a:r>
              <a:rPr lang="ca-ES" sz="1500" dirty="0">
                <a:solidFill>
                  <a:srgbClr val="FF0000"/>
                </a:solidFill>
                <a:latin typeface="Calibri" panose="020F0502020204030204" pitchFamily="34" charset="0"/>
                <a:cs typeface="Calibri" panose="020F0502020204030204" pitchFamily="34" charset="0"/>
              </a:rPr>
              <a:t>però sense fer una descripció concreta de l'acte o esdeveniment que va motivar el menjar ni la identitat explícita dels participants en la mateixa</a:t>
            </a:r>
            <a:r>
              <a:rPr lang="ca-ES" sz="1500" dirty="0">
                <a:solidFill>
                  <a:schemeClr val="tx1"/>
                </a:solidFill>
                <a:latin typeface="Calibri" panose="020F0502020204030204" pitchFamily="34" charset="0"/>
                <a:cs typeface="Calibri" panose="020F0502020204030204" pitchFamily="34" charset="0"/>
              </a:rPr>
              <a:t>, </a:t>
            </a:r>
            <a:r>
              <a:rPr lang="ca-ES" sz="1500" b="1" dirty="0">
                <a:solidFill>
                  <a:schemeClr val="tx1"/>
                </a:solidFill>
                <a:latin typeface="Calibri" panose="020F0502020204030204" pitchFamily="34" charset="0"/>
                <a:cs typeface="Calibri" panose="020F0502020204030204" pitchFamily="34" charset="0"/>
              </a:rPr>
              <a:t>no es pot verificar l'adequació de la despesa ni l'existència de desviacions en la utilització dels crèdits pressupostaris</a:t>
            </a:r>
            <a:r>
              <a:rPr lang="ca-ES" sz="1500" dirty="0">
                <a:solidFill>
                  <a:schemeClr val="tx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86995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38314" y="149660"/>
            <a:ext cx="8750174" cy="821423"/>
          </a:xfrm>
        </p:spPr>
        <p:txBody>
          <a:bodyPr rtlCol="0">
            <a:normAutofit/>
          </a:bodyPr>
          <a:lstStyle/>
          <a:p>
            <a:pPr>
              <a:defRPr/>
            </a:pPr>
            <a:r>
              <a:rPr lang="ca-ES" b="1" dirty="0">
                <a:solidFill>
                  <a:srgbClr val="0070C0"/>
                </a:solidFill>
                <a:latin typeface="Calibri" panose="020F0502020204030204" pitchFamily="34" charset="0"/>
                <a:cs typeface="Calibri" panose="020F0502020204030204" pitchFamily="34" charset="0"/>
              </a:rPr>
              <a:t>EN CONCLUSIÓ</a:t>
            </a:r>
            <a:endParaRPr lang="es-ES" b="1" dirty="0">
              <a:solidFill>
                <a:srgbClr val="0070C0"/>
              </a:solidFill>
              <a:latin typeface="Calibri" panose="020F0502020204030204" pitchFamily="34" charset="0"/>
              <a:cs typeface="Calibri" panose="020F0502020204030204" pitchFamily="34" charset="0"/>
            </a:endParaRPr>
          </a:p>
        </p:txBody>
      </p:sp>
      <p:sp>
        <p:nvSpPr>
          <p:cNvPr id="3" name="2 Marcador de contenido"/>
          <p:cNvSpPr>
            <a:spLocks noGrp="1"/>
          </p:cNvSpPr>
          <p:nvPr>
            <p:ph idx="1"/>
          </p:nvPr>
        </p:nvSpPr>
        <p:spPr>
          <a:xfrm>
            <a:off x="1991544" y="1163408"/>
            <a:ext cx="9182222" cy="4824536"/>
          </a:xfrm>
        </p:spPr>
        <p:txBody>
          <a:bodyPr rtlCol="0" anchor="ctr">
            <a:noAutofit/>
          </a:bodyPr>
          <a:lstStyle/>
          <a:p>
            <a:pPr marL="274320" indent="-274320" algn="just">
              <a:buClr>
                <a:schemeClr val="accent3"/>
              </a:buClr>
              <a:buFont typeface="Wingdings 2"/>
              <a:buChar char=""/>
              <a:defRPr/>
            </a:pPr>
            <a:endParaRPr lang="ca-ES" dirty="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endParaRPr lang="ca-ES" dirty="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endParaRPr lang="ca-ES" dirty="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r>
              <a:rPr lang="ca-ES" dirty="0">
                <a:latin typeface="Calibri" panose="020F0502020204030204" pitchFamily="34" charset="0"/>
                <a:cs typeface="Calibri" panose="020F0502020204030204" pitchFamily="34" charset="0"/>
              </a:rPr>
              <a:t>Que en les despeses de menjars les factures de restaurants han d'especificar </a:t>
            </a:r>
            <a:r>
              <a:rPr lang="ca-ES" b="1" dirty="0">
                <a:solidFill>
                  <a:srgbClr val="C00000"/>
                </a:solidFill>
                <a:latin typeface="Calibri" panose="020F0502020204030204" pitchFamily="34" charset="0"/>
                <a:cs typeface="Calibri" panose="020F0502020204030204" pitchFamily="34" charset="0"/>
              </a:rPr>
              <a:t>el que s'ha consumit</a:t>
            </a:r>
            <a:r>
              <a:rPr lang="ca-ES" dirty="0">
                <a:latin typeface="Calibri" panose="020F0502020204030204" pitchFamily="34" charset="0"/>
                <a:cs typeface="Calibri" panose="020F0502020204030204" pitchFamily="34" charset="0"/>
              </a:rPr>
              <a:t>, com passa amb el contingut de qualsevol factura</a:t>
            </a:r>
            <a:r>
              <a:rPr lang="ca-ES" b="1" dirty="0">
                <a:latin typeface="Calibri" panose="020F0502020204030204" pitchFamily="34" charset="0"/>
                <a:cs typeface="Calibri" panose="020F0502020204030204" pitchFamily="34" charset="0"/>
              </a:rPr>
              <a:t>, </a:t>
            </a:r>
            <a:r>
              <a:rPr lang="ca-ES" b="1" dirty="0">
                <a:solidFill>
                  <a:schemeClr val="tx2">
                    <a:lumMod val="75000"/>
                  </a:schemeClr>
                </a:solidFill>
                <a:latin typeface="Calibri" panose="020F0502020204030204" pitchFamily="34" charset="0"/>
                <a:cs typeface="Calibri" panose="020F0502020204030204" pitchFamily="34" charset="0"/>
              </a:rPr>
              <a:t>acompanyant, a més , d'una memòria explicativa </a:t>
            </a:r>
            <a:r>
              <a:rPr lang="ca-ES" dirty="0">
                <a:latin typeface="Calibri" panose="020F0502020204030204" pitchFamily="34" charset="0"/>
                <a:cs typeface="Calibri" panose="020F0502020204030204" pitchFamily="34" charset="0"/>
              </a:rPr>
              <a:t>en la qual l'autoritat competent per a la gestió de la despesa </a:t>
            </a:r>
            <a:r>
              <a:rPr lang="ca-ES" b="1" i="1" dirty="0">
                <a:latin typeface="Calibri" panose="020F0502020204030204" pitchFamily="34" charset="0"/>
                <a:cs typeface="Calibri" panose="020F0502020204030204" pitchFamily="34" charset="0"/>
              </a:rPr>
              <a:t>manifesti la finalitat </a:t>
            </a:r>
            <a:r>
              <a:rPr lang="ca-ES" dirty="0">
                <a:latin typeface="Calibri" panose="020F0502020204030204" pitchFamily="34" charset="0"/>
                <a:cs typeface="Calibri" panose="020F0502020204030204" pitchFamily="34" charset="0"/>
              </a:rPr>
              <a:t>de les despeses de restaurant, </a:t>
            </a:r>
            <a:r>
              <a:rPr lang="ca-ES" u="sng" dirty="0">
                <a:solidFill>
                  <a:schemeClr val="tx2">
                    <a:lumMod val="75000"/>
                  </a:schemeClr>
                </a:solidFill>
                <a:latin typeface="Calibri" panose="020F0502020204030204" pitchFamily="34" charset="0"/>
                <a:cs typeface="Calibri" panose="020F0502020204030204" pitchFamily="34" charset="0"/>
              </a:rPr>
              <a:t>especificant els motius, finalitat i contingut de la reunió o conferència que ha ocasionat la realització de les despeses de menjar, el lloc de celebració i identificació dels participants i destinataris d'aquestes despeses</a:t>
            </a:r>
            <a:r>
              <a:rPr lang="ca-ES" dirty="0">
                <a:latin typeface="Calibri" panose="020F0502020204030204" pitchFamily="34" charset="0"/>
                <a:cs typeface="Calibri" panose="020F0502020204030204" pitchFamily="34" charset="0"/>
              </a:rPr>
              <a:t>.</a:t>
            </a:r>
          </a:p>
          <a:p>
            <a:pPr marL="274320" indent="-274320" algn="just">
              <a:buClr>
                <a:schemeClr val="accent3"/>
              </a:buClr>
              <a:buNone/>
              <a:defRPr/>
            </a:pPr>
            <a:r>
              <a:rPr lang="ca-ES" dirty="0">
                <a:latin typeface="Calibri" panose="020F0502020204030204" pitchFamily="34" charset="0"/>
                <a:cs typeface="Calibri" panose="020F0502020204030204" pitchFamily="34" charset="0"/>
              </a:rPr>
              <a:t> </a:t>
            </a:r>
            <a:br>
              <a:rPr lang="ca-ES" dirty="0">
                <a:latin typeface="Calibri" panose="020F0502020204030204" pitchFamily="34" charset="0"/>
                <a:cs typeface="Calibri" panose="020F0502020204030204" pitchFamily="34" charset="0"/>
              </a:rPr>
            </a:br>
            <a:r>
              <a:rPr lang="ca-ES" dirty="0">
                <a:latin typeface="Calibri" panose="020F0502020204030204" pitchFamily="34" charset="0"/>
                <a:cs typeface="Calibri" panose="020F0502020204030204" pitchFamily="34" charset="0"/>
              </a:rPr>
              <a:t>Només la justificació en els termes assenyalats en el paràgraf anterior, permetrà verificar no només la realització de la despesa sinó l'existència de la relació directa dels «despeses de menjar» amb la finalitat de la qual deriven així com la seva necessitat.</a:t>
            </a:r>
          </a:p>
          <a:p>
            <a:pPr marL="274320" indent="-274320" algn="just">
              <a:buClr>
                <a:schemeClr val="accent3"/>
              </a:buClr>
              <a:buNone/>
              <a:defRPr/>
            </a:pPr>
            <a:r>
              <a:rPr lang="ca-ES" dirty="0">
                <a:latin typeface="Calibri" panose="020F0502020204030204" pitchFamily="34" charset="0"/>
                <a:cs typeface="Calibri" panose="020F0502020204030204" pitchFamily="34" charset="0"/>
              </a:rPr>
              <a:t> </a:t>
            </a:r>
            <a:br>
              <a:rPr lang="ca-ES" dirty="0">
                <a:latin typeface="Calibri" panose="020F0502020204030204" pitchFamily="34" charset="0"/>
                <a:cs typeface="Calibri" panose="020F0502020204030204" pitchFamily="34" charset="0"/>
              </a:rPr>
            </a:br>
            <a:r>
              <a:rPr lang="ca-ES" dirty="0">
                <a:latin typeface="Calibri" panose="020F0502020204030204" pitchFamily="34" charset="0"/>
                <a:cs typeface="Calibri" panose="020F0502020204030204" pitchFamily="34" charset="0"/>
              </a:rPr>
              <a:t/>
            </a:r>
            <a:br>
              <a:rPr lang="ca-ES" dirty="0">
                <a:latin typeface="Calibri" panose="020F0502020204030204" pitchFamily="34" charset="0"/>
                <a:cs typeface="Calibri" panose="020F0502020204030204" pitchFamily="34" charset="0"/>
              </a:rPr>
            </a:br>
            <a:r>
              <a:rPr lang="ca-ES" dirty="0">
                <a:latin typeface="Calibri" panose="020F0502020204030204" pitchFamily="34" charset="0"/>
                <a:cs typeface="Calibri" panose="020F0502020204030204" pitchFamily="34" charset="0"/>
              </a:rPr>
              <a:t/>
            </a:r>
            <a:br>
              <a:rPr lang="ca-ES" dirty="0">
                <a:latin typeface="Calibri" panose="020F0502020204030204" pitchFamily="34" charset="0"/>
                <a:cs typeface="Calibri" panose="020F0502020204030204" pitchFamily="34" charset="0"/>
              </a:rPr>
            </a:br>
            <a:endParaRPr lang="ca-ES" dirty="0">
              <a:latin typeface="Calibri" panose="020F0502020204030204" pitchFamily="34" charset="0"/>
              <a:cs typeface="Calibri" panose="020F0502020204030204" pitchFamily="34" charset="0"/>
            </a:endParaRPr>
          </a:p>
          <a:p>
            <a:pPr marL="274320" indent="-274320">
              <a:buClr>
                <a:schemeClr val="accent3"/>
              </a:buClr>
              <a:buFont typeface="Wingdings 2"/>
              <a:buChar char=""/>
              <a:defRPr/>
            </a:pPr>
            <a:endParaRPr lang="es-ES"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774BE382-0B04-4CA5-8107-59F254DAE524}" type="slidenum">
              <a:rPr lang="es-ES"/>
              <a:pPr>
                <a:defRPr/>
              </a:pPr>
              <a:t>76</a:t>
            </a:fld>
            <a:endParaRPr lang="es-ES"/>
          </a:p>
        </p:txBody>
      </p:sp>
    </p:spTree>
    <p:extLst>
      <p:ext uri="{BB962C8B-B14F-4D97-AF65-F5344CB8AC3E}">
        <p14:creationId xmlns:p14="http://schemas.microsoft.com/office/powerpoint/2010/main" val="1859568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1847528" y="404664"/>
            <a:ext cx="9864773" cy="5616922"/>
          </a:xfrm>
          <a:noFill/>
        </p:spPr>
        <p:txBody>
          <a:bodyPr rtlCol="0">
            <a:normAutofit/>
          </a:bodyPr>
          <a:lstStyle/>
          <a:p>
            <a:pPr marL="274320" indent="-274320">
              <a:buClr>
                <a:schemeClr val="accent3"/>
              </a:buClr>
              <a:buNone/>
              <a:defRPr/>
            </a:pPr>
            <a:r>
              <a:rPr lang="es-ES" sz="3200" b="1" dirty="0">
                <a:solidFill>
                  <a:srgbClr val="0070C0"/>
                </a:solidFill>
                <a:latin typeface="Calibri" panose="020F0502020204030204" pitchFamily="34" charset="0"/>
                <a:cs typeface="Calibri" panose="020F0502020204030204" pitchFamily="34" charset="0"/>
              </a:rPr>
              <a:t>-DESPESES DE VIATGE</a:t>
            </a:r>
          </a:p>
          <a:p>
            <a:pPr marL="274320" indent="-274320" algn="just">
              <a:buClr>
                <a:schemeClr val="accent3"/>
              </a:buClr>
              <a:buFont typeface="Wingdings 2"/>
              <a:buChar char=""/>
              <a:defRPr/>
            </a:pPr>
            <a:r>
              <a:rPr lang="ca-ES" sz="1900" dirty="0">
                <a:latin typeface="Calibri" panose="020F0502020204030204" pitchFamily="34" charset="0"/>
                <a:cs typeface="Calibri" panose="020F0502020204030204" pitchFamily="34" charset="0"/>
              </a:rPr>
              <a:t>Pel que fa a les despeses de viatge per utilització de vehicle particular, és necessari:</a:t>
            </a:r>
          </a:p>
          <a:p>
            <a:pPr marL="640080" lvl="1" indent="-246888" algn="just">
              <a:buFont typeface="Wingdings 2"/>
              <a:buChar char=""/>
              <a:defRPr/>
            </a:pPr>
            <a:r>
              <a:rPr lang="ca-ES" sz="1900" dirty="0">
                <a:latin typeface="Calibri" panose="020F0502020204030204" pitchFamily="34" charset="0"/>
                <a:cs typeface="Calibri" panose="020F0502020204030204" pitchFamily="34" charset="0"/>
              </a:rPr>
              <a:t>Acreditar l'adequació del recorregut l'itinerari previst o normal, amb detall del quilometratge (anada i tornada), matrícula, marca i altres característiques del vehicle autoritzat.</a:t>
            </a:r>
          </a:p>
          <a:p>
            <a:pPr marL="640080" lvl="1" indent="-246888" algn="just">
              <a:buFont typeface="Wingdings 2"/>
              <a:buChar char=""/>
              <a:defRPr/>
            </a:pPr>
            <a:r>
              <a:rPr lang="ca-ES" sz="1900" dirty="0">
                <a:latin typeface="Calibri" panose="020F0502020204030204" pitchFamily="34" charset="0"/>
                <a:cs typeface="Calibri" panose="020F0502020204030204" pitchFamily="34" charset="0"/>
              </a:rPr>
              <a:t>Liquidant el seu import d'acord al preu per quilòmetre que hagi acordat per l'Ajuntament i, en el seu defecte, a raó del IMPORT </a:t>
            </a:r>
            <a:r>
              <a:rPr lang="ca-ES" sz="2000" dirty="0">
                <a:latin typeface="Calibri" panose="020F0502020204030204" pitchFamily="34" charset="0"/>
                <a:cs typeface="Calibri" panose="020F0502020204030204" pitchFamily="34" charset="0"/>
              </a:rPr>
              <a:t>que senyala la disposició que desenvolupa </a:t>
            </a:r>
            <a:r>
              <a:rPr lang="ca-ES" sz="1900" dirty="0">
                <a:latin typeface="Calibri" panose="020F0502020204030204" pitchFamily="34" charset="0"/>
                <a:cs typeface="Calibri" panose="020F0502020204030204" pitchFamily="34" charset="0"/>
              </a:rPr>
              <a:t>la </a:t>
            </a:r>
            <a:r>
              <a:rPr lang="ca-ES" sz="1900" dirty="0" smtClean="0">
                <a:latin typeface="Calibri" panose="020F0502020204030204" pitchFamily="34" charset="0"/>
                <a:cs typeface="Calibri" panose="020F0502020204030204" pitchFamily="34" charset="0"/>
              </a:rPr>
              <a:t>Llei de pressupostos de l’Estat, BOE </a:t>
            </a:r>
            <a:r>
              <a:rPr lang="ca-ES" sz="1900" dirty="0">
                <a:latin typeface="Calibri" panose="020F0502020204030204" pitchFamily="34" charset="0"/>
                <a:cs typeface="Calibri" panose="020F0502020204030204" pitchFamily="34" charset="0"/>
              </a:rPr>
              <a:t>3 de gener de 2009 (Resolució de 2 de gener de 2009 de la Secretaria d’Estat d’Hisenda i Pressupostos. BOE 3/01/2009) més aquells altres despeses (aparcaments, garatge, etc.), prèvia la corresponent justificació documental. (Tot això d'acord amb l'establert en l'apartat 2.2.2 de l'esmentada Ordre de 8 de novembre de 1994, complementada amb la de 31 de juliol de 1985 que només s'ha modificat en el preu per quilòmetre).</a:t>
            </a:r>
          </a:p>
          <a:p>
            <a:pPr marL="393192" lvl="1" indent="0" algn="just">
              <a:buNone/>
              <a:defRPr/>
            </a:pPr>
            <a:endParaRPr lang="ca-ES" sz="1900" u="sng" dirty="0">
              <a:latin typeface="Calibri" panose="020F0502020204030204" pitchFamily="34" charset="0"/>
              <a:cs typeface="Calibri" panose="020F0502020204030204" pitchFamily="34" charset="0"/>
            </a:endParaRPr>
          </a:p>
          <a:p>
            <a:pPr marL="274320" indent="-274320" algn="just">
              <a:buClr>
                <a:schemeClr val="accent3"/>
              </a:buClr>
              <a:buFont typeface="Wingdings 2"/>
              <a:buChar char=""/>
              <a:defRPr/>
            </a:pPr>
            <a:r>
              <a:rPr lang="ca-ES" sz="1900" u="sng" dirty="0">
                <a:latin typeface="Calibri" panose="020F0502020204030204" pitchFamily="34" charset="0"/>
                <a:cs typeface="Calibri" panose="020F0502020204030204" pitchFamily="34" charset="0"/>
              </a:rPr>
              <a:t>Actualment les indemnitzacions es troben regulades en el RD 462/2002 de 24 de maig.</a:t>
            </a:r>
            <a:endParaRPr lang="ca-ES" sz="1900" dirty="0">
              <a:latin typeface="Calibri" panose="020F0502020204030204" pitchFamily="34" charset="0"/>
              <a:cs typeface="Calibri" panose="020F0502020204030204" pitchFamily="34" charset="0"/>
            </a:endParaRPr>
          </a:p>
          <a:p>
            <a:pPr marL="274320" indent="-274320">
              <a:buClr>
                <a:schemeClr val="accent3"/>
              </a:buClr>
              <a:buNone/>
              <a:defRPr/>
            </a:pPr>
            <a:endParaRPr lang="es-ES" sz="1900" dirty="0">
              <a:latin typeface="Calibri" panose="020F0502020204030204" pitchFamily="34" charset="0"/>
              <a:cs typeface="Calibri" panose="020F0502020204030204" pitchFamily="34" charset="0"/>
            </a:endParaRPr>
          </a:p>
        </p:txBody>
      </p:sp>
      <p:sp>
        <p:nvSpPr>
          <p:cNvPr id="111618" name="4 Marcador de pie de página"/>
          <p:cNvSpPr>
            <a:spLocks noGrp="1"/>
          </p:cNvSpPr>
          <p:nvPr>
            <p:ph type="ftr" sz="quarter" idx="11"/>
          </p:nvPr>
        </p:nvSpPr>
        <p:spPr/>
        <p:txBody>
          <a:bodyPr/>
          <a:lstStyle/>
          <a:p>
            <a:pPr>
              <a:defRPr/>
            </a:pPr>
            <a:r>
              <a:rPr lang="pt-BR"/>
              <a:t>Curs de regim juridic </a:t>
            </a:r>
            <a:endParaRPr lang="es-ES"/>
          </a:p>
        </p:txBody>
      </p:sp>
      <p:sp>
        <p:nvSpPr>
          <p:cNvPr id="111619" name="5 Marcador de número de diapositiva"/>
          <p:cNvSpPr>
            <a:spLocks noGrp="1"/>
          </p:cNvSpPr>
          <p:nvPr>
            <p:ph type="sldNum" sz="quarter" idx="12"/>
          </p:nvPr>
        </p:nvSpPr>
        <p:spPr/>
        <p:txBody>
          <a:bodyPr/>
          <a:lstStyle/>
          <a:p>
            <a:pPr>
              <a:defRPr/>
            </a:pPr>
            <a:fld id="{5E38A942-4894-464D-A8CE-84202D37740D}" type="slidenum">
              <a:rPr lang="es-ES"/>
              <a:pPr>
                <a:defRPr/>
              </a:pPr>
              <a:t>77</a:t>
            </a:fld>
            <a:endParaRPr lang="es-ES"/>
          </a:p>
        </p:txBody>
      </p:sp>
    </p:spTree>
    <p:extLst>
      <p:ext uri="{BB962C8B-B14F-4D97-AF65-F5344CB8AC3E}">
        <p14:creationId xmlns:p14="http://schemas.microsoft.com/office/powerpoint/2010/main" val="17274264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83" name="Group 27"/>
          <p:cNvGraphicFramePr>
            <a:graphicFrameLocks noGrp="1"/>
          </p:cNvGraphicFramePr>
          <p:nvPr>
            <p:ph type="tbl" idx="1"/>
            <p:extLst>
              <p:ext uri="{D42A27DB-BD31-4B8C-83A1-F6EECF244321}">
                <p14:modId xmlns:p14="http://schemas.microsoft.com/office/powerpoint/2010/main" val="3526108329"/>
              </p:ext>
            </p:extLst>
          </p:nvPr>
        </p:nvGraphicFramePr>
        <p:xfrm>
          <a:off x="2238375" y="1428751"/>
          <a:ext cx="7340600" cy="3472181"/>
        </p:xfrm>
        <a:graphic>
          <a:graphicData uri="http://schemas.openxmlformats.org/drawingml/2006/table">
            <a:tbl>
              <a:tblPr/>
              <a:tblGrid>
                <a:gridCol w="5727700">
                  <a:extLst>
                    <a:ext uri="{9D8B030D-6E8A-4147-A177-3AD203B41FA5}">
                      <a16:colId xmlns:a16="http://schemas.microsoft.com/office/drawing/2014/main" val="20000"/>
                    </a:ext>
                  </a:extLst>
                </a:gridCol>
                <a:gridCol w="1612900">
                  <a:extLst>
                    <a:ext uri="{9D8B030D-6E8A-4147-A177-3AD203B41FA5}">
                      <a16:colId xmlns:a16="http://schemas.microsoft.com/office/drawing/2014/main" val="20001"/>
                    </a:ext>
                  </a:extLst>
                </a:gridCol>
              </a:tblGrid>
              <a:tr h="641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0" i="0" u="none" strike="noStrike" cap="none" normalizeH="0" baseline="0" dirty="0">
                          <a:ln>
                            <a:noFill/>
                          </a:ln>
                          <a:solidFill>
                            <a:schemeClr val="tx1"/>
                          </a:solidFill>
                          <a:effectLst/>
                          <a:latin typeface="Comic Sans MS" pitchFamily="66" charset="0"/>
                          <a:cs typeface="Arial" charset="0"/>
                        </a:rPr>
                        <a:t>Número de Km x </a:t>
                      </a:r>
                      <a:r>
                        <a:rPr kumimoji="0" lang="ca-ES" sz="2000" b="0" i="0" u="none" strike="noStrike" cap="none" normalizeH="0" baseline="0" dirty="0" smtClean="0">
                          <a:ln>
                            <a:noFill/>
                          </a:ln>
                          <a:solidFill>
                            <a:schemeClr val="tx1"/>
                          </a:solidFill>
                          <a:effectLst/>
                          <a:latin typeface="Comic Sans MS" pitchFamily="66" charset="0"/>
                          <a:cs typeface="Arial" charset="0"/>
                        </a:rPr>
                        <a:t>0,30€ </a:t>
                      </a:r>
                      <a:r>
                        <a:rPr kumimoji="0" lang="ca-ES" sz="2000" b="0" i="0" u="none" strike="noStrike" cap="none" normalizeH="0" baseline="0" dirty="0" smtClean="0">
                          <a:ln>
                            <a:noFill/>
                          </a:ln>
                          <a:solidFill>
                            <a:schemeClr val="tx1"/>
                          </a:solidFill>
                          <a:effectLst/>
                          <a:latin typeface="Comic Sans MS" pitchFamily="66" charset="0"/>
                          <a:cs typeface="Arial" charset="0"/>
                        </a:rPr>
                        <a:t>import per exemple aprovat per la Corporació</a:t>
                      </a:r>
                      <a:endParaRPr kumimoji="0" lang="ca-ES" sz="2000" b="0" i="0" u="none" strike="noStrike" cap="none" normalizeH="0" baseline="0" dirty="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0" i="0" u="none" strike="noStrike" cap="none" normalizeH="0" baseline="0">
                          <a:ln>
                            <a:noFill/>
                          </a:ln>
                          <a:solidFill>
                            <a:schemeClr val="tx1"/>
                          </a:solidFill>
                          <a:effectLst/>
                          <a:latin typeface="Comic Sans MS" pitchFamily="66" charset="0"/>
                          <a:cs typeface="Arial" charset="0"/>
                        </a:rPr>
                        <a:t>X</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135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0" i="0" u="none" strike="noStrike" cap="none" normalizeH="0" baseline="0" dirty="0">
                          <a:ln>
                            <a:noFill/>
                          </a:ln>
                          <a:solidFill>
                            <a:schemeClr val="tx1"/>
                          </a:solidFill>
                          <a:effectLst/>
                          <a:latin typeface="Comic Sans MS" pitchFamily="66" charset="0"/>
                          <a:cs typeface="Arial" charset="0"/>
                        </a:rPr>
                        <a:t>Número de Km x 0,19</a:t>
                      </a:r>
                      <a:r>
                        <a:rPr kumimoji="0" lang="ca-ES" sz="2000" b="0" i="0" u="none" strike="noStrike" cap="none" normalizeH="0" baseline="0" dirty="0" smtClean="0">
                          <a:ln>
                            <a:noFill/>
                          </a:ln>
                          <a:solidFill>
                            <a:schemeClr val="tx1"/>
                          </a:solidFill>
                          <a:effectLst/>
                          <a:latin typeface="Comic Sans MS" pitchFamily="66" charset="0"/>
                          <a:cs typeface="Arial" charset="0"/>
                        </a:rPr>
                        <a:t>€ import mínim establert </a:t>
                      </a:r>
                      <a:r>
                        <a:rPr lang="ca-ES" sz="2000" u="sng" dirty="0" smtClean="0"/>
                        <a:t>RD 462/2002 </a:t>
                      </a:r>
                      <a:r>
                        <a:rPr kumimoji="0" lang="ca-ES" sz="2000" b="0" i="0" u="none" strike="noStrike" cap="none" normalizeH="0" baseline="0" dirty="0" smtClean="0">
                          <a:ln>
                            <a:noFill/>
                          </a:ln>
                          <a:solidFill>
                            <a:schemeClr val="tx1"/>
                          </a:solidFill>
                          <a:effectLst/>
                          <a:latin typeface="Comic Sans MS" pitchFamily="66" charset="0"/>
                          <a:cs typeface="Arial" charset="0"/>
                        </a:rPr>
                        <a:t> </a:t>
                      </a:r>
                      <a:endParaRPr kumimoji="0" lang="ca-ES" sz="2000" b="0" i="0" u="none" strike="noStrike" cap="none" normalizeH="0" baseline="0" dirty="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0" i="0" u="none" strike="noStrike" cap="none" normalizeH="0" baseline="0">
                          <a:ln>
                            <a:noFill/>
                          </a:ln>
                          <a:solidFill>
                            <a:schemeClr val="tx1"/>
                          </a:solidFill>
                          <a:effectLst/>
                          <a:latin typeface="Comic Sans MS" pitchFamily="66" charset="0"/>
                          <a:cs typeface="Arial" charset="0"/>
                        </a:rPr>
                        <a: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97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0" i="0" u="none" strike="noStrike" cap="none" normalizeH="0" baseline="0" dirty="0">
                          <a:ln>
                            <a:noFill/>
                          </a:ln>
                          <a:solidFill>
                            <a:schemeClr val="tx1"/>
                          </a:solidFill>
                          <a:effectLst/>
                          <a:latin typeface="Comic Sans MS" pitchFamily="66" charset="0"/>
                          <a:cs typeface="Arial" charset="0"/>
                        </a:rPr>
                        <a:t>Diferència entre X -Y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0" i="0" u="none" strike="noStrike" cap="none" normalizeH="0" baseline="0">
                          <a:ln>
                            <a:noFill/>
                          </a:ln>
                          <a:solidFill>
                            <a:schemeClr val="tx1"/>
                          </a:solidFill>
                          <a:effectLst/>
                          <a:latin typeface="Comic Sans MS" pitchFamily="66" charset="0"/>
                          <a:cs typeface="Arial" charset="0"/>
                        </a:rPr>
                        <a:t>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29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0" i="0" u="none" strike="noStrike" cap="none" normalizeH="0" baseline="0" dirty="0">
                          <a:ln>
                            <a:noFill/>
                          </a:ln>
                          <a:solidFill>
                            <a:schemeClr val="tx1"/>
                          </a:solidFill>
                          <a:effectLst/>
                          <a:latin typeface="Comic Sans MS" pitchFamily="66" charset="0"/>
                          <a:cs typeface="Arial" charset="0"/>
                        </a:rPr>
                        <a:t>Renda sobre la Z</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0" i="0" u="none" strike="noStrike" cap="none" normalizeH="0" baseline="0" dirty="0">
                          <a:ln>
                            <a:noFill/>
                          </a:ln>
                          <a:solidFill>
                            <a:schemeClr val="tx1"/>
                          </a:solidFill>
                          <a:effectLst/>
                          <a:latin typeface="Comic Sans MS" pitchFamily="66" charset="0"/>
                          <a:cs typeface="Arial" charset="0"/>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7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1" i="0" u="none" strike="noStrike" cap="none" normalizeH="0" baseline="0" dirty="0">
                          <a:ln>
                            <a:noFill/>
                          </a:ln>
                          <a:solidFill>
                            <a:schemeClr val="bg1"/>
                          </a:solidFill>
                          <a:effectLst/>
                          <a:latin typeface="Comic Sans MS" pitchFamily="66" charset="0"/>
                          <a:cs typeface="Arial" charset="0"/>
                        </a:rPr>
                        <a:t>A cobrar líquid x -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ca-ES" sz="2000" b="1" i="0" u="none" strike="noStrike" cap="none" normalizeH="0" baseline="0" dirty="0">
                          <a:ln>
                            <a:noFill/>
                          </a:ln>
                          <a:solidFill>
                            <a:schemeClr val="bg1"/>
                          </a:solidFill>
                          <a:effectLst/>
                          <a:latin typeface="Comic Sans MS" pitchFamily="66" charset="0"/>
                          <a:cs typeface="Arial" charset="0"/>
                        </a:rPr>
                        <a:t>Import líquid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02060"/>
                    </a:solidFill>
                  </a:tcPr>
                </a:tc>
                <a:extLst>
                  <a:ext uri="{0D108BD9-81ED-4DB2-BD59-A6C34878D82A}">
                    <a16:rowId xmlns:a16="http://schemas.microsoft.com/office/drawing/2014/main" val="10004"/>
                  </a:ext>
                </a:extLst>
              </a:tr>
            </a:tbl>
          </a:graphicData>
        </a:graphic>
      </p:graphicFrame>
      <p:sp>
        <p:nvSpPr>
          <p:cNvPr id="112642" name="4 Marcador de pie de página"/>
          <p:cNvSpPr>
            <a:spLocks noGrp="1"/>
          </p:cNvSpPr>
          <p:nvPr>
            <p:ph type="ftr" sz="quarter" idx="11"/>
          </p:nvPr>
        </p:nvSpPr>
        <p:spPr/>
        <p:txBody>
          <a:bodyPr/>
          <a:lstStyle/>
          <a:p>
            <a:pPr>
              <a:defRPr/>
            </a:pPr>
            <a:r>
              <a:rPr lang="pt-BR"/>
              <a:t>Curs de regim juridic </a:t>
            </a:r>
            <a:endParaRPr lang="es-ES"/>
          </a:p>
        </p:txBody>
      </p:sp>
      <p:sp>
        <p:nvSpPr>
          <p:cNvPr id="112643" name="5 Marcador de número de diapositiva"/>
          <p:cNvSpPr>
            <a:spLocks noGrp="1"/>
          </p:cNvSpPr>
          <p:nvPr>
            <p:ph type="sldNum" sz="quarter" idx="12"/>
          </p:nvPr>
        </p:nvSpPr>
        <p:spPr/>
        <p:txBody>
          <a:bodyPr/>
          <a:lstStyle/>
          <a:p>
            <a:pPr>
              <a:defRPr/>
            </a:pPr>
            <a:fld id="{2799183F-0D0E-434F-A871-DEB3B1D319CC}" type="slidenum">
              <a:rPr lang="es-ES"/>
              <a:pPr>
                <a:defRPr/>
              </a:pPr>
              <a:t>78</a:t>
            </a:fld>
            <a:endParaRPr lang="es-ES"/>
          </a:p>
        </p:txBody>
      </p:sp>
      <p:sp>
        <p:nvSpPr>
          <p:cNvPr id="99352" name="Text Box 23"/>
          <p:cNvSpPr txBox="1">
            <a:spLocks noChangeArrowheads="1"/>
          </p:cNvSpPr>
          <p:nvPr/>
        </p:nvSpPr>
        <p:spPr bwMode="auto">
          <a:xfrm>
            <a:off x="2135560" y="629687"/>
            <a:ext cx="7746056" cy="523220"/>
          </a:xfrm>
          <a:prstGeom prst="rect">
            <a:avLst/>
          </a:prstGeom>
          <a:noFill/>
          <a:ln w="9525">
            <a:noFill/>
            <a:miter lim="800000"/>
            <a:headEnd/>
            <a:tailEnd/>
          </a:ln>
        </p:spPr>
        <p:txBody>
          <a:bodyPr wrap="square">
            <a:spAutoFit/>
          </a:bodyPr>
          <a:lstStyle/>
          <a:p>
            <a:pPr eaLnBrk="1" hangingPunct="1">
              <a:spcBef>
                <a:spcPct val="50000"/>
              </a:spcBef>
              <a:buClr>
                <a:schemeClr val="folHlink"/>
              </a:buClr>
              <a:buFont typeface="Wingdings" pitchFamily="2" charset="2"/>
              <a:buChar char="§"/>
              <a:defRPr/>
            </a:pPr>
            <a:r>
              <a:rPr lang="ca-ES" sz="2800" b="1" dirty="0" smtClean="0">
                <a:solidFill>
                  <a:srgbClr val="0070C0"/>
                </a:solidFill>
                <a:latin typeface="Calibri" panose="020F0502020204030204" pitchFamily="34" charset="0"/>
                <a:cs typeface="Calibri" panose="020F0502020204030204" pitchFamily="34" charset="0"/>
              </a:rPr>
              <a:t> CÀLCUL DE L’IMPORT DE DESPLAÇAMENT:</a:t>
            </a:r>
            <a:endParaRPr lang="ca-ES" sz="2800" b="1" dirty="0">
              <a:solidFill>
                <a:srgbClr val="0070C0"/>
              </a:solidFill>
              <a:latin typeface="Calibri" panose="020F0502020204030204" pitchFamily="34" charset="0"/>
              <a:cs typeface="Calibri" panose="020F0502020204030204" pitchFamily="34" charset="0"/>
            </a:endParaRPr>
          </a:p>
        </p:txBody>
      </p:sp>
      <p:graphicFrame>
        <p:nvGraphicFramePr>
          <p:cNvPr id="6" name="5 Tabla"/>
          <p:cNvGraphicFramePr>
            <a:graphicFrameLocks noGrp="1"/>
          </p:cNvGraphicFramePr>
          <p:nvPr/>
        </p:nvGraphicFramePr>
        <p:xfrm>
          <a:off x="2238376" y="4786313"/>
          <a:ext cx="7358063" cy="711200"/>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0000"/>
                    </a:ext>
                  </a:extLst>
                </a:gridCol>
                <a:gridCol w="1643063">
                  <a:extLst>
                    <a:ext uri="{9D8B030D-6E8A-4147-A177-3AD203B41FA5}">
                      <a16:colId xmlns:a16="http://schemas.microsoft.com/office/drawing/2014/main" val="20001"/>
                    </a:ext>
                  </a:extLst>
                </a:gridCol>
              </a:tblGrid>
              <a:tr h="711200">
                <a:tc>
                  <a:txBody>
                    <a:bodyPr/>
                    <a:lstStyle/>
                    <a:p>
                      <a:r>
                        <a:rPr lang="ca-ES" sz="1800" noProof="0" dirty="0">
                          <a:latin typeface="Comic Sans MS" pitchFamily="66" charset="0"/>
                        </a:rPr>
                        <a:t>A ingressar</a:t>
                      </a:r>
                      <a:r>
                        <a:rPr lang="ca-ES" sz="1800" baseline="0" noProof="0" dirty="0">
                          <a:latin typeface="Comic Sans MS" pitchFamily="66" charset="0"/>
                        </a:rPr>
                        <a:t> a H</a:t>
                      </a:r>
                      <a:r>
                        <a:rPr lang="ca-ES" sz="1800" noProof="0" dirty="0">
                          <a:latin typeface="Comic Sans MS" pitchFamily="66" charset="0"/>
                        </a:rPr>
                        <a:t>isenda en concepte</a:t>
                      </a:r>
                      <a:r>
                        <a:rPr lang="ca-ES" sz="1800" baseline="0" noProof="0" dirty="0">
                          <a:latin typeface="Comic Sans MS" pitchFamily="66" charset="0"/>
                        </a:rPr>
                        <a:t> de </a:t>
                      </a:r>
                      <a:r>
                        <a:rPr lang="ca-ES" sz="1800" noProof="0" dirty="0">
                          <a:latin typeface="Comic Sans MS" pitchFamily="66" charset="0"/>
                        </a:rPr>
                        <a:t>renda</a:t>
                      </a:r>
                    </a:p>
                  </a:txBody>
                  <a:tcPr marL="91439" marR="91439" marT="45700" marB="45700">
                    <a:solidFill>
                      <a:schemeClr val="accent2"/>
                    </a:solidFill>
                  </a:tcPr>
                </a:tc>
                <a:tc>
                  <a:txBody>
                    <a:bodyPr/>
                    <a:lstStyle/>
                    <a:p>
                      <a:pPr algn="r"/>
                      <a:r>
                        <a:rPr lang="ca-ES" sz="1800" noProof="0" dirty="0">
                          <a:latin typeface="Comic Sans MS" pitchFamily="66" charset="0"/>
                        </a:rPr>
                        <a:t>$</a:t>
                      </a:r>
                    </a:p>
                  </a:txBody>
                  <a:tcPr marL="91439" marR="91439" marT="45700" marB="45700">
                    <a:solidFill>
                      <a:schemeClr val="accent2"/>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622073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Título"/>
          <p:cNvSpPr>
            <a:spLocks noGrp="1"/>
          </p:cNvSpPr>
          <p:nvPr>
            <p:ph type="title"/>
          </p:nvPr>
        </p:nvSpPr>
        <p:spPr>
          <a:xfrm>
            <a:off x="2024063" y="285750"/>
            <a:ext cx="8229600" cy="1143000"/>
          </a:xfrm>
        </p:spPr>
        <p:txBody>
          <a:bodyPr rtlCol="0">
            <a:normAutofit/>
          </a:bodyPr>
          <a:lstStyle/>
          <a:p>
            <a:pPr>
              <a:defRPr/>
            </a:pPr>
            <a:r>
              <a:rPr lang="es-ES" b="1" dirty="0">
                <a:solidFill>
                  <a:schemeClr val="accent1">
                    <a:lumMod val="75000"/>
                  </a:schemeClr>
                </a:solidFill>
                <a:effectLst>
                  <a:outerShdw blurRad="38100" dist="38100" dir="2700000" algn="tl">
                    <a:srgbClr val="000000">
                      <a:alpha val="43137"/>
                    </a:srgbClr>
                  </a:outerShdw>
                </a:effectLst>
              </a:rPr>
              <a:t>IRPF</a:t>
            </a:r>
          </a:p>
        </p:txBody>
      </p:sp>
      <p:sp>
        <p:nvSpPr>
          <p:cNvPr id="113668" name="3 Marcador de pie de página"/>
          <p:cNvSpPr>
            <a:spLocks noGrp="1"/>
          </p:cNvSpPr>
          <p:nvPr>
            <p:ph type="ftr" sz="quarter" idx="11"/>
          </p:nvPr>
        </p:nvSpPr>
        <p:spPr/>
        <p:txBody>
          <a:bodyPr/>
          <a:lstStyle/>
          <a:p>
            <a:pPr>
              <a:defRPr/>
            </a:pPr>
            <a:r>
              <a:rPr lang="pt-BR"/>
              <a:t>Curs de regim juridic </a:t>
            </a:r>
            <a:endParaRPr lang="es-ES"/>
          </a:p>
        </p:txBody>
      </p:sp>
      <p:sp>
        <p:nvSpPr>
          <p:cNvPr id="113669" name="4 Marcador de número de diapositiva"/>
          <p:cNvSpPr>
            <a:spLocks noGrp="1"/>
          </p:cNvSpPr>
          <p:nvPr>
            <p:ph type="sldNum" sz="quarter" idx="12"/>
          </p:nvPr>
        </p:nvSpPr>
        <p:spPr/>
        <p:txBody>
          <a:bodyPr/>
          <a:lstStyle/>
          <a:p>
            <a:pPr>
              <a:defRPr/>
            </a:pPr>
            <a:fld id="{2E2B4D74-6DF2-4BCF-AEB4-FC65659ED330}" type="slidenum">
              <a:rPr lang="es-ES"/>
              <a:pPr>
                <a:defRPr/>
              </a:pPr>
              <a:t>79</a:t>
            </a:fld>
            <a:endParaRPr lang="es-ES"/>
          </a:p>
        </p:txBody>
      </p:sp>
      <p:sp>
        <p:nvSpPr>
          <p:cNvPr id="6" name="Rectangle arrodonit 5"/>
          <p:cNvSpPr/>
          <p:nvPr/>
        </p:nvSpPr>
        <p:spPr>
          <a:xfrm>
            <a:off x="5095875" y="1285876"/>
            <a:ext cx="5214938" cy="221456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ca-ES" dirty="0">
                <a:latin typeface="Calibri" panose="020F0502020204030204" pitchFamily="34" charset="0"/>
                <a:cs typeface="Calibri" panose="020F0502020204030204" pitchFamily="34" charset="0"/>
              </a:rPr>
              <a:t>Els imports percebuts en concepte </a:t>
            </a:r>
            <a:r>
              <a:rPr lang="ca-ES" sz="3200" dirty="0">
                <a:latin typeface="Calibri" panose="020F0502020204030204" pitchFamily="34" charset="0"/>
                <a:cs typeface="Calibri" panose="020F0502020204030204" pitchFamily="34" charset="0"/>
              </a:rPr>
              <a:t>de </a:t>
            </a:r>
            <a:r>
              <a:rPr lang="ca-ES" sz="3200" b="1" dirty="0">
                <a:latin typeface="Calibri" panose="020F0502020204030204" pitchFamily="34" charset="0"/>
                <a:cs typeface="Calibri" panose="020F0502020204030204" pitchFamily="34" charset="0"/>
              </a:rPr>
              <a:t>retribucions i d’assistències</a:t>
            </a:r>
            <a:r>
              <a:rPr lang="ca-ES" dirty="0">
                <a:latin typeface="Calibri" panose="020F0502020204030204" pitchFamily="34" charset="0"/>
                <a:cs typeface="Calibri" panose="020F0502020204030204" pitchFamily="34" charset="0"/>
              </a:rPr>
              <a:t> </a:t>
            </a:r>
            <a:r>
              <a:rPr lang="ca-ES" sz="2400" dirty="0">
                <a:latin typeface="Calibri" panose="020F0502020204030204" pitchFamily="34" charset="0"/>
                <a:cs typeface="Calibri" panose="020F0502020204030204" pitchFamily="34" charset="0"/>
              </a:rPr>
              <a:t>estan subjectes </a:t>
            </a:r>
            <a:r>
              <a:rPr lang="ca-ES" dirty="0">
                <a:latin typeface="Calibri" panose="020F0502020204030204" pitchFamily="34" charset="0"/>
                <a:cs typeface="Calibri" panose="020F0502020204030204" pitchFamily="34" charset="0"/>
              </a:rPr>
              <a:t>a retenció </a:t>
            </a:r>
            <a:r>
              <a:rPr lang="ca-ES" dirty="0" smtClean="0">
                <a:latin typeface="Calibri" panose="020F0502020204030204" pitchFamily="34" charset="0"/>
                <a:cs typeface="Calibri" panose="020F0502020204030204" pitchFamily="34" charset="0"/>
              </a:rPr>
              <a:t>de IRPF </a:t>
            </a:r>
            <a:r>
              <a:rPr lang="ca-ES" dirty="0">
                <a:latin typeface="Calibri" panose="020F0502020204030204" pitchFamily="34" charset="0"/>
                <a:cs typeface="Calibri" panose="020F0502020204030204" pitchFamily="34" charset="0"/>
              </a:rPr>
              <a:t>en el percentatge que correspongui en funció de l’import de la retribució assignada.</a:t>
            </a:r>
          </a:p>
        </p:txBody>
      </p:sp>
      <p:sp>
        <p:nvSpPr>
          <p:cNvPr id="7" name="Rectangle 6"/>
          <p:cNvSpPr/>
          <p:nvPr/>
        </p:nvSpPr>
        <p:spPr>
          <a:xfrm>
            <a:off x="4310064" y="3857625"/>
            <a:ext cx="6143625"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ca-ES" dirty="0">
                <a:latin typeface="Calibri" panose="020F0502020204030204" pitchFamily="34" charset="0"/>
                <a:cs typeface="Calibri" panose="020F0502020204030204" pitchFamily="34" charset="0"/>
              </a:rPr>
              <a:t>Els imports percebuts en concepte </a:t>
            </a:r>
            <a:r>
              <a:rPr lang="ca-ES" sz="3200" dirty="0">
                <a:latin typeface="Calibri" panose="020F0502020204030204" pitchFamily="34" charset="0"/>
                <a:cs typeface="Calibri" panose="020F0502020204030204" pitchFamily="34" charset="0"/>
              </a:rPr>
              <a:t>d</a:t>
            </a:r>
            <a:r>
              <a:rPr lang="ca-ES" sz="3200" b="1" dirty="0">
                <a:latin typeface="Calibri" panose="020F0502020204030204" pitchFamily="34" charset="0"/>
                <a:cs typeface="Calibri" panose="020F0502020204030204" pitchFamily="34" charset="0"/>
              </a:rPr>
              <a:t>’indemnitzacions</a:t>
            </a:r>
            <a:r>
              <a:rPr lang="ca-ES" sz="3200" dirty="0">
                <a:latin typeface="Calibri" panose="020F0502020204030204" pitchFamily="34" charset="0"/>
                <a:cs typeface="Calibri" panose="020F0502020204030204" pitchFamily="34" charset="0"/>
              </a:rPr>
              <a:t> </a:t>
            </a:r>
            <a:r>
              <a:rPr lang="ca-ES" dirty="0">
                <a:latin typeface="Calibri" panose="020F0502020204030204" pitchFamily="34" charset="0"/>
                <a:cs typeface="Calibri" panose="020F0502020204030204" pitchFamily="34" charset="0"/>
              </a:rPr>
              <a:t>no estan subjectes a retenció </a:t>
            </a:r>
            <a:r>
              <a:rPr lang="ca-ES" dirty="0" smtClean="0">
                <a:latin typeface="Calibri" panose="020F0502020204030204" pitchFamily="34" charset="0"/>
                <a:cs typeface="Calibri" panose="020F0502020204030204" pitchFamily="34" charset="0"/>
              </a:rPr>
              <a:t>de IRPF </a:t>
            </a:r>
            <a:r>
              <a:rPr lang="ca-ES" dirty="0">
                <a:latin typeface="Calibri" panose="020F0502020204030204" pitchFamily="34" charset="0"/>
                <a:cs typeface="Calibri" panose="020F0502020204030204" pitchFamily="34" charset="0"/>
              </a:rPr>
              <a:t>en els termes de l’article 9 del Reial decret 439/2007, de 30 de març, que aprova el Reglament de l’IRPF.</a:t>
            </a:r>
            <a:endParaRPr lang="es-ES" dirty="0">
              <a:latin typeface="Calibri" panose="020F0502020204030204" pitchFamily="34" charset="0"/>
              <a:cs typeface="Calibri" panose="020F0502020204030204" pitchFamily="34" charset="0"/>
            </a:endParaRPr>
          </a:p>
          <a:p>
            <a:pPr eaLnBrk="1" hangingPunct="1">
              <a:defRPr/>
            </a:pPr>
            <a:endParaRPr lang="es-ES" dirty="0">
              <a:latin typeface="Calibri" panose="020F0502020204030204" pitchFamily="34" charset="0"/>
              <a:cs typeface="Calibri" panose="020F0502020204030204" pitchFamily="34" charset="0"/>
            </a:endParaRPr>
          </a:p>
        </p:txBody>
      </p:sp>
      <p:sp>
        <p:nvSpPr>
          <p:cNvPr id="8" name="Oval 7"/>
          <p:cNvSpPr/>
          <p:nvPr/>
        </p:nvSpPr>
        <p:spPr>
          <a:xfrm>
            <a:off x="2595564" y="1714501"/>
            <a:ext cx="1500187" cy="135731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sz="2000" b="1" dirty="0"/>
              <a:t>IRPF</a:t>
            </a:r>
            <a:endParaRPr lang="es-ES" sz="2000" b="1" dirty="0"/>
          </a:p>
        </p:txBody>
      </p:sp>
      <p:sp>
        <p:nvSpPr>
          <p:cNvPr id="9" name="Oval 8"/>
          <p:cNvSpPr/>
          <p:nvPr/>
        </p:nvSpPr>
        <p:spPr>
          <a:xfrm>
            <a:off x="1952626" y="4214813"/>
            <a:ext cx="1285875" cy="171450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sz="2400" b="1" dirty="0"/>
              <a:t>No </a:t>
            </a:r>
          </a:p>
          <a:p>
            <a:pPr algn="ctr">
              <a:defRPr/>
            </a:pPr>
            <a:r>
              <a:rPr lang="ca-ES" sz="2400" b="1" dirty="0"/>
              <a:t>IRPF</a:t>
            </a:r>
            <a:endParaRPr lang="es-ES" sz="2400" b="1" dirty="0"/>
          </a:p>
        </p:txBody>
      </p:sp>
      <p:sp>
        <p:nvSpPr>
          <p:cNvPr id="10" name="Fletxa dreta 9"/>
          <p:cNvSpPr/>
          <p:nvPr/>
        </p:nvSpPr>
        <p:spPr>
          <a:xfrm>
            <a:off x="3952875" y="2286001"/>
            <a:ext cx="1143000" cy="42862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Fletxa dreta 10"/>
          <p:cNvSpPr/>
          <p:nvPr/>
        </p:nvSpPr>
        <p:spPr>
          <a:xfrm>
            <a:off x="3238501" y="4857751"/>
            <a:ext cx="1071563" cy="50006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56368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1544" y="4005064"/>
            <a:ext cx="8136904" cy="1440160"/>
          </a:xfrm>
          <a:solidFill>
            <a:srgbClr val="00B050"/>
          </a:solidFill>
        </p:spPr>
        <p:txBody>
          <a:bodyPr>
            <a:noAutofit/>
          </a:bodyPr>
          <a:lstStyle/>
          <a:p>
            <a:pPr algn="ctr"/>
            <a:r>
              <a:rPr lang="ca-ES" sz="4000" b="1" dirty="0" smtClean="0">
                <a:solidFill>
                  <a:schemeClr val="bg1"/>
                </a:solidFill>
                <a:latin typeface="Calibri" panose="020F0502020204030204" pitchFamily="34" charset="0"/>
                <a:cs typeface="Calibri" panose="020F0502020204030204" pitchFamily="34" charset="0"/>
              </a:rPr>
              <a:t>DELEGACIONS, AVOCACIÓ, ENCÀRREC DE GESTIÓ I SUPLÈNCIA.</a:t>
            </a:r>
            <a:endParaRPr lang="es-ES" sz="4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10394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59496" y="9684"/>
            <a:ext cx="8507288" cy="778098"/>
          </a:xfrm>
        </p:spPr>
        <p:txBody>
          <a:bodyPr/>
          <a:lstStyle/>
          <a:p>
            <a:r>
              <a:rPr lang="es-ES_tradnl" b="1" dirty="0">
                <a:solidFill>
                  <a:srgbClr val="002060"/>
                </a:solidFill>
              </a:rPr>
              <a:t>DESPESES ASSISTÈNCIA JURÍDICA</a:t>
            </a:r>
          </a:p>
        </p:txBody>
      </p:sp>
      <p:sp>
        <p:nvSpPr>
          <p:cNvPr id="3" name="2 Marcador de contenido"/>
          <p:cNvSpPr>
            <a:spLocks noGrp="1"/>
          </p:cNvSpPr>
          <p:nvPr>
            <p:ph idx="1"/>
          </p:nvPr>
        </p:nvSpPr>
        <p:spPr>
          <a:xfrm>
            <a:off x="1559496" y="692697"/>
            <a:ext cx="10153128" cy="5808236"/>
          </a:xfrm>
        </p:spPr>
        <p:txBody>
          <a:bodyPr>
            <a:noAutofit/>
          </a:bodyPr>
          <a:lstStyle/>
          <a:p>
            <a:pPr algn="just"/>
            <a:r>
              <a:rPr lang="ca-ES" sz="1700" dirty="0">
                <a:latin typeface="Calibri" panose="020F0502020204030204" pitchFamily="34" charset="0"/>
                <a:cs typeface="Calibri" panose="020F0502020204030204" pitchFamily="34" charset="0"/>
              </a:rPr>
              <a:t>Per altra banda, la normativa aplicable </a:t>
            </a:r>
            <a:r>
              <a:rPr lang="ca-ES" sz="1700" b="1" dirty="0">
                <a:latin typeface="Calibri" panose="020F0502020204030204" pitchFamily="34" charset="0"/>
                <a:cs typeface="Calibri" panose="020F0502020204030204" pitchFamily="34" charset="0"/>
              </a:rPr>
              <a:t>no ha analitzat la possibilitat </a:t>
            </a:r>
            <a:r>
              <a:rPr lang="ca-ES" sz="1700" dirty="0">
                <a:latin typeface="Calibri" panose="020F0502020204030204" pitchFamily="34" charset="0"/>
                <a:cs typeface="Calibri" panose="020F0502020204030204" pitchFamily="34" charset="0"/>
              </a:rPr>
              <a:t>de que l'Ajuntament hagi/pugui pagar les despeses d'assistència jurídica dels seus càrrecs electes. En canvi, si ho ha fet la jurisprudència, en concret el Tribunal Suprem (Sala Contenciosa administrativa, Secció 4a), en la Sentència de 4 febrer 2002, que ha dit: "Tractant-se de despeses de representació i defensa </a:t>
            </a:r>
            <a:r>
              <a:rPr lang="ca-ES" sz="1700" b="1" dirty="0">
                <a:latin typeface="Calibri" panose="020F0502020204030204" pitchFamily="34" charset="0"/>
                <a:cs typeface="Calibri" panose="020F0502020204030204" pitchFamily="34" charset="0"/>
              </a:rPr>
              <a:t>en un procés penal, la Corporació pot, en ús de l'autonomia local, considerar-les com a indemnitzables a títol de despeses ocasionades en l'exercici del càrrec, sempre que no concorrin circumstàncies que obliguin a qualificar-les com a despeses realitzades en interès propi o a favor d'interessos aliens al general de l'entitat local</a:t>
            </a:r>
            <a:r>
              <a:rPr lang="ca-ES" sz="1700" dirty="0">
                <a:latin typeface="Calibri" panose="020F0502020204030204" pitchFamily="34" charset="0"/>
                <a:cs typeface="Calibri" panose="020F0502020204030204" pitchFamily="34" charset="0"/>
              </a:rPr>
              <a:t>, per això cal que es compleixin les exigències següents:</a:t>
            </a:r>
          </a:p>
          <a:p>
            <a:pPr algn="just"/>
            <a:r>
              <a:rPr lang="ca-ES" sz="1700" dirty="0">
                <a:latin typeface="Calibri" panose="020F0502020204030204" pitchFamily="34" charset="0"/>
                <a:cs typeface="Calibri" panose="020F0502020204030204" pitchFamily="34" charset="0"/>
              </a:rPr>
              <a:t>Per això cal que es compleixin les següents exigències: </a:t>
            </a:r>
          </a:p>
          <a:p>
            <a:pPr lvl="1" algn="just"/>
            <a:r>
              <a:rPr lang="ca-ES" sz="1700" dirty="0">
                <a:latin typeface="Calibri" panose="020F0502020204030204" pitchFamily="34" charset="0"/>
                <a:cs typeface="Calibri" panose="020F0502020204030204" pitchFamily="34" charset="0"/>
              </a:rPr>
              <a:t>a) Que hagin estat motivats per una inculpació que tingui l'origen o la causa directa en la seva intervenció en una actuació administrativa o d'una altra índole realitzada en el compliment les funcions atribuïdes per les disposicions aplicables a la seva activitat com a membre de la Corporació i no en activitats personals o privades. </a:t>
            </a:r>
          </a:p>
          <a:p>
            <a:pPr lvl="1" algn="just"/>
            <a:r>
              <a:rPr lang="ca-ES" sz="1700" dirty="0">
                <a:latin typeface="Calibri" panose="020F0502020204030204" pitchFamily="34" charset="0"/>
                <a:cs typeface="Calibri" panose="020F0502020204030204" pitchFamily="34" charset="0"/>
              </a:rPr>
              <a:t>b) Que aquesta intervenció no hagi estat duta a terme amb abús, excés, desviació de poder o en convergència amb interessos particulars propis dels interessats o del grup polític o d'una altra índole a què pertanyen. </a:t>
            </a:r>
          </a:p>
          <a:p>
            <a:pPr lvl="1" algn="just"/>
            <a:r>
              <a:rPr lang="ca-ES" sz="1700" dirty="0">
                <a:latin typeface="Calibri" panose="020F0502020204030204" pitchFamily="34" charset="0"/>
                <a:cs typeface="Calibri" panose="020F0502020204030204" pitchFamily="34" charset="0"/>
              </a:rPr>
              <a:t>c) Que es declari la inexistència de responsabilitat criminal per falta objectiva de participació o de coneixement en els fets determinants de la responsabilitat penal, la inexistència d’aquests o el seu caràcter il·lícit. Si s'ha contret responsabilitat criminal, no es pot entendre que la conducta realitzada ho hagi estat en l'exercici de les seves funcions, sinó abusant-ne”.</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80</a:t>
            </a:fld>
            <a:endParaRPr lang="es-ES"/>
          </a:p>
        </p:txBody>
      </p:sp>
    </p:spTree>
    <p:extLst>
      <p:ext uri="{BB962C8B-B14F-4D97-AF65-F5344CB8AC3E}">
        <p14:creationId xmlns:p14="http://schemas.microsoft.com/office/powerpoint/2010/main" val="27306091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5566" y="265707"/>
            <a:ext cx="8846977" cy="1066130"/>
          </a:xfrm>
        </p:spPr>
        <p:txBody>
          <a:bodyPr>
            <a:noAutofit/>
          </a:bodyPr>
          <a:lstStyle/>
          <a:p>
            <a:pPr algn="ctr"/>
            <a:r>
              <a:rPr lang="es-ES_tradnl" sz="3200" b="1" dirty="0">
                <a:solidFill>
                  <a:srgbClr val="002060"/>
                </a:solidFill>
                <a:latin typeface="Calibri" panose="020F0502020204030204" pitchFamily="34" charset="0"/>
                <a:cs typeface="Calibri" panose="020F0502020204030204" pitchFamily="34" charset="0"/>
              </a:rPr>
              <a:t>INDEMNITZAR COMPENSACIÓ ECONOMICA PER INCOMPATIBILITAT</a:t>
            </a:r>
          </a:p>
        </p:txBody>
      </p:sp>
      <p:sp>
        <p:nvSpPr>
          <p:cNvPr id="3" name="2 Marcador de contenido"/>
          <p:cNvSpPr>
            <a:spLocks noGrp="1"/>
          </p:cNvSpPr>
          <p:nvPr>
            <p:ph idx="1"/>
          </p:nvPr>
        </p:nvSpPr>
        <p:spPr>
          <a:xfrm>
            <a:off x="1919536" y="1621448"/>
            <a:ext cx="9505056" cy="4569371"/>
          </a:xfrm>
        </p:spPr>
        <p:txBody>
          <a:bodyPr>
            <a:normAutofit/>
          </a:bodyPr>
          <a:lstStyle/>
          <a:p>
            <a:r>
              <a:rPr lang="ca-ES" sz="2000" dirty="0">
                <a:latin typeface="Calibri" panose="020F0502020204030204" pitchFamily="34" charset="0"/>
                <a:cs typeface="Calibri" panose="020F0502020204030204" pitchFamily="34" charset="0"/>
              </a:rPr>
              <a:t>L’art. 75.8 de la LBRL estableix que "Durant els dos anys següents a la finalització del seu mandat, als representants locals al fet que es refereix l'apartat primer d'aquest article </a:t>
            </a:r>
            <a:r>
              <a:rPr lang="ca-ES" sz="2000" b="1" dirty="0">
                <a:solidFill>
                  <a:srgbClr val="FF0000"/>
                </a:solidFill>
                <a:latin typeface="Calibri" panose="020F0502020204030204" pitchFamily="34" charset="0"/>
                <a:cs typeface="Calibri" panose="020F0502020204030204" pitchFamily="34" charset="0"/>
              </a:rPr>
              <a:t>que hagin ostentat responsabilitats executives a les diferents àrees en què s'organitzi el govern local, els seran aplicable en l'àmbit territorial de la seva competència les limitacions a l'exercici d'activitats privades </a:t>
            </a:r>
            <a:r>
              <a:rPr lang="ca-ES" sz="2000" dirty="0">
                <a:latin typeface="Calibri" panose="020F0502020204030204" pitchFamily="34" charset="0"/>
                <a:cs typeface="Calibri" panose="020F0502020204030204" pitchFamily="34" charset="0"/>
              </a:rPr>
              <a:t>establertes en l'article 8 de la Llei 5/2006, de 10 d'abril, de Regulació dels Conflictes d'Interessos dels Membres del Govern i dels Alts Càrrecs de l'Administració General de l'Estat".</a:t>
            </a:r>
          </a:p>
          <a:p>
            <a:endParaRPr lang="ca-ES" sz="2000" dirty="0">
              <a:latin typeface="Calibri" panose="020F0502020204030204" pitchFamily="34" charset="0"/>
              <a:cs typeface="Calibri" panose="020F0502020204030204" pitchFamily="34" charset="0"/>
            </a:endParaRPr>
          </a:p>
          <a:p>
            <a:r>
              <a:rPr lang="ca-ES" sz="2000" dirty="0">
                <a:latin typeface="Calibri" panose="020F0502020204030204" pitchFamily="34" charset="0"/>
                <a:cs typeface="Calibri" panose="020F0502020204030204" pitchFamily="34" charset="0"/>
              </a:rPr>
              <a:t>I continua dient que "A aquests efectes, els Ajuntaments </a:t>
            </a:r>
            <a:r>
              <a:rPr lang="ca-ES" sz="2000" b="1" dirty="0">
                <a:latin typeface="Calibri" panose="020F0502020204030204" pitchFamily="34" charset="0"/>
                <a:cs typeface="Calibri" panose="020F0502020204030204" pitchFamily="34" charset="0"/>
              </a:rPr>
              <a:t>podran contemplar </a:t>
            </a:r>
            <a:r>
              <a:rPr lang="ca-ES" sz="2000" dirty="0">
                <a:latin typeface="Calibri" panose="020F0502020204030204" pitchFamily="34" charset="0"/>
                <a:cs typeface="Calibri" panose="020F0502020204030204" pitchFamily="34" charset="0"/>
              </a:rPr>
              <a:t>una compensació econòmica durant aquest període per a aquells que, com a conseqüència del règim d'incompatibilitats, no puguin exercir la seva activitat professional, ni percebin retribucions econòmiques per altres activitats". </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81</a:t>
            </a:fld>
            <a:endParaRPr lang="es-ES"/>
          </a:p>
        </p:txBody>
      </p:sp>
    </p:spTree>
    <p:extLst>
      <p:ext uri="{BB962C8B-B14F-4D97-AF65-F5344CB8AC3E}">
        <p14:creationId xmlns:p14="http://schemas.microsoft.com/office/powerpoint/2010/main" val="5199956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19536" y="2564904"/>
            <a:ext cx="8229600" cy="1684784"/>
          </a:xfrm>
        </p:spPr>
        <p:txBody>
          <a:bodyPr>
            <a:normAutofit/>
          </a:bodyPr>
          <a:lstStyle/>
          <a:p>
            <a:r>
              <a:rPr lang="es-ES_tradnl" sz="5400" b="1" dirty="0">
                <a:solidFill>
                  <a:srgbClr val="002060"/>
                </a:solidFill>
                <a:latin typeface="Calibri" panose="020F0502020204030204" pitchFamily="34" charset="0"/>
                <a:cs typeface="Calibri" panose="020F0502020204030204" pitchFamily="34" charset="0"/>
              </a:rPr>
              <a:t>TEMA SEGURETAT SOCIAL</a:t>
            </a:r>
            <a:endParaRPr lang="es-ES_tradnl" sz="54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82</a:t>
            </a:fld>
            <a:endParaRPr lang="es-ES"/>
          </a:p>
        </p:txBody>
      </p:sp>
    </p:spTree>
    <p:extLst>
      <p:ext uri="{BB962C8B-B14F-4D97-AF65-F5344CB8AC3E}">
        <p14:creationId xmlns:p14="http://schemas.microsoft.com/office/powerpoint/2010/main" val="2977890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634082"/>
          </a:xfrm>
        </p:spPr>
        <p:txBody>
          <a:bodyPr>
            <a:noAutofit/>
          </a:bodyPr>
          <a:lstStyle/>
          <a:p>
            <a:pPr algn="ctr"/>
            <a:r>
              <a:rPr lang="es-ES_tradnl" b="1" dirty="0" smtClean="0">
                <a:solidFill>
                  <a:srgbClr val="002060"/>
                </a:solidFill>
                <a:latin typeface="Calibri" panose="020F0502020204030204" pitchFamily="34" charset="0"/>
                <a:cs typeface="Calibri" panose="020F0502020204030204" pitchFamily="34" charset="0"/>
              </a:rPr>
              <a:t>SEGURETAT </a:t>
            </a:r>
            <a:r>
              <a:rPr lang="es-ES_tradnl" b="1" dirty="0">
                <a:solidFill>
                  <a:srgbClr val="002060"/>
                </a:solidFill>
                <a:latin typeface="Calibri" panose="020F0502020204030204" pitchFamily="34" charset="0"/>
                <a:cs typeface="Calibri" panose="020F0502020204030204" pitchFamily="34" charset="0"/>
              </a:rPr>
              <a:t>SOCIAL</a:t>
            </a:r>
          </a:p>
        </p:txBody>
      </p:sp>
      <p:sp>
        <p:nvSpPr>
          <p:cNvPr id="3" name="2 Marcador de contenido"/>
          <p:cNvSpPr>
            <a:spLocks noGrp="1"/>
          </p:cNvSpPr>
          <p:nvPr>
            <p:ph idx="1"/>
          </p:nvPr>
        </p:nvSpPr>
        <p:spPr>
          <a:xfrm>
            <a:off x="2711624" y="1234431"/>
            <a:ext cx="8856984" cy="4560539"/>
          </a:xfrm>
        </p:spPr>
        <p:txBody>
          <a:bodyPr>
            <a:normAutofit/>
          </a:bodyPr>
          <a:lstStyle/>
          <a:p>
            <a:pPr marL="0" indent="0">
              <a:buNone/>
            </a:pPr>
            <a:r>
              <a:rPr lang="ca-ES" sz="1600" dirty="0">
                <a:latin typeface="Calibri" panose="020F0502020204030204" pitchFamily="34" charset="0"/>
                <a:cs typeface="Calibri" panose="020F0502020204030204" pitchFamily="34" charset="0"/>
              </a:rPr>
              <a:t>Els membres de corporacions locals, estan inclosos al R.G.S.S art.97.2, </a:t>
            </a:r>
            <a:r>
              <a:rPr lang="ca-ES" sz="1600" b="1" u="sng" dirty="0">
                <a:latin typeface="Calibri" panose="020F0502020204030204" pitchFamily="34" charset="0"/>
                <a:cs typeface="Calibri" panose="020F0502020204030204" pitchFamily="34" charset="0"/>
              </a:rPr>
              <a:t>estan exclosos </a:t>
            </a:r>
            <a:r>
              <a:rPr lang="ca-ES" sz="1600" dirty="0">
                <a:latin typeface="Calibri" panose="020F0502020204030204" pitchFamily="34" charset="0"/>
                <a:cs typeface="Calibri" panose="020F0502020204030204" pitchFamily="34" charset="0"/>
              </a:rPr>
              <a:t>de cotitzar al </a:t>
            </a:r>
            <a:r>
              <a:rPr lang="ca-ES" sz="1600" dirty="0" smtClean="0">
                <a:latin typeface="Calibri" panose="020F0502020204030204" pitchFamily="34" charset="0"/>
                <a:cs typeface="Calibri" panose="020F0502020204030204" pitchFamily="34" charset="0"/>
              </a:rPr>
              <a:t>FOGASA </a:t>
            </a:r>
            <a:r>
              <a:rPr lang="ca-ES" sz="1600" dirty="0">
                <a:latin typeface="Calibri" panose="020F0502020204030204" pitchFamily="34" charset="0"/>
                <a:cs typeface="Calibri" panose="020F0502020204030204" pitchFamily="34" charset="0"/>
              </a:rPr>
              <a:t>0,20%, i tots (dedicació parcial/completa) cotitzen per la contingència de desocupació, excepte els funcionaris, que procedeixen d'alguna administració pública, aquests no cotitzen la desocupació.  La cotització es farà d’acord amb la retribució, sempre respectant les bases de cotització mínimes i màximes.</a:t>
            </a:r>
          </a:p>
          <a:p>
            <a:pPr marL="0" indent="0">
              <a:buNone/>
            </a:pPr>
            <a:endParaRPr lang="ca-ES" sz="1600" dirty="0">
              <a:latin typeface="Calibri" panose="020F0502020204030204" pitchFamily="34" charset="0"/>
              <a:cs typeface="Calibri" panose="020F0502020204030204" pitchFamily="34" charset="0"/>
            </a:endParaRPr>
          </a:p>
          <a:p>
            <a:pPr marL="800100" lvl="2" indent="0">
              <a:buNone/>
            </a:pPr>
            <a:r>
              <a:rPr lang="ca-ES" sz="1600" dirty="0" err="1">
                <a:latin typeface="Calibri" panose="020F0502020204030204" pitchFamily="34" charset="0"/>
                <a:cs typeface="Calibri" panose="020F0502020204030204" pitchFamily="34" charset="0"/>
              </a:rPr>
              <a:t>Bc</a:t>
            </a:r>
            <a:r>
              <a:rPr lang="ca-ES" sz="1600" dirty="0">
                <a:latin typeface="Calibri" panose="020F0502020204030204" pitchFamily="34" charset="0"/>
                <a:cs typeface="Calibri" panose="020F0502020204030204" pitchFamily="34" charset="0"/>
              </a:rPr>
              <a:t>. mínima 2022 ........................ 1.166,70</a:t>
            </a:r>
          </a:p>
          <a:p>
            <a:pPr marL="800100" lvl="2" indent="0">
              <a:buNone/>
            </a:pPr>
            <a:r>
              <a:rPr lang="ca-ES" sz="1600" dirty="0" err="1">
                <a:latin typeface="Calibri" panose="020F0502020204030204" pitchFamily="34" charset="0"/>
                <a:cs typeface="Calibri" panose="020F0502020204030204" pitchFamily="34" charset="0"/>
              </a:rPr>
              <a:t>Bc</a:t>
            </a:r>
            <a:r>
              <a:rPr lang="ca-ES" sz="1600" dirty="0">
                <a:latin typeface="Calibri" panose="020F0502020204030204" pitchFamily="34" charset="0"/>
                <a:cs typeface="Calibri" panose="020F0502020204030204" pitchFamily="34" charset="0"/>
              </a:rPr>
              <a:t>. màxima 2022 ....................... 4.139,40</a:t>
            </a:r>
          </a:p>
          <a:p>
            <a:pPr marL="800100" lvl="2" indent="0">
              <a:buNone/>
            </a:pPr>
            <a:endParaRPr lang="ca-ES" sz="1600" dirty="0">
              <a:latin typeface="Calibri" panose="020F0502020204030204" pitchFamily="34" charset="0"/>
              <a:cs typeface="Calibri" panose="020F0502020204030204" pitchFamily="34" charset="0"/>
            </a:endParaRPr>
          </a:p>
          <a:p>
            <a:pPr marL="0" indent="0">
              <a:buNone/>
            </a:pPr>
            <a:r>
              <a:rPr lang="ca-ES" sz="1600" dirty="0">
                <a:latin typeface="Calibri" panose="020F0502020204030204" pitchFamily="34" charset="0"/>
                <a:cs typeface="Calibri" panose="020F0502020204030204" pitchFamily="34" charset="0"/>
              </a:rPr>
              <a:t>Dedicació exclusiva (jornada completa) mínim </a:t>
            </a:r>
            <a:r>
              <a:rPr lang="ca-ES" sz="1600" dirty="0" err="1">
                <a:latin typeface="Calibri" panose="020F0502020204030204" pitchFamily="34" charset="0"/>
                <a:cs typeface="Calibri" panose="020F0502020204030204" pitchFamily="34" charset="0"/>
              </a:rPr>
              <a:t>Bc</a:t>
            </a:r>
            <a:r>
              <a:rPr lang="ca-ES" sz="1600" dirty="0">
                <a:latin typeface="Calibri" panose="020F0502020204030204" pitchFamily="34" charset="0"/>
                <a:cs typeface="Calibri" panose="020F0502020204030204" pitchFamily="34" charset="0"/>
              </a:rPr>
              <a:t> 1.166,70, dedicació parcial segons jornada i salari.  El tipus de percentatge a aplicar sobre la base de cotització seria: DEDICACIÓ PARCIAL I EXCLUSIVA: 38,89% (inclòs quota empresa i treballador</a:t>
            </a:r>
            <a:r>
              <a:rPr lang="ca-ES" sz="1600" dirty="0" smtClean="0">
                <a:latin typeface="Calibri" panose="020F0502020204030204" pitchFamily="34" charset="0"/>
                <a:cs typeface="Calibri" panose="020F0502020204030204" pitchFamily="34" charset="0"/>
              </a:rPr>
              <a:t>)</a:t>
            </a:r>
          </a:p>
          <a:p>
            <a:pPr marL="0" indent="0">
              <a:buNone/>
            </a:pPr>
            <a:endParaRPr lang="ca-ES" sz="1600" dirty="0">
              <a:latin typeface="Calibri" panose="020F0502020204030204" pitchFamily="34" charset="0"/>
              <a:cs typeface="Calibri" panose="020F0502020204030204" pitchFamily="34" charset="0"/>
            </a:endParaRPr>
          </a:p>
          <a:p>
            <a:pPr marL="0" indent="0">
              <a:buNone/>
            </a:pPr>
            <a:endParaRPr lang="ca-ES" sz="1600" dirty="0" smtClean="0">
              <a:latin typeface="Calibri" panose="020F0502020204030204" pitchFamily="34" charset="0"/>
              <a:cs typeface="Calibri" panose="020F0502020204030204" pitchFamily="34" charset="0"/>
            </a:endParaRPr>
          </a:p>
          <a:p>
            <a:pPr marL="0" indent="0">
              <a:buNone/>
            </a:pPr>
            <a:r>
              <a:rPr lang="ca-ES" sz="1600" dirty="0" err="1" smtClean="0">
                <a:latin typeface="Calibri" panose="020F0502020204030204" pitchFamily="34" charset="0"/>
                <a:cs typeface="Calibri" panose="020F0502020204030204" pitchFamily="34" charset="0"/>
              </a:rPr>
              <a:t>Bc</a:t>
            </a:r>
            <a:r>
              <a:rPr lang="ca-ES" sz="1600" dirty="0" smtClean="0">
                <a:latin typeface="Calibri" panose="020F0502020204030204" pitchFamily="34" charset="0"/>
                <a:cs typeface="Calibri" panose="020F0502020204030204" pitchFamily="34" charset="0"/>
              </a:rPr>
              <a:t>=base de cotització</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83</a:t>
            </a:fld>
            <a:endParaRPr lang="es-ES"/>
          </a:p>
        </p:txBody>
      </p:sp>
    </p:spTree>
    <p:extLst>
      <p:ext uri="{BB962C8B-B14F-4D97-AF65-F5344CB8AC3E}">
        <p14:creationId xmlns:p14="http://schemas.microsoft.com/office/powerpoint/2010/main" val="21448209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610" y="130623"/>
            <a:ext cx="8580885" cy="634082"/>
          </a:xfrm>
        </p:spPr>
        <p:txBody>
          <a:bodyPr>
            <a:noAutofit/>
          </a:bodyPr>
          <a:lstStyle/>
          <a:p>
            <a:pPr algn="ctr"/>
            <a:r>
              <a:rPr lang="es-ES_tradnl" sz="4000" b="1" dirty="0">
                <a:solidFill>
                  <a:srgbClr val="002060"/>
                </a:solidFill>
                <a:latin typeface="Calibri" panose="020F0502020204030204" pitchFamily="34" charset="0"/>
                <a:cs typeface="Calibri" panose="020F0502020204030204" pitchFamily="34" charset="0"/>
              </a:rPr>
              <a:t>TEMA SEGURETAT SOCIAL</a:t>
            </a:r>
          </a:p>
        </p:txBody>
      </p:sp>
      <p:sp>
        <p:nvSpPr>
          <p:cNvPr id="3" name="2 Marcador de contenido"/>
          <p:cNvSpPr>
            <a:spLocks noGrp="1"/>
          </p:cNvSpPr>
          <p:nvPr>
            <p:ph idx="1"/>
          </p:nvPr>
        </p:nvSpPr>
        <p:spPr>
          <a:xfrm>
            <a:off x="1775520" y="836713"/>
            <a:ext cx="9937104" cy="5730020"/>
          </a:xfrm>
        </p:spPr>
        <p:txBody>
          <a:bodyPr>
            <a:noAutofit/>
          </a:bodyPr>
          <a:lstStyle/>
          <a:p>
            <a:pPr lvl="1"/>
            <a:r>
              <a:rPr lang="ca-ES" dirty="0">
                <a:latin typeface="Calibri" panose="020F0502020204030204" pitchFamily="34" charset="0"/>
                <a:cs typeface="Calibri" panose="020F0502020204030204" pitchFamily="34" charset="0"/>
              </a:rPr>
              <a:t>SUPÒSITS:</a:t>
            </a:r>
          </a:p>
          <a:p>
            <a:pPr lvl="1"/>
            <a:r>
              <a:rPr lang="ca-ES" b="1" dirty="0">
                <a:latin typeface="Calibri" panose="020F0502020204030204" pitchFamily="34" charset="0"/>
                <a:cs typeface="Calibri" panose="020F0502020204030204" pitchFamily="34" charset="0"/>
              </a:rPr>
              <a:t>  TREBALLADOR </a:t>
            </a:r>
            <a:r>
              <a:rPr lang="ca-ES" b="1" dirty="0" smtClean="0">
                <a:latin typeface="Calibri" panose="020F0502020204030204" pitchFamily="34" charset="0"/>
                <a:cs typeface="Calibri" panose="020F0502020204030204" pitchFamily="34" charset="0"/>
              </a:rPr>
              <a:t>AUTONOMO.  </a:t>
            </a:r>
            <a:r>
              <a:rPr lang="ca-ES" dirty="0">
                <a:latin typeface="Calibri" panose="020F0502020204030204" pitchFamily="34" charset="0"/>
                <a:cs typeface="Calibri" panose="020F0502020204030204" pitchFamily="34" charset="0"/>
              </a:rPr>
              <a:t>Compatible estar donat d'alta al </a:t>
            </a:r>
            <a:r>
              <a:rPr lang="ca-ES" dirty="0" smtClean="0">
                <a:latin typeface="Calibri" panose="020F0502020204030204" pitchFamily="34" charset="0"/>
                <a:cs typeface="Calibri" panose="020F0502020204030204" pitchFamily="34" charset="0"/>
              </a:rPr>
              <a:t>Regim General </a:t>
            </a:r>
            <a:r>
              <a:rPr lang="ca-ES" dirty="0">
                <a:latin typeface="Calibri" panose="020F0502020204030204" pitchFamily="34" charset="0"/>
                <a:cs typeface="Calibri" panose="020F0502020204030204" pitchFamily="34" charset="0"/>
              </a:rPr>
              <a:t>i al </a:t>
            </a:r>
            <a:r>
              <a:rPr lang="ca-ES" dirty="0" smtClean="0">
                <a:latin typeface="Calibri" panose="020F0502020204030204" pitchFamily="34" charset="0"/>
                <a:cs typeface="Calibri" panose="020F0502020204030204" pitchFamily="34" charset="0"/>
              </a:rPr>
              <a:t>Regim Autònoms</a:t>
            </a:r>
            <a:r>
              <a:rPr lang="ca-ES" dirty="0">
                <a:latin typeface="Calibri" panose="020F0502020204030204" pitchFamily="34" charset="0"/>
                <a:cs typeface="Calibri" panose="020F0502020204030204" pitchFamily="34" charset="0"/>
              </a:rPr>
              <a:t>. </a:t>
            </a:r>
            <a:r>
              <a:rPr lang="ca-ES" dirty="0">
                <a:solidFill>
                  <a:srgbClr val="0070C0"/>
                </a:solidFill>
                <a:latin typeface="Calibri" panose="020F0502020204030204" pitchFamily="34" charset="0"/>
                <a:cs typeface="Calibri" panose="020F0502020204030204" pitchFamily="34" charset="0"/>
              </a:rPr>
              <a:t>Quan cessi no podrà sol·licitar atur si està donat d'alta d'autònom,</a:t>
            </a:r>
            <a:r>
              <a:rPr lang="ca-ES" dirty="0">
                <a:latin typeface="Calibri" panose="020F0502020204030204" pitchFamily="34" charset="0"/>
                <a:cs typeface="Calibri" panose="020F0502020204030204" pitchFamily="34" charset="0"/>
              </a:rPr>
              <a:t> podrà fer ús d'aquest dret quan cessi d'autònom i no hagi transcorregut més de 6 anys del cessament.  </a:t>
            </a:r>
          </a:p>
          <a:p>
            <a:pPr lvl="1"/>
            <a:r>
              <a:rPr lang="ca-ES" b="1" dirty="0">
                <a:latin typeface="Calibri" panose="020F0502020204030204" pitchFamily="34" charset="0"/>
                <a:cs typeface="Calibri" panose="020F0502020204030204" pitchFamily="34" charset="0"/>
              </a:rPr>
              <a:t>TREBALLA TEMPS PARCIAL EN EMPRESA </a:t>
            </a:r>
            <a:r>
              <a:rPr lang="ca-ES" b="1" dirty="0" smtClean="0">
                <a:latin typeface="Calibri" panose="020F0502020204030204" pitchFamily="34" charset="0"/>
                <a:cs typeface="Calibri" panose="020F0502020204030204" pitchFamily="34" charset="0"/>
              </a:rPr>
              <a:t>PRIVADA.  </a:t>
            </a:r>
            <a:r>
              <a:rPr lang="ca-ES" dirty="0">
                <a:latin typeface="Calibri" panose="020F0502020204030204" pitchFamily="34" charset="0"/>
                <a:cs typeface="Calibri" panose="020F0502020204030204" pitchFamily="34" charset="0"/>
              </a:rPr>
              <a:t>Compatible. Si entre les 2 empreses superés la base màxima 4.139,40 caldria sol·licitar pluriocupació a la S.S.  </a:t>
            </a:r>
          </a:p>
          <a:p>
            <a:pPr lvl="1"/>
            <a:r>
              <a:rPr lang="ca-ES" b="1" dirty="0">
                <a:latin typeface="Calibri" panose="020F0502020204030204" pitchFamily="34" charset="0"/>
                <a:cs typeface="Calibri" panose="020F0502020204030204" pitchFamily="34" charset="0"/>
              </a:rPr>
              <a:t>TREBALLA A TEMPS PARCIAL I DEMANA </a:t>
            </a:r>
            <a:r>
              <a:rPr lang="ca-ES" b="1" dirty="0" smtClean="0">
                <a:latin typeface="Calibri" panose="020F0502020204030204" pitchFamily="34" charset="0"/>
                <a:cs typeface="Calibri" panose="020F0502020204030204" pitchFamily="34" charset="0"/>
              </a:rPr>
              <a:t>EXCEDÈNCIA.  </a:t>
            </a:r>
            <a:r>
              <a:rPr lang="ca-ES" dirty="0">
                <a:latin typeface="Calibri" panose="020F0502020204030204" pitchFamily="34" charset="0"/>
                <a:cs typeface="Calibri" panose="020F0502020204030204" pitchFamily="34" charset="0"/>
              </a:rPr>
              <a:t>Compatible. Pot ser una dedicació parcial o exclusiva. Quan cessi ha de sol·licitar la reincorporació en 30 dies al lloc de treball</a:t>
            </a:r>
            <a:r>
              <a:rPr lang="es-ES_tradnl" dirty="0">
                <a:latin typeface="Calibri" panose="020F0502020204030204" pitchFamily="34" charset="0"/>
                <a:cs typeface="Calibri" panose="020F0502020204030204" pitchFamily="34" charset="0"/>
              </a:rPr>
              <a:t>.</a:t>
            </a:r>
            <a:endParaRPr lang="es-ES_tradnl" b="1" dirty="0">
              <a:latin typeface="Calibri" panose="020F0502020204030204" pitchFamily="34" charset="0"/>
              <a:cs typeface="Calibri" panose="020F0502020204030204" pitchFamily="34" charset="0"/>
            </a:endParaRPr>
          </a:p>
          <a:p>
            <a:pPr lvl="1"/>
            <a:r>
              <a:rPr lang="ca-ES" b="1" dirty="0">
                <a:latin typeface="Calibri" panose="020F0502020204030204" pitchFamily="34" charset="0"/>
                <a:cs typeface="Calibri" panose="020F0502020204030204" pitchFamily="34" charset="0"/>
              </a:rPr>
              <a:t>ESTAR A L'ATUR I COBRA </a:t>
            </a:r>
            <a:r>
              <a:rPr lang="ca-ES" b="1" dirty="0" smtClean="0">
                <a:latin typeface="Calibri" panose="020F0502020204030204" pitchFamily="34" charset="0"/>
                <a:cs typeface="Calibri" panose="020F0502020204030204" pitchFamily="34" charset="0"/>
              </a:rPr>
              <a:t>PRESTACIÓ. </a:t>
            </a:r>
            <a:r>
              <a:rPr lang="ca-ES" dirty="0" smtClean="0">
                <a:latin typeface="Calibri" panose="020F0502020204030204" pitchFamily="34" charset="0"/>
                <a:cs typeface="Calibri" panose="020F0502020204030204" pitchFamily="34" charset="0"/>
              </a:rPr>
              <a:t>Cal </a:t>
            </a:r>
            <a:r>
              <a:rPr lang="ca-ES" dirty="0">
                <a:latin typeface="Calibri" panose="020F0502020204030204" pitchFamily="34" charset="0"/>
                <a:cs typeface="Calibri" panose="020F0502020204030204" pitchFamily="34" charset="0"/>
              </a:rPr>
              <a:t>distingir:</a:t>
            </a:r>
          </a:p>
          <a:p>
            <a:pPr marL="457200" lvl="1" indent="0">
              <a:buNone/>
            </a:pPr>
            <a:r>
              <a:rPr lang="ca-ES" dirty="0">
                <a:latin typeface="Calibri" panose="020F0502020204030204" pitchFamily="34" charset="0"/>
                <a:cs typeface="Calibri" panose="020F0502020204030204" pitchFamily="34" charset="0"/>
              </a:rPr>
              <a:t>• Amb dedicació exclusiva els suspendrien la prestació.</a:t>
            </a:r>
          </a:p>
          <a:p>
            <a:pPr marL="457200" lvl="1" indent="0">
              <a:buNone/>
            </a:pPr>
            <a:r>
              <a:rPr lang="ca-ES" dirty="0">
                <a:latin typeface="Calibri" panose="020F0502020204030204" pitchFamily="34" charset="0"/>
                <a:cs typeface="Calibri" panose="020F0502020204030204" pitchFamily="34" charset="0"/>
              </a:rPr>
              <a:t>• Amb dedicació parcial podria compatibilitzar-lo, és a dir, cobra 1000, es dóna d'alta 20h/s se'l reduiria a 500 (això en el cas que estigués cobrant atur), si està cobrant l'ajuda (426,00 Euros), si el seu salari supera els 567,52 bruts, li traurien l'ajuda.</a:t>
            </a:r>
          </a:p>
          <a:p>
            <a:pPr lvl="1"/>
            <a:r>
              <a:rPr lang="ca-ES" b="1" dirty="0">
                <a:latin typeface="Calibri" panose="020F0502020204030204" pitchFamily="34" charset="0"/>
                <a:cs typeface="Calibri" panose="020F0502020204030204" pitchFamily="34" charset="0"/>
              </a:rPr>
              <a:t>ESTAR A  L’ATUR I NO COBRA </a:t>
            </a:r>
            <a:r>
              <a:rPr lang="ca-ES" b="1" dirty="0" smtClean="0">
                <a:latin typeface="Calibri" panose="020F0502020204030204" pitchFamily="34" charset="0"/>
                <a:cs typeface="Calibri" panose="020F0502020204030204" pitchFamily="34" charset="0"/>
              </a:rPr>
              <a:t>RES. </a:t>
            </a:r>
            <a:r>
              <a:rPr lang="ca-ES" dirty="0" smtClean="0">
                <a:latin typeface="Calibri" panose="020F0502020204030204" pitchFamily="34" charset="0"/>
                <a:cs typeface="Calibri" panose="020F0502020204030204" pitchFamily="34" charset="0"/>
              </a:rPr>
              <a:t>És </a:t>
            </a:r>
            <a:r>
              <a:rPr lang="ca-ES" dirty="0">
                <a:latin typeface="Calibri" panose="020F0502020204030204" pitchFamily="34" charset="0"/>
                <a:cs typeface="Calibri" panose="020F0502020204030204" pitchFamily="34" charset="0"/>
              </a:rPr>
              <a:t>indiferent dedicació parcial o exclusiva.</a:t>
            </a:r>
          </a:p>
          <a:p>
            <a:pPr marL="400050" lvl="1" indent="0">
              <a:buNone/>
            </a:pPr>
            <a:r>
              <a:rPr lang="ca-ES" dirty="0">
                <a:latin typeface="Calibri" panose="020F0502020204030204" pitchFamily="34" charset="0"/>
                <a:cs typeface="Calibri" panose="020F0502020204030204" pitchFamily="34" charset="0"/>
              </a:rPr>
              <a:t> De cara a la prestació per desocupació és igual que està en dedicació parcial o exclusiva, la prestació es calcula per la base de cotització de la nòmina (180 dies al 70% i la resta al 50%).  Quant al subsidi per desocupació (complementària), li pagaran allò establert per a cada any, depenent que tingui dedicació parcial o exclusiva, sempre que reuneixi els altres requisits.</a:t>
            </a:r>
          </a:p>
          <a:p>
            <a:pPr lvl="1"/>
            <a:endParaRPr lang="es-ES_tradnl"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84</a:t>
            </a:fld>
            <a:endParaRPr lang="es-ES"/>
          </a:p>
        </p:txBody>
      </p:sp>
    </p:spTree>
    <p:extLst>
      <p:ext uri="{BB962C8B-B14F-4D97-AF65-F5344CB8AC3E}">
        <p14:creationId xmlns:p14="http://schemas.microsoft.com/office/powerpoint/2010/main" val="4120786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35796"/>
            <a:ext cx="10081120" cy="728908"/>
          </a:xfrm>
        </p:spPr>
        <p:txBody>
          <a:bodyPr>
            <a:normAutofit/>
          </a:bodyPr>
          <a:lstStyle/>
          <a:p>
            <a:pPr algn="ctr"/>
            <a:r>
              <a:rPr lang="es-ES_tradnl" sz="3200" b="1" dirty="0">
                <a:solidFill>
                  <a:srgbClr val="002060"/>
                </a:solidFill>
                <a:latin typeface="Calibri" panose="020F0502020204030204" pitchFamily="34" charset="0"/>
                <a:cs typeface="Calibri" panose="020F0502020204030204" pitchFamily="34" charset="0"/>
              </a:rPr>
              <a:t>SITUACIÓ INCAPACITAT PERMANENT</a:t>
            </a:r>
          </a:p>
        </p:txBody>
      </p:sp>
      <p:sp>
        <p:nvSpPr>
          <p:cNvPr id="3" name="2 Marcador de contenido"/>
          <p:cNvSpPr>
            <a:spLocks noGrp="1"/>
          </p:cNvSpPr>
          <p:nvPr>
            <p:ph idx="1"/>
          </p:nvPr>
        </p:nvSpPr>
        <p:spPr>
          <a:xfrm>
            <a:off x="2099556" y="620689"/>
            <a:ext cx="9829092" cy="5505475"/>
          </a:xfrm>
        </p:spPr>
        <p:txBody>
          <a:bodyPr>
            <a:normAutofit/>
          </a:bodyPr>
          <a:lstStyle/>
          <a:p>
            <a:r>
              <a:rPr lang="ca-ES" sz="2000" dirty="0">
                <a:latin typeface="Calibri" panose="020F0502020204030204" pitchFamily="34" charset="0"/>
                <a:cs typeface="Calibri" panose="020F0502020204030204" pitchFamily="34" charset="0"/>
              </a:rPr>
              <a:t>Pel que fa a la possibilitat que de que se li atribueixi dedicació exclusiva o parcial a una persona que tingui reconeguda una situació d’incapacitat permanent, cal tenir en compte que l’art. 137 del TRLGSS estableix que la invalidesa permanent es classifica en 4 grups:</a:t>
            </a:r>
          </a:p>
          <a:p>
            <a:r>
              <a:rPr lang="ca-ES" sz="2000" dirty="0">
                <a:latin typeface="Calibri" panose="020F0502020204030204" pitchFamily="34" charset="0"/>
                <a:cs typeface="Calibri" panose="020F0502020204030204" pitchFamily="34" charset="0"/>
              </a:rPr>
              <a:t> 1. Incapacitat </a:t>
            </a:r>
            <a:r>
              <a:rPr lang="ca-ES" sz="2000" b="1" dirty="0">
                <a:solidFill>
                  <a:schemeClr val="accent2">
                    <a:lumMod val="75000"/>
                  </a:schemeClr>
                </a:solidFill>
                <a:latin typeface="Calibri" panose="020F0502020204030204" pitchFamily="34" charset="0"/>
                <a:cs typeface="Calibri" panose="020F0502020204030204" pitchFamily="34" charset="0"/>
              </a:rPr>
              <a:t>permanent parcial </a:t>
            </a:r>
            <a:r>
              <a:rPr lang="ca-ES" sz="2000" dirty="0">
                <a:solidFill>
                  <a:schemeClr val="accent2">
                    <a:lumMod val="75000"/>
                  </a:schemeClr>
                </a:solidFill>
                <a:latin typeface="Calibri" panose="020F0502020204030204" pitchFamily="34" charset="0"/>
                <a:cs typeface="Calibri" panose="020F0502020204030204" pitchFamily="34" charset="0"/>
              </a:rPr>
              <a:t>per la professió habitual </a:t>
            </a:r>
            <a:r>
              <a:rPr lang="ca-ES" sz="2000" dirty="0">
                <a:latin typeface="Calibri" panose="020F0502020204030204" pitchFamily="34" charset="0"/>
                <a:cs typeface="Calibri" panose="020F0502020204030204" pitchFamily="34" charset="0"/>
              </a:rPr>
              <a:t>- aquella que ocasiona al treballador </a:t>
            </a:r>
            <a:r>
              <a:rPr lang="ca-ES" sz="2000" b="1" dirty="0">
                <a:latin typeface="Calibri" panose="020F0502020204030204" pitchFamily="34" charset="0"/>
                <a:cs typeface="Calibri" panose="020F0502020204030204" pitchFamily="34" charset="0"/>
              </a:rPr>
              <a:t>una disminució no inferior al 33% </a:t>
            </a:r>
            <a:r>
              <a:rPr lang="ca-ES" sz="2000" dirty="0">
                <a:latin typeface="Calibri" panose="020F0502020204030204" pitchFamily="34" charset="0"/>
                <a:cs typeface="Calibri" panose="020F0502020204030204" pitchFamily="34" charset="0"/>
              </a:rPr>
              <a:t>en el seu rendiment normal per a l’exercici de la professió habitual, </a:t>
            </a:r>
            <a:r>
              <a:rPr lang="ca-ES" sz="2000" b="1" dirty="0">
                <a:latin typeface="Calibri" panose="020F0502020204030204" pitchFamily="34" charset="0"/>
                <a:cs typeface="Calibri" panose="020F0502020204030204" pitchFamily="34" charset="0"/>
              </a:rPr>
              <a:t>sense impedir-li la realització de les tasques fonamentals de la mateixa. </a:t>
            </a:r>
          </a:p>
          <a:p>
            <a:r>
              <a:rPr lang="ca-ES" sz="2000" dirty="0">
                <a:latin typeface="Calibri" panose="020F0502020204030204" pitchFamily="34" charset="0"/>
                <a:cs typeface="Calibri" panose="020F0502020204030204" pitchFamily="34" charset="0"/>
              </a:rPr>
              <a:t>2. </a:t>
            </a:r>
            <a:r>
              <a:rPr lang="ca-ES" sz="2000" dirty="0">
                <a:solidFill>
                  <a:schemeClr val="accent2">
                    <a:lumMod val="75000"/>
                  </a:schemeClr>
                </a:solidFill>
                <a:latin typeface="Calibri" panose="020F0502020204030204" pitchFamily="34" charset="0"/>
                <a:cs typeface="Calibri" panose="020F0502020204030204" pitchFamily="34" charset="0"/>
              </a:rPr>
              <a:t>Incapacitat permanent </a:t>
            </a:r>
            <a:r>
              <a:rPr lang="ca-ES" sz="2000" b="1" dirty="0">
                <a:solidFill>
                  <a:schemeClr val="accent2">
                    <a:lumMod val="75000"/>
                  </a:schemeClr>
                </a:solidFill>
                <a:latin typeface="Calibri" panose="020F0502020204030204" pitchFamily="34" charset="0"/>
                <a:cs typeface="Calibri" panose="020F0502020204030204" pitchFamily="34" charset="0"/>
              </a:rPr>
              <a:t>tota</a:t>
            </a:r>
            <a:r>
              <a:rPr lang="ca-ES" sz="2000" dirty="0">
                <a:solidFill>
                  <a:schemeClr val="accent2">
                    <a:lumMod val="75000"/>
                  </a:schemeClr>
                </a:solidFill>
                <a:latin typeface="Calibri" panose="020F0502020204030204" pitchFamily="34" charset="0"/>
                <a:cs typeface="Calibri" panose="020F0502020204030204" pitchFamily="34" charset="0"/>
              </a:rPr>
              <a:t>l per la professió habitual </a:t>
            </a:r>
            <a:r>
              <a:rPr lang="ca-ES" sz="2000" dirty="0">
                <a:latin typeface="Calibri" panose="020F0502020204030204" pitchFamily="34" charset="0"/>
                <a:cs typeface="Calibri" panose="020F0502020204030204" pitchFamily="34" charset="0"/>
              </a:rPr>
              <a:t>- aquella que inhabilita al treballador per a la realització de totes o les tasques fonamentals d'aquesta professió, </a:t>
            </a:r>
            <a:r>
              <a:rPr lang="ca-ES" sz="2000" b="1" dirty="0">
                <a:latin typeface="Calibri" panose="020F0502020204030204" pitchFamily="34" charset="0"/>
                <a:cs typeface="Calibri" panose="020F0502020204030204" pitchFamily="34" charset="0"/>
              </a:rPr>
              <a:t>sempre que pugui dedicar-se a una altra diferent. </a:t>
            </a:r>
          </a:p>
          <a:p>
            <a:r>
              <a:rPr lang="ca-ES" sz="2000" dirty="0">
                <a:latin typeface="Calibri" panose="020F0502020204030204" pitchFamily="34" charset="0"/>
                <a:cs typeface="Calibri" panose="020F0502020204030204" pitchFamily="34" charset="0"/>
              </a:rPr>
              <a:t>3</a:t>
            </a:r>
            <a:r>
              <a:rPr lang="ca-ES" sz="2000" dirty="0">
                <a:solidFill>
                  <a:schemeClr val="accent2">
                    <a:lumMod val="75000"/>
                  </a:schemeClr>
                </a:solidFill>
                <a:latin typeface="Calibri" panose="020F0502020204030204" pitchFamily="34" charset="0"/>
                <a:cs typeface="Calibri" panose="020F0502020204030204" pitchFamily="34" charset="0"/>
              </a:rPr>
              <a:t>. Incapacitat permanent </a:t>
            </a:r>
            <a:r>
              <a:rPr lang="ca-ES" sz="2000" b="1" dirty="0">
                <a:solidFill>
                  <a:schemeClr val="accent2">
                    <a:lumMod val="75000"/>
                  </a:schemeClr>
                </a:solidFill>
                <a:latin typeface="Calibri" panose="020F0502020204030204" pitchFamily="34" charset="0"/>
                <a:cs typeface="Calibri" panose="020F0502020204030204" pitchFamily="34" charset="0"/>
              </a:rPr>
              <a:t>absoluta per qualsevol treball </a:t>
            </a:r>
            <a:r>
              <a:rPr lang="ca-ES" sz="2000" dirty="0">
                <a:latin typeface="Calibri" panose="020F0502020204030204" pitchFamily="34" charset="0"/>
                <a:cs typeface="Calibri" panose="020F0502020204030204" pitchFamily="34" charset="0"/>
              </a:rPr>
              <a:t>– aquella que inhabilita per complet al treballador per a tota professió o ofici. </a:t>
            </a:r>
          </a:p>
          <a:p>
            <a:r>
              <a:rPr lang="ca-ES" sz="2000" dirty="0">
                <a:latin typeface="Calibri" panose="020F0502020204030204" pitchFamily="34" charset="0"/>
                <a:cs typeface="Calibri" panose="020F0502020204030204" pitchFamily="34" charset="0"/>
              </a:rPr>
              <a:t>4</a:t>
            </a:r>
            <a:r>
              <a:rPr lang="ca-ES" sz="2000" b="1" dirty="0">
                <a:latin typeface="Calibri" panose="020F0502020204030204" pitchFamily="34" charset="0"/>
                <a:cs typeface="Calibri" panose="020F0502020204030204" pitchFamily="34" charset="0"/>
              </a:rPr>
              <a:t>. </a:t>
            </a:r>
            <a:r>
              <a:rPr lang="ca-ES" sz="2000" b="1" dirty="0">
                <a:solidFill>
                  <a:schemeClr val="accent2">
                    <a:lumMod val="75000"/>
                  </a:schemeClr>
                </a:solidFill>
                <a:latin typeface="Calibri" panose="020F0502020204030204" pitchFamily="34" charset="0"/>
                <a:cs typeface="Calibri" panose="020F0502020204030204" pitchFamily="34" charset="0"/>
              </a:rPr>
              <a:t>Gran invalidesa </a:t>
            </a:r>
            <a:r>
              <a:rPr lang="ca-ES" sz="2000" dirty="0">
                <a:latin typeface="Calibri" panose="020F0502020204030204" pitchFamily="34" charset="0"/>
                <a:cs typeface="Calibri" panose="020F0502020204030204" pitchFamily="34" charset="0"/>
              </a:rPr>
              <a:t>- aquella situació del treballador afectat d'incapacitat permanent i que, a conseqüència de pèrdues anatòmiques o funcionals, necessiti l'assistència d'una altra persona per als actes més essencials de la vida.</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85</a:t>
            </a:fld>
            <a:endParaRPr lang="es-ES"/>
          </a:p>
        </p:txBody>
      </p:sp>
      <p:sp>
        <p:nvSpPr>
          <p:cNvPr id="6" name="5 Abrir llave"/>
          <p:cNvSpPr/>
          <p:nvPr/>
        </p:nvSpPr>
        <p:spPr>
          <a:xfrm>
            <a:off x="1991544" y="2957812"/>
            <a:ext cx="792088" cy="2991469"/>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7" name="6 Rectángulo"/>
          <p:cNvSpPr/>
          <p:nvPr/>
        </p:nvSpPr>
        <p:spPr>
          <a:xfrm rot="16200000">
            <a:off x="-318509" y="4082869"/>
            <a:ext cx="3720005" cy="111612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b="1" dirty="0">
                <a:solidFill>
                  <a:srgbClr val="002060"/>
                </a:solidFill>
                <a:latin typeface="Calibri" panose="020F0502020204030204" pitchFamily="34" charset="0"/>
                <a:cs typeface="Calibri" panose="020F0502020204030204" pitchFamily="34" charset="0"/>
              </a:rPr>
              <a:t>percepció d'una pensió vitalícia per part de la Seguretat Social. </a:t>
            </a:r>
          </a:p>
        </p:txBody>
      </p:sp>
    </p:spTree>
    <p:extLst>
      <p:ext uri="{BB962C8B-B14F-4D97-AF65-F5344CB8AC3E}">
        <p14:creationId xmlns:p14="http://schemas.microsoft.com/office/powerpoint/2010/main" val="41503608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98686" y="433379"/>
            <a:ext cx="9585946" cy="5916613"/>
          </a:xfrm>
        </p:spPr>
        <p:txBody>
          <a:bodyPr>
            <a:normAutofit/>
          </a:bodyPr>
          <a:lstStyle/>
          <a:p>
            <a:pPr algn="just"/>
            <a:r>
              <a:rPr lang="ca-ES" dirty="0">
                <a:latin typeface="Calibri" panose="020F0502020204030204" pitchFamily="34" charset="0"/>
                <a:cs typeface="Calibri" panose="020F0502020204030204" pitchFamily="34" charset="0"/>
              </a:rPr>
              <a:t>cal tenir en compte també la normativa </a:t>
            </a:r>
            <a:r>
              <a:rPr lang="ca-ES" b="1" dirty="0">
                <a:latin typeface="Calibri" panose="020F0502020204030204" pitchFamily="34" charset="0"/>
                <a:cs typeface="Calibri" panose="020F0502020204030204" pitchFamily="34" charset="0"/>
              </a:rPr>
              <a:t>en matèria d'incompatibilitats de l'Estat, la Llei 53/1984, de 26 de desembre, d'Incompatibilitats del Personal al Servei de les Administracions Públiques</a:t>
            </a:r>
            <a:r>
              <a:rPr lang="ca-ES" dirty="0">
                <a:latin typeface="Calibri" panose="020F0502020204030204" pitchFamily="34" charset="0"/>
                <a:cs typeface="Calibri" panose="020F0502020204030204" pitchFamily="34" charset="0"/>
              </a:rPr>
              <a:t>, l'art. 1 de la qual preveu que "(...) </a:t>
            </a:r>
            <a:r>
              <a:rPr lang="ca-ES" b="1" u="sng" dirty="0">
                <a:solidFill>
                  <a:schemeClr val="accent2">
                    <a:lumMod val="75000"/>
                  </a:schemeClr>
                </a:solidFill>
                <a:latin typeface="Calibri" panose="020F0502020204030204" pitchFamily="34" charset="0"/>
                <a:cs typeface="Calibri" panose="020F0502020204030204" pitchFamily="34" charset="0"/>
              </a:rPr>
              <a:t>no es podrà percebre, </a:t>
            </a:r>
            <a:r>
              <a:rPr lang="ca-ES" b="1" u="sng" dirty="0">
                <a:solidFill>
                  <a:srgbClr val="0070C0"/>
                </a:solidFill>
                <a:latin typeface="Calibri" panose="020F0502020204030204" pitchFamily="34" charset="0"/>
                <a:cs typeface="Calibri" panose="020F0502020204030204" pitchFamily="34" charset="0"/>
              </a:rPr>
              <a:t>excepte en els supòsits previstos </a:t>
            </a:r>
            <a:r>
              <a:rPr lang="ca-ES" dirty="0">
                <a:latin typeface="Calibri" panose="020F0502020204030204" pitchFamily="34" charset="0"/>
                <a:cs typeface="Calibri" panose="020F0502020204030204" pitchFamily="34" charset="0"/>
              </a:rPr>
              <a:t>en aquesta Llei (per exemple, si perceben retribucions per dur a terme el seu càrrec amb dedicació parcial), més d'una remuneració amb càrrec als pressupostos de les Administracions Públiques i dels Ens, Organismes i Empreses d'elles </a:t>
            </a:r>
            <a:r>
              <a:rPr lang="ca-ES" dirty="0" smtClean="0">
                <a:latin typeface="Calibri" panose="020F0502020204030204" pitchFamily="34" charset="0"/>
                <a:cs typeface="Calibri" panose="020F0502020204030204" pitchFamily="34" charset="0"/>
              </a:rPr>
              <a:t>depenent </a:t>
            </a:r>
            <a:r>
              <a:rPr lang="ca-ES" dirty="0">
                <a:latin typeface="Calibri" panose="020F0502020204030204" pitchFamily="34" charset="0"/>
                <a:cs typeface="Calibri" panose="020F0502020204030204" pitchFamily="34" charset="0"/>
              </a:rPr>
              <a:t>o amb càrrec als dels òrgans constitucionals, o que resulti de l'aplicació d'aranzel, ni exercir opció per percepcions corresponents a llocs incompatibles", tenint en compte que a aquests efectes s'entendrà per remuneració qualsevol dret de contingut econòmic derivat, directa o indirectament, d'una prestació o servei personal, sigui la seva quantia fixa o variable i la seva meritació periòdica o ocasional.</a:t>
            </a:r>
          </a:p>
          <a:p>
            <a:pPr algn="just"/>
            <a:endParaRPr lang="ca-ES" dirty="0">
              <a:latin typeface="Calibri" panose="020F0502020204030204" pitchFamily="34" charset="0"/>
              <a:cs typeface="Calibri" panose="020F0502020204030204" pitchFamily="34" charset="0"/>
            </a:endParaRPr>
          </a:p>
          <a:p>
            <a:pPr algn="just"/>
            <a:r>
              <a:rPr lang="ca-ES" dirty="0">
                <a:latin typeface="Calibri" panose="020F0502020204030204" pitchFamily="34" charset="0"/>
                <a:cs typeface="Calibri" panose="020F0502020204030204" pitchFamily="34" charset="0"/>
              </a:rPr>
              <a:t>En els mateixos termes, l'art. 75 de la LRBRL diu que per als càrrecs electes que percebin retribucions per dur a terme el seu càrrec amb dedicació exclusiva, aquestes retribucions són incompatibles amb la d’altres retribucions amb càrrec als Pressupostos de les Administracions públiques o dels ens, organismes o empreses d’elles dependents. </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86</a:t>
            </a:fld>
            <a:endParaRPr lang="es-ES"/>
          </a:p>
        </p:txBody>
      </p:sp>
    </p:spTree>
    <p:extLst>
      <p:ext uri="{BB962C8B-B14F-4D97-AF65-F5344CB8AC3E}">
        <p14:creationId xmlns:p14="http://schemas.microsoft.com/office/powerpoint/2010/main" val="8250853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9192" y="-31129"/>
            <a:ext cx="8003232" cy="542865"/>
          </a:xfrm>
        </p:spPr>
        <p:txBody>
          <a:bodyPr>
            <a:noAutofit/>
          </a:bodyPr>
          <a:lstStyle/>
          <a:p>
            <a:pPr algn="ctr"/>
            <a:r>
              <a:rPr lang="es-ES_tradnl" sz="4000" b="1" dirty="0">
                <a:solidFill>
                  <a:srgbClr val="0070C0"/>
                </a:solidFill>
                <a:latin typeface="Calibri" panose="020F0502020204030204" pitchFamily="34" charset="0"/>
                <a:cs typeface="Calibri" panose="020F0502020204030204" pitchFamily="34" charset="0"/>
              </a:rPr>
              <a:t>ATUR</a:t>
            </a:r>
          </a:p>
        </p:txBody>
      </p:sp>
      <p:sp>
        <p:nvSpPr>
          <p:cNvPr id="3" name="2 Marcador de contenido"/>
          <p:cNvSpPr>
            <a:spLocks noGrp="1"/>
          </p:cNvSpPr>
          <p:nvPr>
            <p:ph idx="1"/>
          </p:nvPr>
        </p:nvSpPr>
        <p:spPr>
          <a:xfrm>
            <a:off x="1662336" y="511737"/>
            <a:ext cx="10396289" cy="5508942"/>
          </a:xfrm>
        </p:spPr>
        <p:txBody>
          <a:bodyPr>
            <a:normAutofit/>
          </a:bodyPr>
          <a:lstStyle/>
          <a:p>
            <a:r>
              <a:rPr lang="ca-ES" sz="1600" dirty="0">
                <a:latin typeface="Calibri" panose="020F0502020204030204" pitchFamily="34" charset="0"/>
                <a:cs typeface="Calibri" panose="020F0502020204030204" pitchFamily="34" charset="0"/>
              </a:rPr>
              <a:t>Pel que fa a la cotització per atur, l’art. 205.4 del TRLGSS (afegit per la Llei 37/2006) preveu que la protecció per desocupació s’estén als membres de les Corporacions Locals sempre i quan es donin els requisits legals per poder percebre aquest ajut:</a:t>
            </a:r>
          </a:p>
          <a:p>
            <a:pPr marL="800100" lvl="2" indent="0">
              <a:buNone/>
            </a:pPr>
            <a:r>
              <a:rPr lang="ca-ES" sz="1600" dirty="0">
                <a:latin typeface="Calibri" panose="020F0502020204030204" pitchFamily="34" charset="0"/>
                <a:cs typeface="Calibri" panose="020F0502020204030204" pitchFamily="34" charset="0"/>
              </a:rPr>
              <a:t> - que estigui afiliat i donat d’alta a la Seguretat Social</a:t>
            </a:r>
          </a:p>
          <a:p>
            <a:pPr marL="800100" lvl="2" indent="0">
              <a:buNone/>
            </a:pPr>
            <a:r>
              <a:rPr lang="ca-ES" sz="1600" dirty="0">
                <a:latin typeface="Calibri" panose="020F0502020204030204" pitchFamily="34" charset="0"/>
                <a:cs typeface="Calibri" panose="020F0502020204030204" pitchFamily="34" charset="0"/>
              </a:rPr>
              <a:t> - que tingui cobert el període mínim de cotització</a:t>
            </a:r>
          </a:p>
          <a:p>
            <a:pPr marL="800100" lvl="2" indent="0">
              <a:buNone/>
            </a:pPr>
            <a:r>
              <a:rPr lang="ca-ES" sz="1600" dirty="0">
                <a:latin typeface="Calibri" panose="020F0502020204030204" pitchFamily="34" charset="0"/>
                <a:cs typeface="Calibri" panose="020F0502020204030204" pitchFamily="34" charset="0"/>
              </a:rPr>
              <a:t> - que es trobi en situació legal de desocupat</a:t>
            </a:r>
          </a:p>
          <a:p>
            <a:pPr marL="800100" lvl="2" indent="0">
              <a:buNone/>
            </a:pPr>
            <a:r>
              <a:rPr lang="ca-ES" sz="1600" dirty="0">
                <a:latin typeface="Calibri" panose="020F0502020204030204" pitchFamily="34" charset="0"/>
                <a:cs typeface="Calibri" panose="020F0502020204030204" pitchFamily="34" charset="0"/>
              </a:rPr>
              <a:t> - que no hagi complert l’edat legal per causar dret a la pensió contributiva de jubilació </a:t>
            </a:r>
          </a:p>
          <a:p>
            <a:pPr marL="800100" lvl="2" indent="0">
              <a:buNone/>
            </a:pPr>
            <a:r>
              <a:rPr lang="ca-ES" sz="1600" dirty="0">
                <a:latin typeface="Calibri" panose="020F0502020204030204" pitchFamily="34" charset="0"/>
                <a:cs typeface="Calibri" panose="020F0502020204030204" pitchFamily="34" charset="0"/>
              </a:rPr>
              <a:t>- que estigui inscrit com a demandant de treball </a:t>
            </a:r>
          </a:p>
          <a:p>
            <a:pPr marL="0" indent="0">
              <a:buNone/>
            </a:pPr>
            <a:endParaRPr lang="ca-ES" sz="1600" dirty="0">
              <a:latin typeface="Calibri" panose="020F0502020204030204" pitchFamily="34" charset="0"/>
              <a:cs typeface="Calibri" panose="020F0502020204030204" pitchFamily="34" charset="0"/>
            </a:endParaRPr>
          </a:p>
          <a:p>
            <a:pPr marL="0" indent="0">
              <a:buNone/>
            </a:pPr>
            <a:r>
              <a:rPr lang="ca-ES" sz="1600" dirty="0">
                <a:latin typeface="Calibri" panose="020F0502020204030204" pitchFamily="34" charset="0"/>
                <a:cs typeface="Calibri" panose="020F0502020204030204" pitchFamily="34" charset="0"/>
              </a:rPr>
              <a:t>Per tenir dret a la prestació, l'art. 208.1.6 del TRLGSS diu que únicament és necessària la pèrdua involuntària i definitiva de la dedicació exclusiva o parcial. </a:t>
            </a:r>
            <a:r>
              <a:rPr lang="ca-ES" sz="1600" b="1" u="sng" dirty="0">
                <a:latin typeface="Calibri" panose="020F0502020204030204" pitchFamily="34" charset="0"/>
                <a:cs typeface="Calibri" panose="020F0502020204030204" pitchFamily="34" charset="0"/>
              </a:rPr>
              <a:t>És a dir, que no cal perdre la condició de càrrec electe de la Corporació. </a:t>
            </a: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87</a:t>
            </a:fld>
            <a:endParaRPr lang="es-ES"/>
          </a:p>
        </p:txBody>
      </p:sp>
      <p:sp>
        <p:nvSpPr>
          <p:cNvPr id="6" name="5 Rectángulo"/>
          <p:cNvSpPr/>
          <p:nvPr/>
        </p:nvSpPr>
        <p:spPr>
          <a:xfrm>
            <a:off x="1662336" y="4797152"/>
            <a:ext cx="10338320" cy="10081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b="1" dirty="0">
                <a:solidFill>
                  <a:srgbClr val="002060"/>
                </a:solidFill>
                <a:latin typeface="Calibri" panose="020F0502020204030204" pitchFamily="34" charset="0"/>
                <a:cs typeface="Calibri" panose="020F0502020204030204" pitchFamily="34" charset="0"/>
              </a:rPr>
              <a:t>Sigui com sigui, es requereix la </a:t>
            </a:r>
            <a:r>
              <a:rPr lang="ca-ES" b="1" dirty="0" err="1">
                <a:solidFill>
                  <a:srgbClr val="002060"/>
                </a:solidFill>
                <a:latin typeface="Calibri" panose="020F0502020204030204" pitchFamily="34" charset="0"/>
                <a:cs typeface="Calibri" panose="020F0502020204030204" pitchFamily="34" charset="0"/>
              </a:rPr>
              <a:t>involuntarietat</a:t>
            </a:r>
            <a:r>
              <a:rPr lang="ca-ES" b="1" dirty="0">
                <a:solidFill>
                  <a:srgbClr val="002060"/>
                </a:solidFill>
                <a:latin typeface="Calibri" panose="020F0502020204030204" pitchFamily="34" charset="0"/>
                <a:cs typeface="Calibri" panose="020F0502020204030204" pitchFamily="34" charset="0"/>
              </a:rPr>
              <a:t> de la pèrdua a la dedicació, cosa que comporta que una renuncia voluntària d’un regidor a la seva dedicació (exclusiva o parcial) comportaria la pèrdua del dret a la prestació d’atur, circumstancia que s’haurà de tenir en compte en l’emissió del certificat esmentat. </a:t>
            </a:r>
          </a:p>
        </p:txBody>
      </p:sp>
    </p:spTree>
    <p:extLst>
      <p:ext uri="{BB962C8B-B14F-4D97-AF65-F5344CB8AC3E}">
        <p14:creationId xmlns:p14="http://schemas.microsoft.com/office/powerpoint/2010/main" val="34368072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2 Marcador de contenido"/>
          <p:cNvSpPr>
            <a:spLocks noGrp="1"/>
          </p:cNvSpPr>
          <p:nvPr>
            <p:ph idx="1"/>
          </p:nvPr>
        </p:nvSpPr>
        <p:spPr>
          <a:xfrm>
            <a:off x="2589212" y="548680"/>
            <a:ext cx="8526462" cy="5632450"/>
          </a:xfrm>
          <a:noFill/>
        </p:spPr>
        <p:txBody>
          <a:bodyPr rtlCol="0">
            <a:normAutofit/>
          </a:bodyPr>
          <a:lstStyle/>
          <a:p>
            <a:pPr marL="274320" indent="-274320" algn="just">
              <a:buClr>
                <a:schemeClr val="accent3"/>
              </a:buClr>
              <a:buNone/>
              <a:defRPr/>
            </a:pPr>
            <a:r>
              <a:rPr lang="ca-ES" sz="1600" b="1" dirty="0">
                <a:latin typeface="Calibri" panose="020F0502020204030204" pitchFamily="34" charset="0"/>
                <a:cs typeface="Calibri" panose="020F0502020204030204" pitchFamily="34" charset="0"/>
              </a:rPr>
              <a:t> </a:t>
            </a:r>
            <a:r>
              <a:rPr lang="ca-ES" sz="1600" b="1" dirty="0">
                <a:solidFill>
                  <a:srgbClr val="0070C0"/>
                </a:solidFill>
                <a:latin typeface="Calibri" panose="020F0502020204030204" pitchFamily="34" charset="0"/>
                <a:cs typeface="Calibri" panose="020F0502020204030204" pitchFamily="34" charset="0"/>
              </a:rPr>
              <a:t>	</a:t>
            </a:r>
            <a:r>
              <a:rPr lang="ca-ES" sz="2000" b="1" dirty="0">
                <a:solidFill>
                  <a:srgbClr val="0070C0"/>
                </a:solidFill>
                <a:latin typeface="Calibri" panose="020F0502020204030204" pitchFamily="34" charset="0"/>
                <a:cs typeface="Calibri" panose="020F0502020204030204" pitchFamily="34" charset="0"/>
              </a:rPr>
              <a:t>Com donar d'alta als electes amb dedicació exclusiva que són FUNCIONARIS de carrera en situació de serveis especials</a:t>
            </a:r>
            <a:r>
              <a:rPr lang="ca-ES" sz="2000" dirty="0">
                <a:solidFill>
                  <a:srgbClr val="0070C0"/>
                </a:solidFill>
                <a:latin typeface="Calibri" panose="020F0502020204030204" pitchFamily="34" charset="0"/>
                <a:cs typeface="Calibri" panose="020F0502020204030204" pitchFamily="34" charset="0"/>
              </a:rPr>
              <a:t>.</a:t>
            </a:r>
          </a:p>
          <a:p>
            <a:pPr marL="274320" indent="-274320" algn="just">
              <a:buClr>
                <a:schemeClr val="accent3"/>
              </a:buClr>
              <a:buNone/>
              <a:defRPr/>
            </a:pPr>
            <a:r>
              <a:rPr lang="ca-ES" sz="2000" dirty="0">
                <a:latin typeface="Calibri" panose="020F0502020204030204" pitchFamily="34" charset="0"/>
                <a:cs typeface="Calibri" panose="020F0502020204030204" pitchFamily="34" charset="0"/>
              </a:rPr>
              <a:t>	 Resposta: </a:t>
            </a:r>
            <a:r>
              <a:rPr lang="ca-ES" sz="2000" b="1" dirty="0">
                <a:solidFill>
                  <a:srgbClr val="AE0410"/>
                </a:solidFill>
                <a:latin typeface="Calibri" panose="020F0502020204030204" pitchFamily="34" charset="0"/>
                <a:cs typeface="Calibri" panose="020F0502020204030204" pitchFamily="34" charset="0"/>
              </a:rPr>
              <a:t>sense atur ni FOGASA</a:t>
            </a:r>
            <a:r>
              <a:rPr lang="ca-ES" sz="2000" dirty="0">
                <a:latin typeface="Calibri" panose="020F0502020204030204" pitchFamily="34" charset="0"/>
                <a:cs typeface="Calibri" panose="020F0502020204030204" pitchFamily="34" charset="0"/>
              </a:rPr>
              <a:t>, respectant les condicions d'integració, si és el cas.</a:t>
            </a:r>
          </a:p>
          <a:p>
            <a:pPr marL="274320" indent="-274320" algn="just">
              <a:buClr>
                <a:schemeClr val="accent3"/>
              </a:buClr>
              <a:buNone/>
              <a:defRPr/>
            </a:pPr>
            <a:r>
              <a:rPr lang="ca-ES" sz="2000" dirty="0">
                <a:latin typeface="Calibri" panose="020F0502020204030204" pitchFamily="34" charset="0"/>
                <a:cs typeface="Calibri" panose="020F0502020204030204" pitchFamily="34" charset="0"/>
              </a:rPr>
              <a:t> </a:t>
            </a:r>
          </a:p>
          <a:p>
            <a:pPr marL="274320" indent="-274320" algn="just">
              <a:buClr>
                <a:schemeClr val="accent3"/>
              </a:buClr>
              <a:buNone/>
              <a:defRPr/>
            </a:pPr>
            <a:r>
              <a:rPr lang="ca-ES" sz="2000" b="1" dirty="0">
                <a:solidFill>
                  <a:srgbClr val="0070C0"/>
                </a:solidFill>
                <a:latin typeface="Calibri" panose="020F0502020204030204" pitchFamily="34" charset="0"/>
                <a:cs typeface="Calibri" panose="020F0502020204030204" pitchFamily="34" charset="0"/>
              </a:rPr>
              <a:t>	Com donar d'alta als electes amb dedicació exclusiva que són LABORALS en situació d'excedència forçosa que comporta reserva de lloc</a:t>
            </a:r>
            <a:r>
              <a:rPr lang="ca-ES" sz="2000" b="1" dirty="0">
                <a:solidFill>
                  <a:schemeClr val="accent1">
                    <a:lumMod val="75000"/>
                  </a:schemeClr>
                </a:solidFill>
                <a:latin typeface="Calibri" panose="020F0502020204030204" pitchFamily="34" charset="0"/>
                <a:cs typeface="Calibri" panose="020F0502020204030204" pitchFamily="34" charset="0"/>
              </a:rPr>
              <a:t>.</a:t>
            </a:r>
          </a:p>
          <a:p>
            <a:pPr marL="274320" indent="-274320" algn="just">
              <a:buClr>
                <a:schemeClr val="accent3"/>
              </a:buClr>
              <a:buNone/>
              <a:defRPr/>
            </a:pPr>
            <a:r>
              <a:rPr lang="ca-ES" sz="2000" b="1" dirty="0">
                <a:solidFill>
                  <a:schemeClr val="accent1">
                    <a:lumMod val="75000"/>
                  </a:schemeClr>
                </a:solidFill>
                <a:latin typeface="Calibri" panose="020F0502020204030204" pitchFamily="34" charset="0"/>
                <a:cs typeface="Calibri" panose="020F0502020204030204" pitchFamily="34" charset="0"/>
              </a:rPr>
              <a:t> 	</a:t>
            </a:r>
            <a:r>
              <a:rPr lang="ca-ES" sz="2000" dirty="0">
                <a:latin typeface="Calibri" panose="020F0502020204030204" pitchFamily="34" charset="0"/>
                <a:cs typeface="Calibri" panose="020F0502020204030204" pitchFamily="34" charset="0"/>
              </a:rPr>
              <a:t>Resposta: </a:t>
            </a:r>
            <a:r>
              <a:rPr lang="ca-ES" sz="2000" b="1" dirty="0">
                <a:solidFill>
                  <a:srgbClr val="AE0410"/>
                </a:solidFill>
                <a:latin typeface="Calibri" panose="020F0502020204030204" pitchFamily="34" charset="0"/>
                <a:cs typeface="Calibri" panose="020F0502020204030204" pitchFamily="34" charset="0"/>
              </a:rPr>
              <a:t>amb atur i sense FOGASA</a:t>
            </a:r>
            <a:r>
              <a:rPr lang="ca-ES" sz="2000" dirty="0">
                <a:latin typeface="Calibri" panose="020F0502020204030204" pitchFamily="34" charset="0"/>
                <a:cs typeface="Calibri" panose="020F0502020204030204" pitchFamily="34" charset="0"/>
              </a:rPr>
              <a:t>, tot i que, finalment, en aquest cas i, en acabar el mandat, no es trobarien en situació legal de desocupació, en no acomplir-se un dels requisits que va incorporar la Llei 37/2006 (precisament, tenir reserva de lloc), però el règim laboral del qual procedeix aconsella cotitzar atur, per tal que, si en el moment de la reincorporació no fos possible (per exemple, per tancament patronal, ERE, etc..) el treballador sí es trobaria en situació legal de desocupació i podria invocar les cotitzacions efectuades. </a:t>
            </a:r>
          </a:p>
        </p:txBody>
      </p:sp>
      <p:sp>
        <p:nvSpPr>
          <p:cNvPr id="128003" name="3 Marcador de pie de página"/>
          <p:cNvSpPr>
            <a:spLocks noGrp="1"/>
          </p:cNvSpPr>
          <p:nvPr>
            <p:ph type="ftr" sz="quarter" idx="11"/>
          </p:nvPr>
        </p:nvSpPr>
        <p:spPr/>
        <p:txBody>
          <a:bodyPr/>
          <a:lstStyle/>
          <a:p>
            <a:pPr>
              <a:defRPr/>
            </a:pPr>
            <a:r>
              <a:rPr lang="pt-BR"/>
              <a:t>Curs de regim juridic </a:t>
            </a:r>
            <a:endParaRPr lang="es-ES"/>
          </a:p>
        </p:txBody>
      </p:sp>
      <p:sp>
        <p:nvSpPr>
          <p:cNvPr id="128004" name="4 Marcador de número de diapositiva"/>
          <p:cNvSpPr>
            <a:spLocks noGrp="1"/>
          </p:cNvSpPr>
          <p:nvPr>
            <p:ph type="sldNum" sz="quarter" idx="12"/>
          </p:nvPr>
        </p:nvSpPr>
        <p:spPr/>
        <p:txBody>
          <a:bodyPr/>
          <a:lstStyle/>
          <a:p>
            <a:pPr>
              <a:defRPr/>
            </a:pPr>
            <a:fld id="{CB1E12D6-EC4A-424F-9827-2BB2A1B5318E}" type="slidenum">
              <a:rPr lang="es-ES"/>
              <a:pPr>
                <a:defRPr/>
              </a:pPr>
              <a:t>88</a:t>
            </a:fld>
            <a:endParaRPr lang="es-ES"/>
          </a:p>
        </p:txBody>
      </p:sp>
    </p:spTree>
    <p:extLst>
      <p:ext uri="{BB962C8B-B14F-4D97-AF65-F5344CB8AC3E}">
        <p14:creationId xmlns:p14="http://schemas.microsoft.com/office/powerpoint/2010/main" val="40403209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81188" y="214313"/>
            <a:ext cx="9975451" cy="1143000"/>
          </a:xfrm>
          <a:noFill/>
        </p:spPr>
        <p:txBody>
          <a:bodyPr rtlCol="0">
            <a:normAutofit fontScale="90000"/>
          </a:bodyPr>
          <a:lstStyle/>
          <a:p>
            <a:pPr>
              <a:defRPr/>
            </a:pPr>
            <a:r>
              <a:rPr lang="ca-ES" sz="4000" b="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Compatibilitat de pensió / retribucions – indemnitzacions</a:t>
            </a:r>
            <a:endParaRPr lang="es-ES" dirty="0">
              <a:solidFill>
                <a:srgbClr val="0070C0"/>
              </a:solidFill>
              <a:latin typeface="Calibri" panose="020F0502020204030204" pitchFamily="34" charset="0"/>
              <a:cs typeface="Calibri" panose="020F0502020204030204" pitchFamily="34" charset="0"/>
            </a:endParaRPr>
          </a:p>
        </p:txBody>
      </p:sp>
      <p:sp>
        <p:nvSpPr>
          <p:cNvPr id="107523" name="2 Marcador de contenido"/>
          <p:cNvSpPr>
            <a:spLocks noGrp="1"/>
          </p:cNvSpPr>
          <p:nvPr>
            <p:ph idx="1"/>
          </p:nvPr>
        </p:nvSpPr>
        <p:spPr>
          <a:xfrm>
            <a:off x="1902691" y="1560946"/>
            <a:ext cx="9809933" cy="4142944"/>
          </a:xfrm>
          <a:noFill/>
        </p:spPr>
        <p:txBody>
          <a:bodyPr rtlCol="0">
            <a:normAutofit/>
          </a:bodyPr>
          <a:lstStyle/>
          <a:p>
            <a:pPr algn="just">
              <a:buFont typeface="Arial" pitchFamily="34" charset="0"/>
              <a:buChar char="•"/>
              <a:defRPr/>
            </a:pPr>
            <a:r>
              <a:rPr lang="ca-ES" sz="2000" dirty="0">
                <a:latin typeface="Calibri" panose="020F0502020204030204" pitchFamily="34" charset="0"/>
                <a:cs typeface="Calibri" panose="020F0502020204030204" pitchFamily="34" charset="0"/>
              </a:rPr>
              <a:t>D’acord amb l’article 3.2 de la Llei 53/1984, de 26 de desembre, d’incompatibilitats del personal al servei de les administracions públiques, l’exercici d’un lloc de treball en el sector públic (entre els que la mateixa Llei inclou l’exercici del càrrec de membre d’una corporació local amb dedicació, parcial o exclusiva) </a:t>
            </a:r>
            <a:r>
              <a:rPr lang="ca-ES" sz="2000" b="1" dirty="0">
                <a:latin typeface="Calibri" panose="020F0502020204030204" pitchFamily="34" charset="0"/>
                <a:cs typeface="Calibri" panose="020F0502020204030204" pitchFamily="34" charset="0"/>
              </a:rPr>
              <a:t>és incompatible amb la percepció de pensió de jubilació per drets passius o per qualsevol règim de seguretat social públic i obligatori</a:t>
            </a:r>
            <a:r>
              <a:rPr lang="ca-ES" sz="2000" dirty="0">
                <a:latin typeface="Calibri" panose="020F0502020204030204" pitchFamily="34" charset="0"/>
                <a:cs typeface="Calibri" panose="020F0502020204030204" pitchFamily="34" charset="0"/>
              </a:rPr>
              <a:t>.</a:t>
            </a:r>
          </a:p>
          <a:p>
            <a:pPr algn="just">
              <a:buNone/>
              <a:defRPr/>
            </a:pPr>
            <a:endParaRPr lang="es-ES" sz="2000" dirty="0">
              <a:latin typeface="Calibri" panose="020F0502020204030204" pitchFamily="34" charset="0"/>
              <a:cs typeface="Calibri" panose="020F0502020204030204" pitchFamily="34" charset="0"/>
            </a:endParaRPr>
          </a:p>
          <a:p>
            <a:pPr algn="just">
              <a:buFont typeface="Arial" pitchFamily="34" charset="0"/>
              <a:buChar char="•"/>
              <a:defRPr/>
            </a:pPr>
            <a:r>
              <a:rPr lang="ca-ES" sz="2000" dirty="0">
                <a:latin typeface="Calibri" panose="020F0502020204030204" pitchFamily="34" charset="0"/>
                <a:cs typeface="Calibri" panose="020F0502020204030204" pitchFamily="34" charset="0"/>
              </a:rPr>
              <a:t>La percepció de les pensions indicades </a:t>
            </a:r>
            <a:r>
              <a:rPr lang="ca-ES" sz="2000" b="1" dirty="0">
                <a:solidFill>
                  <a:srgbClr val="FF0000"/>
                </a:solidFill>
                <a:latin typeface="Calibri" panose="020F0502020204030204" pitchFamily="34" charset="0"/>
                <a:cs typeface="Calibri" panose="020F0502020204030204" pitchFamily="34" charset="0"/>
              </a:rPr>
              <a:t>ha de quedar en suspens pel temps que duri l’exercici del lloc </a:t>
            </a:r>
            <a:r>
              <a:rPr lang="ca-ES" sz="2000" dirty="0">
                <a:latin typeface="Calibri" panose="020F0502020204030204" pitchFamily="34" charset="0"/>
                <a:cs typeface="Calibri" panose="020F0502020204030204" pitchFamily="34" charset="0"/>
              </a:rPr>
              <a:t>esmentat, sense que això afecti les actualitzacions de la pensió.</a:t>
            </a:r>
            <a:endParaRPr lang="es-ES" sz="2000" dirty="0">
              <a:latin typeface="Calibri" panose="020F0502020204030204" pitchFamily="34" charset="0"/>
              <a:cs typeface="Calibri" panose="020F0502020204030204" pitchFamily="34" charset="0"/>
            </a:endParaRPr>
          </a:p>
          <a:p>
            <a:pPr algn="just">
              <a:buFont typeface="Arial" pitchFamily="34" charset="0"/>
              <a:buChar char="•"/>
              <a:defRPr/>
            </a:pPr>
            <a:r>
              <a:rPr lang="ca-ES" sz="2000" dirty="0">
                <a:latin typeface="Calibri" panose="020F0502020204030204" pitchFamily="34" charset="0"/>
                <a:cs typeface="Calibri" panose="020F0502020204030204" pitchFamily="34" charset="0"/>
              </a:rPr>
              <a:t>La pensió de jubilació </a:t>
            </a:r>
            <a:r>
              <a:rPr lang="ca-ES" sz="2000" b="1" dirty="0">
                <a:latin typeface="Calibri" panose="020F0502020204030204" pitchFamily="34" charset="0"/>
                <a:cs typeface="Calibri" panose="020F0502020204030204" pitchFamily="34" charset="0"/>
              </a:rPr>
              <a:t>sí que és </a:t>
            </a:r>
            <a:r>
              <a:rPr lang="ca-ES" sz="2000" dirty="0">
                <a:latin typeface="Calibri" panose="020F0502020204030204" pitchFamily="34" charset="0"/>
                <a:cs typeface="Calibri" panose="020F0502020204030204" pitchFamily="34" charset="0"/>
              </a:rPr>
              <a:t>compatible, </a:t>
            </a:r>
            <a:r>
              <a:rPr lang="ca-ES" sz="2000" dirty="0" smtClean="0">
                <a:latin typeface="Calibri" panose="020F0502020204030204" pitchFamily="34" charset="0"/>
                <a:cs typeface="Calibri" panose="020F0502020204030204" pitchFamily="34" charset="0"/>
              </a:rPr>
              <a:t>amb </a:t>
            </a:r>
            <a:r>
              <a:rPr lang="ca-ES" sz="2000" dirty="0">
                <a:latin typeface="Calibri" panose="020F0502020204030204" pitchFamily="34" charset="0"/>
                <a:cs typeface="Calibri" panose="020F0502020204030204" pitchFamily="34" charset="0"/>
              </a:rPr>
              <a:t>la percepció d’indemnitzacions i assistències.</a:t>
            </a:r>
            <a:endParaRPr lang="es-ES" sz="2000" dirty="0">
              <a:latin typeface="Calibri" panose="020F0502020204030204" pitchFamily="34" charset="0"/>
              <a:cs typeface="Calibri" panose="020F0502020204030204" pitchFamily="34" charset="0"/>
            </a:endParaRPr>
          </a:p>
          <a:p>
            <a:pPr algn="just">
              <a:buFont typeface="Arial" pitchFamily="34" charset="0"/>
              <a:buChar char="•"/>
              <a:defRPr/>
            </a:pPr>
            <a:endParaRPr lang="es-ES" sz="2000" dirty="0">
              <a:latin typeface="Calibri" panose="020F0502020204030204" pitchFamily="34" charset="0"/>
              <a:cs typeface="Calibri" panose="020F0502020204030204" pitchFamily="34" charset="0"/>
            </a:endParaRPr>
          </a:p>
        </p:txBody>
      </p:sp>
      <p:sp>
        <p:nvSpPr>
          <p:cNvPr id="117764" name="3 Marcador de pie de página"/>
          <p:cNvSpPr>
            <a:spLocks noGrp="1"/>
          </p:cNvSpPr>
          <p:nvPr>
            <p:ph type="ftr" sz="quarter" idx="11"/>
          </p:nvPr>
        </p:nvSpPr>
        <p:spPr/>
        <p:txBody>
          <a:bodyPr/>
          <a:lstStyle/>
          <a:p>
            <a:pPr>
              <a:defRPr/>
            </a:pPr>
            <a:r>
              <a:rPr lang="pt-BR"/>
              <a:t>Curs de regim juridic </a:t>
            </a:r>
            <a:endParaRPr lang="es-ES"/>
          </a:p>
        </p:txBody>
      </p:sp>
      <p:sp>
        <p:nvSpPr>
          <p:cNvPr id="117765" name="4 Marcador de número de diapositiva"/>
          <p:cNvSpPr>
            <a:spLocks noGrp="1"/>
          </p:cNvSpPr>
          <p:nvPr>
            <p:ph type="sldNum" sz="quarter" idx="12"/>
          </p:nvPr>
        </p:nvSpPr>
        <p:spPr/>
        <p:txBody>
          <a:bodyPr/>
          <a:lstStyle/>
          <a:p>
            <a:pPr>
              <a:defRPr/>
            </a:pPr>
            <a:fld id="{A7B7D59D-DB0F-4D80-83CB-97E22810F2F8}" type="slidenum">
              <a:rPr lang="es-ES"/>
              <a:pPr>
                <a:defRPr/>
              </a:pPr>
              <a:t>89</a:t>
            </a:fld>
            <a:endParaRPr lang="es-ES"/>
          </a:p>
        </p:txBody>
      </p:sp>
    </p:spTree>
    <p:extLst>
      <p:ext uri="{BB962C8B-B14F-4D97-AF65-F5344CB8AC3E}">
        <p14:creationId xmlns:p14="http://schemas.microsoft.com/office/powerpoint/2010/main" val="284131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9219" y="18748"/>
            <a:ext cx="6716788" cy="691530"/>
          </a:xfrm>
        </p:spPr>
        <p:txBody>
          <a:bodyPr rtlCol="0">
            <a:noAutofit/>
          </a:bodyPr>
          <a:lstStyle/>
          <a:p>
            <a:pPr>
              <a:defRPr/>
            </a:pPr>
            <a:r>
              <a:rPr lang="ca-ES" sz="2800" b="1" dirty="0">
                <a:solidFill>
                  <a:srgbClr val="002060"/>
                </a:solidFill>
              </a:rPr>
              <a:t>LA DELEGACIÓ</a:t>
            </a:r>
          </a:p>
        </p:txBody>
      </p:sp>
      <p:sp>
        <p:nvSpPr>
          <p:cNvPr id="11267" name="2 Marcador de contenido"/>
          <p:cNvSpPr>
            <a:spLocks noGrp="1"/>
          </p:cNvSpPr>
          <p:nvPr>
            <p:ph idx="1"/>
          </p:nvPr>
        </p:nvSpPr>
        <p:spPr>
          <a:xfrm>
            <a:off x="631452" y="710278"/>
            <a:ext cx="9280972" cy="5827102"/>
          </a:xfrm>
          <a:solidFill>
            <a:schemeClr val="bg1"/>
          </a:solidFill>
        </p:spPr>
        <p:txBody>
          <a:bodyPr rtlCol="0">
            <a:normAutofit/>
          </a:bodyPr>
          <a:lstStyle/>
          <a:p>
            <a:pPr algn="just">
              <a:lnSpc>
                <a:spcPct val="130000"/>
              </a:lnSpc>
              <a:defRPr/>
            </a:pPr>
            <a:r>
              <a:rPr lang="ca-ES" sz="1600" dirty="0">
                <a:latin typeface="Calibri" panose="020F0502020204030204" pitchFamily="34" charset="0"/>
                <a:cs typeface="Calibri" panose="020F0502020204030204" pitchFamily="34" charset="0"/>
              </a:rPr>
              <a:t>La delegació de competències consisteix en la transferència de l'exercici de determinades competències administratives que l'òrgan que en té atribuïda la titularitat de du a terme en favor d'altres òrgans, </a:t>
            </a:r>
            <a:r>
              <a:rPr lang="ca-ES" sz="1600" b="1" u="sng" dirty="0">
                <a:latin typeface="Calibri" panose="020F0502020204030204" pitchFamily="34" charset="0"/>
                <a:cs typeface="Calibri" panose="020F0502020204030204" pitchFamily="34" charset="0"/>
              </a:rPr>
              <a:t>i que pot revocar en qualsevol moment</a:t>
            </a:r>
            <a:r>
              <a:rPr lang="ca-ES" sz="1600" dirty="0">
                <a:latin typeface="Calibri" panose="020F0502020204030204" pitchFamily="34" charset="0"/>
                <a:cs typeface="Calibri" panose="020F0502020204030204" pitchFamily="34" charset="0"/>
              </a:rPr>
              <a:t>. Per delegar la competència </a:t>
            </a:r>
            <a:r>
              <a:rPr lang="ca-ES" sz="1600" u="sng" dirty="0">
                <a:latin typeface="Calibri" panose="020F0502020204030204" pitchFamily="34" charset="0"/>
                <a:cs typeface="Calibri" panose="020F0502020204030204" pitchFamily="34" charset="0"/>
              </a:rPr>
              <a:t>no cal que hi hagi relació de jerarquia </a:t>
            </a:r>
            <a:r>
              <a:rPr lang="ca-ES" sz="1600" dirty="0">
                <a:latin typeface="Calibri" panose="020F0502020204030204" pitchFamily="34" charset="0"/>
                <a:cs typeface="Calibri" panose="020F0502020204030204" pitchFamily="34" charset="0"/>
              </a:rPr>
              <a:t>entre l'òrgan delegant i l'òrgan delegat.</a:t>
            </a:r>
          </a:p>
          <a:p>
            <a:pPr algn="just">
              <a:lnSpc>
                <a:spcPct val="130000"/>
              </a:lnSpc>
              <a:defRPr/>
            </a:pPr>
            <a:r>
              <a:rPr lang="ca-ES" sz="1600" dirty="0">
                <a:latin typeface="Calibri" panose="020F0502020204030204" pitchFamily="34" charset="0"/>
                <a:cs typeface="Calibri" panose="020F0502020204030204" pitchFamily="34" charset="0"/>
              </a:rPr>
              <a:t>La delegació i la seva revocació </a:t>
            </a:r>
            <a:r>
              <a:rPr lang="ca-ES" sz="1600" b="1" dirty="0">
                <a:solidFill>
                  <a:srgbClr val="C00000"/>
                </a:solidFill>
                <a:latin typeface="Calibri" panose="020F0502020204030204" pitchFamily="34" charset="0"/>
                <a:cs typeface="Calibri" panose="020F0502020204030204" pitchFamily="34" charset="0"/>
              </a:rPr>
              <a:t>s’han de publicar en el butlletí oficial </a:t>
            </a:r>
            <a:r>
              <a:rPr lang="ca-ES" sz="1600" dirty="0">
                <a:latin typeface="Calibri" panose="020F0502020204030204" pitchFamily="34" charset="0"/>
                <a:cs typeface="Calibri" panose="020F0502020204030204" pitchFamily="34" charset="0"/>
              </a:rPr>
              <a:t>corresponent. Un dels efectes més rellevants d’aquesta tècnica —en particular, a l’efecte dels recursos que puguin correspondre— és que els actes dictats per delegació —que han d’indicar aquesta circumstància de manera expressa— s’entenen dictats per l’òrgan que delega, el qual pot sotmetre la delegació a un termini o a unes condicions determinades i pot revocar-la en qualsevol moment.</a:t>
            </a:r>
          </a:p>
          <a:p>
            <a:pPr algn="just">
              <a:buFont typeface="Arial" pitchFamily="34" charset="0"/>
              <a:buChar char="•"/>
              <a:defRPr/>
            </a:pPr>
            <a:r>
              <a:rPr lang="ca-ES" sz="1600" b="1" u="sng" dirty="0">
                <a:latin typeface="Calibri" panose="020F0502020204030204" pitchFamily="34" charset="0"/>
                <a:cs typeface="Calibri" panose="020F0502020204030204" pitchFamily="34" charset="0"/>
              </a:rPr>
              <a:t>&gt;&gt;Novetats amb la Llei 26/2010 </a:t>
            </a:r>
            <a:r>
              <a:rPr lang="ca-ES" sz="1600" dirty="0">
                <a:latin typeface="Calibri" panose="020F0502020204030204" pitchFamily="34" charset="0"/>
                <a:cs typeface="Calibri" panose="020F0502020204030204" pitchFamily="34" charset="0"/>
              </a:rPr>
              <a:t>(art. 8): (1) </a:t>
            </a:r>
            <a:r>
              <a:rPr lang="ca-ES" sz="1600" i="1" dirty="0">
                <a:latin typeface="Calibri" panose="020F0502020204030204" pitchFamily="34" charset="0"/>
                <a:cs typeface="Calibri" panose="020F0502020204030204" pitchFamily="34" charset="0"/>
              </a:rPr>
              <a:t>possibilitat d’incloure en les delegacions de competències reserves de control i seguiment a favor de l’òrgan delegant, o subjectar-se a condició, suspensiva o resolutòria, o a termini; (2) el canvi de titular de l’òrgan delegant o delegat només extingeix la delegació si així s’ha establert a l’acte de delegació; (3) obligació</a:t>
            </a:r>
            <a:r>
              <a:rPr lang="ca-ES" sz="1600" i="1" u="sng" dirty="0">
                <a:latin typeface="Calibri" panose="020F0502020204030204" pitchFamily="34" charset="0"/>
                <a:cs typeface="Calibri" panose="020F0502020204030204" pitchFamily="34" charset="0"/>
              </a:rPr>
              <a:t> </a:t>
            </a:r>
            <a:r>
              <a:rPr lang="ca-ES" sz="1600" b="1" i="1" u="sng" dirty="0">
                <a:solidFill>
                  <a:srgbClr val="0070C0"/>
                </a:solidFill>
                <a:latin typeface="Calibri" panose="020F0502020204030204" pitchFamily="34" charset="0"/>
                <a:cs typeface="Calibri" panose="020F0502020204030204" pitchFamily="34" charset="0"/>
              </a:rPr>
              <a:t>d’incloure abans de la signatura “per delegació”. </a:t>
            </a:r>
          </a:p>
          <a:p>
            <a:pPr algn="just">
              <a:defRPr/>
            </a:pPr>
            <a:r>
              <a:rPr lang="ca-ES" sz="1600" dirty="0">
                <a:latin typeface="Calibri" panose="020F0502020204030204" pitchFamily="34" charset="0"/>
                <a:cs typeface="Calibri" panose="020F0502020204030204" pitchFamily="34" charset="0"/>
              </a:rPr>
              <a:t>Art. 9,5 Llei 40/2015 </a:t>
            </a:r>
            <a:r>
              <a:rPr lang="ca-ES" sz="1600" u="sng" dirty="0">
                <a:latin typeface="Calibri" panose="020F0502020204030204" pitchFamily="34" charset="0"/>
                <a:cs typeface="Calibri" panose="020F0502020204030204" pitchFamily="34" charset="0"/>
              </a:rPr>
              <a:t>Excepte en cas </a:t>
            </a:r>
            <a:r>
              <a:rPr lang="ca-ES" sz="1600" dirty="0">
                <a:latin typeface="Calibri" panose="020F0502020204030204" pitchFamily="34" charset="0"/>
                <a:cs typeface="Calibri" panose="020F0502020204030204" pitchFamily="34" charset="0"/>
              </a:rPr>
              <a:t>d’autorització expressa d’una llei, </a:t>
            </a:r>
            <a:r>
              <a:rPr lang="ca-ES" sz="1600" b="1" dirty="0">
                <a:solidFill>
                  <a:srgbClr val="C00000"/>
                </a:solidFill>
                <a:latin typeface="Calibri" panose="020F0502020204030204" pitchFamily="34" charset="0"/>
                <a:cs typeface="Calibri" panose="020F0502020204030204" pitchFamily="34" charset="0"/>
              </a:rPr>
              <a:t>no es poden delegar les competències que s’exerceixin per delegació</a:t>
            </a:r>
            <a:r>
              <a:rPr lang="es-ES" sz="1600" b="1" dirty="0">
                <a:solidFill>
                  <a:srgbClr val="C00000"/>
                </a:solidFill>
                <a:latin typeface="Calibri" panose="020F0502020204030204" pitchFamily="34" charset="0"/>
                <a:cs typeface="Calibri" panose="020F0502020204030204" pitchFamily="34" charset="0"/>
              </a:rPr>
              <a:t>.</a:t>
            </a:r>
            <a:endParaRPr lang="ca-ES" sz="1600" b="1" i="1" u="sng"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7413" name="4 Marcador de pie de página"/>
          <p:cNvSpPr>
            <a:spLocks noGrp="1"/>
          </p:cNvSpPr>
          <p:nvPr>
            <p:ph type="ftr" sz="quarter" idx="11"/>
          </p:nvPr>
        </p:nvSpPr>
        <p:spPr/>
        <p:txBody>
          <a:bodyPr/>
          <a:lstStyle/>
          <a:p>
            <a:pPr>
              <a:defRPr/>
            </a:pPr>
            <a:r>
              <a:rPr lang="pt-BR"/>
              <a:t>Curs de regim juridic </a:t>
            </a:r>
            <a:endParaRPr lang="es-ES"/>
          </a:p>
        </p:txBody>
      </p:sp>
      <p:sp>
        <p:nvSpPr>
          <p:cNvPr id="6" name="5 CuadroTexto"/>
          <p:cNvSpPr txBox="1"/>
          <p:nvPr/>
        </p:nvSpPr>
        <p:spPr>
          <a:xfrm>
            <a:off x="631452" y="5856705"/>
            <a:ext cx="11369203" cy="646331"/>
          </a:xfrm>
          <a:prstGeom prst="rect">
            <a:avLst/>
          </a:prstGeom>
          <a:solidFill>
            <a:schemeClr val="bg1"/>
          </a:solidFill>
          <a:ln w="57150">
            <a:solidFill>
              <a:srgbClr val="CC3300"/>
            </a:solidFill>
          </a:ln>
        </p:spPr>
        <p:txBody>
          <a:bodyPr wrap="square">
            <a:spAutoFit/>
          </a:bodyPr>
          <a:lstStyle/>
          <a:p>
            <a:pPr algn="just" eaLnBrk="0" hangingPunct="0">
              <a:defRPr/>
            </a:pPr>
            <a:r>
              <a:rPr lang="ca-ES" dirty="0">
                <a:latin typeface="Calibri" panose="020F0502020204030204" pitchFamily="34" charset="0"/>
                <a:cs typeface="Calibri" panose="020F0502020204030204" pitchFamily="34" charset="0"/>
              </a:rPr>
              <a:t>Art.8.9 L26/2010 </a:t>
            </a:r>
            <a:r>
              <a:rPr lang="ca-ES" i="1" dirty="0">
                <a:latin typeface="Calibri" panose="020F0502020204030204" pitchFamily="34" charset="0"/>
                <a:cs typeface="Calibri" panose="020F0502020204030204" pitchFamily="34" charset="0"/>
              </a:rPr>
              <a:t>La delegació de competències atribuïdes a òrgans col·legiats, per a l’exercici ordinari de les quals es requereixi un quòrum especial, s’ha d’adoptar observant,en tots els casos, aquest quòrum (també art. 9.7 llei 40/2015)</a:t>
            </a:r>
            <a:endParaRPr lang="es-ES" dirty="0">
              <a:latin typeface="Calibri" panose="020F0502020204030204" pitchFamily="34" charset="0"/>
              <a:cs typeface="Calibri" panose="020F0502020204030204" pitchFamily="34" charset="0"/>
            </a:endParaRPr>
          </a:p>
        </p:txBody>
      </p:sp>
      <p:sp>
        <p:nvSpPr>
          <p:cNvPr id="3" name="Rectángulo 2"/>
          <p:cNvSpPr/>
          <p:nvPr/>
        </p:nvSpPr>
        <p:spPr>
          <a:xfrm>
            <a:off x="10056440" y="260346"/>
            <a:ext cx="2006051" cy="5456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500" dirty="0" smtClean="0">
                <a:latin typeface="Calibri" panose="020F0502020204030204" pitchFamily="34" charset="0"/>
                <a:cs typeface="Calibri" panose="020F0502020204030204" pitchFamily="34" charset="0"/>
              </a:rPr>
              <a:t>Normalment es delega un bloc o sector de competències de l'òrgan delegant, però és possible també acordar la delegació per a un assumpte concret. En determinats supòsits que la Llei determina (art. 9.2 i 9.5 de la LRJSP), s'exclou la possibilitat de delegació.</a:t>
            </a:r>
            <a:endParaRPr lang="ca-ES" sz="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949178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130994" y="332656"/>
            <a:ext cx="8536433" cy="1152128"/>
          </a:xfrm>
          <a:noFill/>
        </p:spPr>
        <p:txBody>
          <a:bodyPr rtlCol="0">
            <a:noAutofit/>
          </a:bodyPr>
          <a:lstStyle/>
          <a:p>
            <a:pPr algn="ctr">
              <a:defRPr/>
            </a:pPr>
            <a:r>
              <a:rPr lang="ca-ES" sz="3200" b="1" dirty="0" smtClean="0">
                <a:solidFill>
                  <a:srgbClr val="0070C0"/>
                </a:solidFill>
                <a:latin typeface="Calibri" panose="020F0502020204030204" pitchFamily="34" charset="0"/>
                <a:cs typeface="Calibri" panose="020F0502020204030204" pitchFamily="34" charset="0"/>
              </a:rPr>
              <a:t>AJUTS </a:t>
            </a:r>
            <a:r>
              <a:rPr lang="ca-ES" sz="3200" b="1" dirty="0">
                <a:solidFill>
                  <a:srgbClr val="0070C0"/>
                </a:solidFill>
                <a:latin typeface="Calibri" panose="020F0502020204030204" pitchFamily="34" charset="0"/>
                <a:cs typeface="Calibri" panose="020F0502020204030204" pitchFamily="34" charset="0"/>
              </a:rPr>
              <a:t>A MUNICIPIS PETITS: DEDICACIÓ DELS CÀRRECS ELECTES DELS MUNICIPIS MÉS PETITS.</a:t>
            </a:r>
            <a:br>
              <a:rPr lang="ca-ES" sz="3200" b="1" dirty="0">
                <a:solidFill>
                  <a:srgbClr val="0070C0"/>
                </a:solidFill>
                <a:latin typeface="Calibri" panose="020F0502020204030204" pitchFamily="34" charset="0"/>
                <a:cs typeface="Calibri" panose="020F0502020204030204" pitchFamily="34" charset="0"/>
              </a:rPr>
            </a:br>
            <a:endParaRPr lang="ca-ES" sz="3200" b="1" dirty="0">
              <a:solidFill>
                <a:srgbClr val="0070C0"/>
              </a:solidFill>
              <a:latin typeface="Calibri" panose="020F0502020204030204" pitchFamily="34" charset="0"/>
              <a:cs typeface="Calibri" panose="020F0502020204030204" pitchFamily="34" charset="0"/>
            </a:endParaRPr>
          </a:p>
        </p:txBody>
      </p:sp>
      <p:sp>
        <p:nvSpPr>
          <p:cNvPr id="115715" name="Rectangle 3"/>
          <p:cNvSpPr>
            <a:spLocks noGrp="1" noChangeArrowheads="1"/>
          </p:cNvSpPr>
          <p:nvPr>
            <p:ph idx="1"/>
          </p:nvPr>
        </p:nvSpPr>
        <p:spPr>
          <a:xfrm>
            <a:off x="2262910" y="1588654"/>
            <a:ext cx="9521722" cy="4456845"/>
          </a:xfrm>
        </p:spPr>
        <p:txBody>
          <a:bodyPr anchor="ctr"/>
          <a:lstStyle/>
          <a:p>
            <a:pPr algn="just" eaLnBrk="1" hangingPunct="1"/>
            <a:r>
              <a:rPr lang="ca-ES" altLang="es-ES_tradnl" sz="2000" dirty="0">
                <a:latin typeface="Calibri" panose="020F0502020204030204" pitchFamily="34" charset="0"/>
                <a:cs typeface="Calibri" panose="020F0502020204030204" pitchFamily="34" charset="0"/>
              </a:rPr>
              <a:t>El Govern de la Generalitat ha aprovat el Decret 69/2008, d'1 d'abril, que afavoreix la dedicació dels càrrecs electes en els municipis més petits. Aquest Decret crea i regula un fons amb el qual s'estableix un sistema de compensacions econòmiques als ajuntaments dels municipis </a:t>
            </a:r>
            <a:r>
              <a:rPr lang="ca-ES" altLang="es-ES_tradnl" sz="2000" b="1" dirty="0">
                <a:latin typeface="Calibri" panose="020F0502020204030204" pitchFamily="34" charset="0"/>
                <a:cs typeface="Calibri" panose="020F0502020204030204" pitchFamily="34" charset="0"/>
              </a:rPr>
              <a:t>de menys de 2.000 habitants. </a:t>
            </a:r>
          </a:p>
          <a:p>
            <a:pPr algn="just" eaLnBrk="1" hangingPunct="1">
              <a:buFont typeface="Wingdings" pitchFamily="2" charset="2"/>
              <a:buNone/>
            </a:pPr>
            <a:r>
              <a:rPr lang="ca-ES" altLang="es-ES_tradnl" sz="2000" dirty="0">
                <a:latin typeface="Calibri" panose="020F0502020204030204" pitchFamily="34" charset="0"/>
                <a:cs typeface="Calibri" panose="020F0502020204030204" pitchFamily="34" charset="0"/>
              </a:rPr>
              <a:t> 	</a:t>
            </a:r>
            <a:r>
              <a:rPr lang="ca-ES" altLang="es-ES_tradnl" sz="2000" b="1" dirty="0">
                <a:latin typeface="Calibri" panose="020F0502020204030204" pitchFamily="34" charset="0"/>
                <a:cs typeface="Calibri" panose="020F0502020204030204" pitchFamily="34" charset="0"/>
              </a:rPr>
              <a:t>Els ajuntaments que percebin</a:t>
            </a:r>
            <a:r>
              <a:rPr lang="ca-ES" altLang="es-ES_tradnl" sz="2000" dirty="0">
                <a:latin typeface="Calibri" panose="020F0502020204030204" pitchFamily="34" charset="0"/>
                <a:cs typeface="Calibri" panose="020F0502020204030204" pitchFamily="34" charset="0"/>
              </a:rPr>
              <a:t> aquesta compensació donaran d'alta en el règim general de la seguretat social a les persones electes que percebin una retribució, </a:t>
            </a:r>
            <a:r>
              <a:rPr lang="ca-ES" altLang="es-ES_tradnl" sz="2000" b="1" dirty="0">
                <a:solidFill>
                  <a:srgbClr val="C00000"/>
                </a:solidFill>
                <a:latin typeface="Calibri" panose="020F0502020204030204" pitchFamily="34" charset="0"/>
                <a:cs typeface="Calibri" panose="020F0502020204030204" pitchFamily="34" charset="0"/>
              </a:rPr>
              <a:t>assumint el pagament de les quotes empresarials que corresponguin. </a:t>
            </a:r>
          </a:p>
        </p:txBody>
      </p:sp>
      <p:sp>
        <p:nvSpPr>
          <p:cNvPr id="118786" name="4 Marcador de pie de página"/>
          <p:cNvSpPr>
            <a:spLocks noGrp="1"/>
          </p:cNvSpPr>
          <p:nvPr>
            <p:ph type="ftr" sz="quarter" idx="11"/>
          </p:nvPr>
        </p:nvSpPr>
        <p:spPr/>
        <p:txBody>
          <a:bodyPr/>
          <a:lstStyle/>
          <a:p>
            <a:pPr>
              <a:defRPr/>
            </a:pPr>
            <a:r>
              <a:rPr lang="pt-BR"/>
              <a:t>Curs de regim juridic </a:t>
            </a:r>
            <a:endParaRPr lang="es-ES"/>
          </a:p>
        </p:txBody>
      </p:sp>
      <p:sp>
        <p:nvSpPr>
          <p:cNvPr id="118787" name="5 Marcador de número de diapositiva"/>
          <p:cNvSpPr>
            <a:spLocks noGrp="1"/>
          </p:cNvSpPr>
          <p:nvPr>
            <p:ph type="sldNum" sz="quarter" idx="12"/>
          </p:nvPr>
        </p:nvSpPr>
        <p:spPr/>
        <p:txBody>
          <a:bodyPr/>
          <a:lstStyle/>
          <a:p>
            <a:pPr>
              <a:defRPr/>
            </a:pPr>
            <a:fld id="{CC59EEA6-1042-4DD1-BD32-C313EFFCF473}" type="slidenum">
              <a:rPr lang="es-ES"/>
              <a:pPr>
                <a:defRPr/>
              </a:pPr>
              <a:t>90</a:t>
            </a:fld>
            <a:endParaRPr lang="es-ES"/>
          </a:p>
        </p:txBody>
      </p:sp>
    </p:spTree>
    <p:extLst>
      <p:ext uri="{BB962C8B-B14F-4D97-AF65-F5344CB8AC3E}">
        <p14:creationId xmlns:p14="http://schemas.microsoft.com/office/powerpoint/2010/main" val="17782339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67345" y="141225"/>
            <a:ext cx="9256513" cy="642938"/>
          </a:xfrm>
        </p:spPr>
        <p:txBody>
          <a:bodyPr rtlCol="0">
            <a:normAutofit/>
          </a:bodyPr>
          <a:lstStyle/>
          <a:p>
            <a:pPr algn="ctr">
              <a:defRPr/>
            </a:pPr>
            <a:r>
              <a:rPr lang="ca-ES" b="1" dirty="0" smtClean="0">
                <a:solidFill>
                  <a:srgbClr val="0070C0"/>
                </a:solidFill>
                <a:latin typeface="Calibri" panose="020F0502020204030204" pitchFamily="34" charset="0"/>
                <a:cs typeface="Calibri" panose="020F0502020204030204" pitchFamily="34" charset="0"/>
              </a:rPr>
              <a:t>SITUACIÓ ADMINISTRATIVA: SERVEIS ESPECIALS</a:t>
            </a:r>
            <a:endParaRPr lang="es-ES" b="1" dirty="0">
              <a:solidFill>
                <a:srgbClr val="0070C0"/>
              </a:solidFill>
              <a:latin typeface="Calibri" panose="020F0502020204030204" pitchFamily="34" charset="0"/>
              <a:cs typeface="Calibri" panose="020F0502020204030204" pitchFamily="34" charset="0"/>
            </a:endParaRPr>
          </a:p>
        </p:txBody>
      </p:sp>
      <p:sp>
        <p:nvSpPr>
          <p:cNvPr id="142339" name="2 Marcador de contenido"/>
          <p:cNvSpPr>
            <a:spLocks noGrp="1"/>
          </p:cNvSpPr>
          <p:nvPr>
            <p:ph idx="1"/>
          </p:nvPr>
        </p:nvSpPr>
        <p:spPr>
          <a:xfrm>
            <a:off x="6168008" y="784164"/>
            <a:ext cx="5976664" cy="5716770"/>
          </a:xfrm>
          <a:solidFill>
            <a:schemeClr val="accent2">
              <a:lumMod val="20000"/>
              <a:lumOff val="80000"/>
            </a:schemeClr>
          </a:solidFill>
        </p:spPr>
        <p:txBody>
          <a:bodyPr>
            <a:normAutofit/>
          </a:bodyPr>
          <a:lstStyle/>
          <a:p>
            <a:pPr eaLnBrk="1" hangingPunct="1">
              <a:buFont typeface="Arial" charset="0"/>
              <a:buNone/>
            </a:pPr>
            <a:r>
              <a:rPr lang="ca-ES" altLang="ca-ES" dirty="0">
                <a:latin typeface="Calibri" panose="020F0502020204030204" pitchFamily="34" charset="0"/>
                <a:cs typeface="Calibri" panose="020F0502020204030204" pitchFamily="34" charset="0"/>
              </a:rPr>
              <a:t/>
            </a:r>
            <a:br>
              <a:rPr lang="ca-ES" altLang="ca-ES" dirty="0">
                <a:latin typeface="Calibri" panose="020F0502020204030204" pitchFamily="34" charset="0"/>
                <a:cs typeface="Calibri" panose="020F0502020204030204" pitchFamily="34" charset="0"/>
              </a:rPr>
            </a:br>
            <a:r>
              <a:rPr lang="ca-ES" altLang="ca-ES" u="sng" dirty="0">
                <a:latin typeface="Calibri" panose="020F0502020204030204" pitchFamily="34" charset="0"/>
                <a:cs typeface="Calibri" panose="020F0502020204030204" pitchFamily="34" charset="0"/>
              </a:rPr>
              <a:t>Conseqüències de la situació de serveis especials:</a:t>
            </a:r>
            <a:br>
              <a:rPr lang="ca-ES" altLang="ca-ES" u="sng"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 Abonament dels triennis reconeguts amb càrrec als  pressupostos de la Corporació en què el càrrec exerceix com a membre electe</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 En cas d'impediment legal, abonament dels triennis per l'administració a la que pertanyen, així com la quota de Seguretat Social, si s'escau.</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a:t>
            </a:r>
            <a:r>
              <a:rPr lang="ca-ES" altLang="ca-ES" b="1" u="sng" dirty="0">
                <a:latin typeface="Calibri" panose="020F0502020204030204" pitchFamily="34" charset="0"/>
                <a:cs typeface="Calibri" panose="020F0502020204030204" pitchFamily="34" charset="0"/>
              </a:rPr>
              <a:t>Còmput del temps que romanguin en aquesta situació a efectes de:</a:t>
            </a:r>
            <a:r>
              <a:rPr lang="ca-ES" altLang="ca-ES" dirty="0">
                <a:latin typeface="Calibri" panose="020F0502020204030204" pitchFamily="34" charset="0"/>
                <a:cs typeface="Calibri" panose="020F0502020204030204" pitchFamily="34" charset="0"/>
              </a:rPr>
              <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 Ascensos</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 Consolidació de grau personal</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 Triennis</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 Drets passius</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 Dret a la reserva de plaça i destinació que ocupessin</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	- Còmput del període mínim de serveis efectius per sol· licitar passar a la situació d'excedència voluntària per interès particular</a:t>
            </a:r>
          </a:p>
          <a:p>
            <a:pPr eaLnBrk="1" hangingPunct="1"/>
            <a:endParaRPr lang="es-ES" altLang="ca-ES"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a:xfrm>
            <a:off x="539560" y="784163"/>
            <a:ext cx="779767" cy="365125"/>
          </a:xfrm>
        </p:spPr>
        <p:txBody>
          <a:bodyPr/>
          <a:lstStyle/>
          <a:p>
            <a:pPr>
              <a:defRPr/>
            </a:pPr>
            <a:fld id="{EB4C691B-C312-404C-BDC0-FF08C257BD5C}" type="slidenum">
              <a:rPr lang="es-ES"/>
              <a:pPr>
                <a:defRPr/>
              </a:pPr>
              <a:t>91</a:t>
            </a:fld>
            <a:endParaRPr lang="es-ES"/>
          </a:p>
        </p:txBody>
      </p:sp>
      <p:sp>
        <p:nvSpPr>
          <p:cNvPr id="6" name="Rectangle 3"/>
          <p:cNvSpPr txBox="1">
            <a:spLocks noChangeArrowheads="1"/>
          </p:cNvSpPr>
          <p:nvPr/>
        </p:nvSpPr>
        <p:spPr>
          <a:xfrm>
            <a:off x="539560" y="908720"/>
            <a:ext cx="5484432" cy="5949280"/>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80000"/>
              </a:lnSpc>
            </a:pPr>
            <a:r>
              <a:rPr lang="ca-ES" altLang="ca-ES" dirty="0">
                <a:latin typeface="Calibri" panose="020F0502020204030204" pitchFamily="34" charset="0"/>
                <a:cs typeface="Calibri" panose="020F0502020204030204" pitchFamily="34" charset="0"/>
              </a:rPr>
              <a:t/>
            </a:r>
            <a:br>
              <a:rPr lang="ca-ES" altLang="ca-ES" dirty="0">
                <a:latin typeface="Calibri" panose="020F0502020204030204" pitchFamily="34" charset="0"/>
                <a:cs typeface="Calibri" panose="020F0502020204030204" pitchFamily="34" charset="0"/>
              </a:rPr>
            </a:br>
            <a:r>
              <a:rPr lang="ca-ES" altLang="ca-ES" dirty="0">
                <a:latin typeface="Calibri" panose="020F0502020204030204" pitchFamily="34" charset="0"/>
                <a:cs typeface="Calibri" panose="020F0502020204030204" pitchFamily="34" charset="0"/>
              </a:rPr>
              <a:t>Serveis especials, quan es desenvolupin càrrecs electius retribuïts i de </a:t>
            </a:r>
            <a:r>
              <a:rPr lang="ca-ES" altLang="ca-ES" dirty="0">
                <a:solidFill>
                  <a:srgbClr val="C00000"/>
                </a:solidFill>
                <a:latin typeface="Calibri" panose="020F0502020204030204" pitchFamily="34" charset="0"/>
                <a:cs typeface="Calibri" panose="020F0502020204030204" pitchFamily="34" charset="0"/>
              </a:rPr>
              <a:t>dedicació </a:t>
            </a:r>
            <a:r>
              <a:rPr lang="ca-ES" altLang="ca-ES" dirty="0" smtClean="0">
                <a:solidFill>
                  <a:srgbClr val="C00000"/>
                </a:solidFill>
                <a:latin typeface="Calibri" panose="020F0502020204030204" pitchFamily="34" charset="0"/>
                <a:cs typeface="Calibri" panose="020F0502020204030204" pitchFamily="34" charset="0"/>
              </a:rPr>
              <a:t>exclusiva</a:t>
            </a:r>
          </a:p>
          <a:p>
            <a:pPr algn="just">
              <a:lnSpc>
                <a:spcPct val="80000"/>
              </a:lnSpc>
            </a:pPr>
            <a:r>
              <a:rPr lang="ca-ES" altLang="ca-ES" dirty="0" smtClean="0">
                <a:latin typeface="Calibri" panose="020F0502020204030204" pitchFamily="34" charset="0"/>
                <a:cs typeface="Calibri" panose="020F0502020204030204" pitchFamily="34" charset="0"/>
              </a:rPr>
              <a:t>Art.74 LBRL "Els membres de les Corporacions locals </a:t>
            </a:r>
            <a:r>
              <a:rPr lang="ca-ES" altLang="ca-ES" b="1" dirty="0" smtClean="0">
                <a:solidFill>
                  <a:srgbClr val="0000FF"/>
                </a:solidFill>
                <a:latin typeface="Calibri" panose="020F0502020204030204" pitchFamily="34" charset="0"/>
                <a:cs typeface="Calibri" panose="020F0502020204030204" pitchFamily="34" charset="0"/>
              </a:rPr>
              <a:t>queden en situació</a:t>
            </a:r>
            <a:r>
              <a:rPr lang="es-ES" altLang="ca-ES" b="1" dirty="0" smtClean="0">
                <a:solidFill>
                  <a:srgbClr val="0000FF"/>
                </a:solidFill>
                <a:latin typeface="Calibri" panose="020F0502020204030204" pitchFamily="34" charset="0"/>
                <a:cs typeface="Calibri" panose="020F0502020204030204" pitchFamily="34" charset="0"/>
              </a:rPr>
              <a:t> </a:t>
            </a:r>
            <a:r>
              <a:rPr lang="ca-ES" altLang="ca-ES" b="1" dirty="0" smtClean="0">
                <a:solidFill>
                  <a:srgbClr val="0000FF"/>
                </a:solidFill>
                <a:latin typeface="Calibri" panose="020F0502020204030204" pitchFamily="34" charset="0"/>
                <a:cs typeface="Calibri" panose="020F0502020204030204" pitchFamily="34" charset="0"/>
              </a:rPr>
              <a:t>de serveis especials”.</a:t>
            </a:r>
          </a:p>
          <a:p>
            <a:pPr algn="just">
              <a:lnSpc>
                <a:spcPct val="80000"/>
              </a:lnSpc>
              <a:buFont typeface="Wingdings" pitchFamily="2" charset="2"/>
              <a:buNone/>
            </a:pPr>
            <a:endParaRPr lang="ca-ES" altLang="ca-ES" b="1" dirty="0" smtClean="0">
              <a:solidFill>
                <a:srgbClr val="0000FF"/>
              </a:solidFill>
              <a:latin typeface="Calibri" panose="020F0502020204030204" pitchFamily="34" charset="0"/>
              <a:cs typeface="Calibri" panose="020F0502020204030204" pitchFamily="34" charset="0"/>
            </a:endParaRPr>
          </a:p>
          <a:p>
            <a:pPr lvl="1" algn="just">
              <a:lnSpc>
                <a:spcPct val="80000"/>
              </a:lnSpc>
            </a:pPr>
            <a:r>
              <a:rPr lang="ca-ES" altLang="ca-ES" sz="1800" dirty="0" smtClean="0">
                <a:solidFill>
                  <a:srgbClr val="0000FF"/>
                </a:solidFill>
                <a:latin typeface="Calibri" panose="020F0502020204030204" pitchFamily="34" charset="0"/>
                <a:cs typeface="Calibri" panose="020F0502020204030204" pitchFamily="34" charset="0"/>
              </a:rPr>
              <a:t>Quan siguin funcionaris de la pròpia Corporació</a:t>
            </a:r>
            <a:r>
              <a:rPr lang="ca-ES" altLang="ca-ES" sz="1800" dirty="0" smtClean="0">
                <a:latin typeface="Calibri" panose="020F0502020204030204" pitchFamily="34" charset="0"/>
                <a:cs typeface="Calibri" panose="020F0502020204030204" pitchFamily="34" charset="0"/>
              </a:rPr>
              <a:t> per a la qual han estat elegits.</a:t>
            </a:r>
          </a:p>
          <a:p>
            <a:pPr lvl="1" algn="just">
              <a:lnSpc>
                <a:spcPct val="80000"/>
              </a:lnSpc>
            </a:pPr>
            <a:r>
              <a:rPr lang="ca-ES" altLang="ca-ES" sz="1800" dirty="0" smtClean="0">
                <a:latin typeface="Calibri" panose="020F0502020204030204" pitchFamily="34" charset="0"/>
                <a:cs typeface="Calibri" panose="020F0502020204030204" pitchFamily="34" charset="0"/>
              </a:rPr>
              <a:t>Quan siguin funcionaris de carrera d'altres Administracions públiques i desenvolupin en la Corporació per a la qual han estat elegits un càrrec retribuït i </a:t>
            </a:r>
            <a:r>
              <a:rPr lang="ca-ES" altLang="ca-ES" sz="1800" b="1" dirty="0" smtClean="0">
                <a:solidFill>
                  <a:srgbClr val="C00000"/>
                </a:solidFill>
                <a:latin typeface="Calibri" panose="020F0502020204030204" pitchFamily="34" charset="0"/>
                <a:cs typeface="Calibri" panose="020F0502020204030204" pitchFamily="34" charset="0"/>
              </a:rPr>
              <a:t>de dedicació exclusiva</a:t>
            </a:r>
            <a:r>
              <a:rPr lang="ca-ES" altLang="ca-ES" sz="1800" dirty="0" smtClean="0">
                <a:solidFill>
                  <a:schemeClr val="folHlink"/>
                </a:solidFill>
                <a:latin typeface="Calibri" panose="020F0502020204030204" pitchFamily="34" charset="0"/>
                <a:cs typeface="Calibri" panose="020F0502020204030204" pitchFamily="34" charset="0"/>
              </a:rPr>
              <a:t>.</a:t>
            </a:r>
          </a:p>
          <a:p>
            <a:pPr lvl="1" algn="just">
              <a:lnSpc>
                <a:spcPct val="80000"/>
              </a:lnSpc>
              <a:buFont typeface="Wingdings" pitchFamily="2" charset="2"/>
              <a:buNone/>
            </a:pPr>
            <a:endParaRPr lang="ca-ES" altLang="ca-ES" sz="1800" dirty="0" smtClean="0">
              <a:solidFill>
                <a:schemeClr val="folHlink"/>
              </a:solidFill>
              <a:latin typeface="Calibri" panose="020F0502020204030204" pitchFamily="34" charset="0"/>
              <a:cs typeface="Calibri" panose="020F0502020204030204" pitchFamily="34" charset="0"/>
            </a:endParaRPr>
          </a:p>
          <a:p>
            <a:pPr algn="just">
              <a:lnSpc>
                <a:spcPct val="80000"/>
              </a:lnSpc>
            </a:pPr>
            <a:r>
              <a:rPr lang="ca-ES" altLang="ca-ES" dirty="0" smtClean="0">
                <a:latin typeface="Calibri" panose="020F0502020204030204" pitchFamily="34" charset="0"/>
                <a:cs typeface="Calibri" panose="020F0502020204030204" pitchFamily="34" charset="0"/>
              </a:rPr>
              <a:t>En ambdós supòsits, les Corporacions </a:t>
            </a:r>
            <a:r>
              <a:rPr lang="ca-ES" altLang="ca-ES" b="1" dirty="0" smtClean="0">
                <a:solidFill>
                  <a:schemeClr val="tx2"/>
                </a:solidFill>
                <a:latin typeface="Calibri" panose="020F0502020204030204" pitchFamily="34" charset="0"/>
                <a:cs typeface="Calibri" panose="020F0502020204030204" pitchFamily="34" charset="0"/>
              </a:rPr>
              <a:t>afectades abonaran les</a:t>
            </a:r>
            <a:r>
              <a:rPr lang="es-ES" altLang="ca-ES" b="1" dirty="0" smtClean="0">
                <a:solidFill>
                  <a:schemeClr val="tx2"/>
                </a:solidFill>
                <a:latin typeface="Calibri" panose="020F0502020204030204" pitchFamily="34" charset="0"/>
                <a:cs typeface="Calibri" panose="020F0502020204030204" pitchFamily="34" charset="0"/>
              </a:rPr>
              <a:t> </a:t>
            </a:r>
            <a:r>
              <a:rPr lang="ca-ES" altLang="ca-ES" b="1" dirty="0" smtClean="0">
                <a:solidFill>
                  <a:schemeClr val="tx2"/>
                </a:solidFill>
                <a:latin typeface="Calibri" panose="020F0502020204030204" pitchFamily="34" charset="0"/>
                <a:cs typeface="Calibri" panose="020F0502020204030204" pitchFamily="34" charset="0"/>
              </a:rPr>
              <a:t>cotitzacions de les mutualitats obligatòries corresponents per a aquells funcionaris que deixin de prestar el servei que motiva la seva</a:t>
            </a:r>
            <a:r>
              <a:rPr lang="ca-ES" altLang="ca-ES" b="1" dirty="0" smtClean="0">
                <a:latin typeface="Calibri" panose="020F0502020204030204" pitchFamily="34" charset="0"/>
                <a:cs typeface="Calibri" panose="020F0502020204030204" pitchFamily="34" charset="0"/>
              </a:rPr>
              <a:t> pertinença a elles, estenent-se a les quotes de classes passives.</a:t>
            </a:r>
          </a:p>
          <a:p>
            <a:pPr algn="just">
              <a:lnSpc>
                <a:spcPct val="80000"/>
              </a:lnSpc>
            </a:pPr>
            <a:r>
              <a:rPr lang="ca-ES" altLang="ca-ES" dirty="0" smtClean="0">
                <a:latin typeface="Calibri" panose="020F0502020204030204" pitchFamily="34" charset="0"/>
                <a:cs typeface="Calibri" panose="020F0502020204030204" pitchFamily="34" charset="0"/>
              </a:rPr>
              <a:t>Respecte al personal laboral </a:t>
            </a:r>
            <a:r>
              <a:rPr lang="ca-ES" altLang="ca-ES" dirty="0" smtClean="0">
                <a:solidFill>
                  <a:srgbClr val="0000FF"/>
                </a:solidFill>
                <a:latin typeface="Calibri" panose="020F0502020204030204" pitchFamily="34" charset="0"/>
                <a:cs typeface="Calibri" panose="020F0502020204030204" pitchFamily="34" charset="0"/>
              </a:rPr>
              <a:t>regeixen idèntiques regles, d'acord amb el previst en la seva legislació específica. </a:t>
            </a:r>
          </a:p>
          <a:p>
            <a:pPr algn="just">
              <a:lnSpc>
                <a:spcPct val="80000"/>
              </a:lnSpc>
              <a:buFont typeface="Wingdings" pitchFamily="2" charset="2"/>
              <a:buNone/>
            </a:pPr>
            <a:endParaRPr lang="ca-ES" altLang="ca-ES"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27856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9336" y="0"/>
            <a:ext cx="1202533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8B1C4343-46E6-448C-9E50-EF848883F1C3}" type="slidenum">
              <a:rPr lang="es-ES" smtClean="0"/>
              <a:pPr>
                <a:defRPr/>
              </a:pPr>
              <a:t>92</a:t>
            </a:fld>
            <a:endParaRPr lang="es-ES"/>
          </a:p>
        </p:txBody>
      </p:sp>
    </p:spTree>
    <p:extLst>
      <p:ext uri="{BB962C8B-B14F-4D97-AF65-F5344CB8AC3E}">
        <p14:creationId xmlns:p14="http://schemas.microsoft.com/office/powerpoint/2010/main" val="6869685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7528" y="1556792"/>
            <a:ext cx="8373616" cy="4680520"/>
          </a:xfrm>
          <a:solidFill>
            <a:srgbClr val="00B050"/>
          </a:solidFill>
        </p:spPr>
        <p:txBody>
          <a:bodyPr>
            <a:noAutofit/>
          </a:bodyPr>
          <a:lstStyle/>
          <a:p>
            <a:pPr marL="0" indent="0" algn="ctr">
              <a:buNone/>
            </a:pPr>
            <a:r>
              <a:rPr lang="ca-ES" sz="3600" b="1" dirty="0" smtClean="0">
                <a:solidFill>
                  <a:schemeClr val="bg1"/>
                </a:solidFill>
                <a:latin typeface="Calibri" panose="020F0502020204030204" pitchFamily="34" charset="0"/>
                <a:cs typeface="Calibri" panose="020F0502020204030204" pitchFamily="34" charset="0"/>
              </a:rPr>
              <a:t>EL PLE, L’ALCALDE/ESSA, </a:t>
            </a:r>
          </a:p>
          <a:p>
            <a:pPr marL="0" indent="0" algn="ctr">
              <a:buNone/>
            </a:pPr>
            <a:r>
              <a:rPr lang="ca-ES" sz="3600" b="1" dirty="0" smtClean="0">
                <a:solidFill>
                  <a:schemeClr val="bg1"/>
                </a:solidFill>
                <a:latin typeface="Calibri" panose="020F0502020204030204" pitchFamily="34" charset="0"/>
                <a:cs typeface="Calibri" panose="020F0502020204030204" pitchFamily="34" charset="0"/>
              </a:rPr>
              <a:t>JUNTA DE GOVERN, </a:t>
            </a:r>
          </a:p>
          <a:p>
            <a:pPr marL="0" indent="0" algn="ctr">
              <a:buNone/>
            </a:pPr>
            <a:r>
              <a:rPr lang="ca-ES" sz="3600" b="1" dirty="0" smtClean="0">
                <a:solidFill>
                  <a:schemeClr val="bg1"/>
                </a:solidFill>
                <a:latin typeface="Calibri" panose="020F0502020204030204" pitchFamily="34" charset="0"/>
                <a:cs typeface="Calibri" panose="020F0502020204030204" pitchFamily="34" charset="0"/>
              </a:rPr>
              <a:t>TINENTS D’ALCALDE/ESSA, </a:t>
            </a:r>
          </a:p>
          <a:p>
            <a:pPr marL="0" indent="0" algn="ctr">
              <a:buNone/>
            </a:pPr>
            <a:r>
              <a:rPr lang="ca-ES" sz="3600" b="1" dirty="0" smtClean="0">
                <a:solidFill>
                  <a:schemeClr val="bg1"/>
                </a:solidFill>
                <a:latin typeface="Calibri" panose="020F0502020204030204" pitchFamily="34" charset="0"/>
                <a:cs typeface="Calibri" panose="020F0502020204030204" pitchFamily="34" charset="0"/>
              </a:rPr>
              <a:t>COMISSIONS INFORMATIUS, </a:t>
            </a:r>
          </a:p>
          <a:p>
            <a:pPr marL="0" indent="0" algn="ctr">
              <a:buNone/>
            </a:pPr>
            <a:r>
              <a:rPr lang="ca-ES" sz="3600" b="1" dirty="0" smtClean="0">
                <a:solidFill>
                  <a:schemeClr val="bg1"/>
                </a:solidFill>
                <a:latin typeface="Calibri" panose="020F0502020204030204" pitchFamily="34" charset="0"/>
                <a:cs typeface="Calibri" panose="020F0502020204030204" pitchFamily="34" charset="0"/>
              </a:rPr>
              <a:t>COMISSIÓ ESPECIAL DE COMPTES I </a:t>
            </a:r>
          </a:p>
          <a:p>
            <a:pPr marL="0" indent="0" algn="ctr">
              <a:buNone/>
            </a:pPr>
            <a:r>
              <a:rPr lang="ca-ES" sz="3600" b="1" dirty="0" smtClean="0">
                <a:solidFill>
                  <a:schemeClr val="bg1"/>
                </a:solidFill>
                <a:latin typeface="Calibri" panose="020F0502020204030204" pitchFamily="34" charset="0"/>
                <a:cs typeface="Calibri" panose="020F0502020204030204" pitchFamily="34" charset="0"/>
              </a:rPr>
              <a:t>GRUPS POLITICS.</a:t>
            </a:r>
            <a:endParaRPr lang="es-ES"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51088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idx="1"/>
          </p:nvPr>
        </p:nvSpPr>
        <p:spPr>
          <a:xfrm>
            <a:off x="2640014" y="2924176"/>
            <a:ext cx="7323137" cy="982663"/>
          </a:xfrm>
          <a:noFill/>
        </p:spPr>
        <p:txBody>
          <a:bodyPr rtlCol="0">
            <a:normAutofit/>
          </a:bodyPr>
          <a:lstStyle/>
          <a:p>
            <a:pPr marL="274320" indent="-274320" algn="ctr">
              <a:buClr>
                <a:schemeClr val="accent3"/>
              </a:buClr>
              <a:buNone/>
              <a:defRPr/>
            </a:pPr>
            <a:r>
              <a:rPr lang="ca-ES" sz="5400" b="1" dirty="0">
                <a:solidFill>
                  <a:srgbClr val="0070C0"/>
                </a:solidFill>
                <a:latin typeface="Calibri" panose="020F0502020204030204" pitchFamily="34" charset="0"/>
                <a:cs typeface="Calibri" panose="020F0502020204030204" pitchFamily="34" charset="0"/>
              </a:rPr>
              <a:t>EL PLE</a:t>
            </a:r>
          </a:p>
        </p:txBody>
      </p:sp>
      <p:sp>
        <p:nvSpPr>
          <p:cNvPr id="202756" name="3 Marcador de pie de página"/>
          <p:cNvSpPr>
            <a:spLocks noGrp="1"/>
          </p:cNvSpPr>
          <p:nvPr>
            <p:ph type="ftr" sz="quarter" idx="11"/>
          </p:nvPr>
        </p:nvSpPr>
        <p:spPr/>
        <p:txBody>
          <a:bodyPr/>
          <a:lstStyle/>
          <a:p>
            <a:pPr>
              <a:defRPr/>
            </a:pPr>
            <a:r>
              <a:rPr lang="pt-BR"/>
              <a:t>Curs de regim juridic </a:t>
            </a:r>
            <a:endParaRPr lang="es-ES"/>
          </a:p>
        </p:txBody>
      </p:sp>
      <p:sp>
        <p:nvSpPr>
          <p:cNvPr id="202755" name="2 Marcador de número de diapositiva"/>
          <p:cNvSpPr>
            <a:spLocks noGrp="1"/>
          </p:cNvSpPr>
          <p:nvPr>
            <p:ph type="sldNum" sz="quarter" idx="12"/>
          </p:nvPr>
        </p:nvSpPr>
        <p:spPr/>
        <p:txBody>
          <a:bodyPr/>
          <a:lstStyle/>
          <a:p>
            <a:pPr>
              <a:defRPr/>
            </a:pPr>
            <a:fld id="{EE89EE6F-238C-4FD8-852C-913C065FFC50}" type="slidenum">
              <a:rPr lang="es-ES"/>
              <a:pPr>
                <a:defRPr/>
              </a:pPr>
              <a:t>94</a:t>
            </a:fld>
            <a:endParaRPr lang="es-ES"/>
          </a:p>
        </p:txBody>
      </p:sp>
    </p:spTree>
    <p:extLst>
      <p:ext uri="{BB962C8B-B14F-4D97-AF65-F5344CB8AC3E}">
        <p14:creationId xmlns:p14="http://schemas.microsoft.com/office/powerpoint/2010/main" val="2876135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99362">
                                            <p:txEl>
                                              <p:pRg st="0" end="0"/>
                                            </p:txEl>
                                          </p:spTgt>
                                        </p:tgtEl>
                                        <p:attrNameLst>
                                          <p:attrName>style.visibility</p:attrName>
                                        </p:attrNameLst>
                                      </p:cBhvr>
                                      <p:to>
                                        <p:strVal val="visible"/>
                                      </p:to>
                                    </p:set>
                                    <p:animEffect transition="in" filter="fade">
                                      <p:cBhvr>
                                        <p:cTn id="7" dur="770" decel="100000"/>
                                        <p:tgtEl>
                                          <p:spTgt spid="399362">
                                            <p:txEl>
                                              <p:pRg st="0" end="0"/>
                                            </p:txEl>
                                          </p:spTgt>
                                        </p:tgtEl>
                                      </p:cBhvr>
                                    </p:animEffect>
                                    <p:animScale>
                                      <p:cBhvr>
                                        <p:cTn id="8" dur="770" decel="100000"/>
                                        <p:tgtEl>
                                          <p:spTgt spid="399362">
                                            <p:txEl>
                                              <p:pRg st="0" end="0"/>
                                            </p:txEl>
                                          </p:spTgt>
                                        </p:tgtEl>
                                      </p:cBhvr>
                                      <p:from x="10000" y="10000"/>
                                      <p:to x="200000" y="450000"/>
                                    </p:animScale>
                                    <p:animScale>
                                      <p:cBhvr>
                                        <p:cTn id="9" dur="1230" accel="100000" fill="hold">
                                          <p:stCondLst>
                                            <p:cond delay="770"/>
                                          </p:stCondLst>
                                        </p:cTn>
                                        <p:tgtEl>
                                          <p:spTgt spid="399362">
                                            <p:txEl>
                                              <p:pRg st="0" end="0"/>
                                            </p:txEl>
                                          </p:spTgt>
                                        </p:tgtEl>
                                      </p:cBhvr>
                                      <p:from x="200000" y="450000"/>
                                      <p:to x="100000" y="100000"/>
                                    </p:animScale>
                                    <p:set>
                                      <p:cBhvr>
                                        <p:cTn id="10" dur="770" fill="hold"/>
                                        <p:tgtEl>
                                          <p:spTgt spid="399362">
                                            <p:txEl>
                                              <p:pRg st="0" end="0"/>
                                            </p:txEl>
                                          </p:spTgt>
                                        </p:tgtEl>
                                        <p:attrNameLst>
                                          <p:attrName>ppt_x</p:attrName>
                                        </p:attrNameLst>
                                      </p:cBhvr>
                                      <p:to>
                                        <p:strVal val="(0.5)"/>
                                      </p:to>
                                    </p:set>
                                    <p:anim from="(0.5)" to="(#ppt_x)" calcmode="lin" valueType="num">
                                      <p:cBhvr>
                                        <p:cTn id="11" dur="1230" accel="100000" fill="hold">
                                          <p:stCondLst>
                                            <p:cond delay="770"/>
                                          </p:stCondLst>
                                        </p:cTn>
                                        <p:tgtEl>
                                          <p:spTgt spid="399362">
                                            <p:txEl>
                                              <p:pRg st="0" end="0"/>
                                            </p:txEl>
                                          </p:spTgt>
                                        </p:tgtEl>
                                        <p:attrNameLst>
                                          <p:attrName>ppt_x</p:attrName>
                                        </p:attrNameLst>
                                      </p:cBhvr>
                                    </p:anim>
                                    <p:set>
                                      <p:cBhvr>
                                        <p:cTn id="12" dur="770" fill="hold"/>
                                        <p:tgtEl>
                                          <p:spTgt spid="399362">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99362">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943100" y="147337"/>
            <a:ext cx="9557799" cy="1280890"/>
          </a:xfrm>
        </p:spPr>
        <p:txBody>
          <a:bodyPr rtlCol="0">
            <a:normAutofit/>
          </a:bodyPr>
          <a:lstStyle/>
          <a:p>
            <a:pPr>
              <a:defRPr/>
            </a:pPr>
            <a:r>
              <a:rPr lang="ca-ES" b="1" dirty="0">
                <a:solidFill>
                  <a:srgbClr val="0070C0"/>
                </a:solidFill>
                <a:latin typeface="Calibri" panose="020F0502020204030204" pitchFamily="34" charset="0"/>
                <a:cs typeface="Calibri" panose="020F0502020204030204" pitchFamily="34" charset="0"/>
                <a:sym typeface="Wingdings" pitchFamily="2" charset="2"/>
              </a:rPr>
              <a:t> CARACTERÍSTIQUES.</a:t>
            </a:r>
            <a:endParaRPr lang="ca-ES" b="1" dirty="0">
              <a:solidFill>
                <a:srgbClr val="0070C0"/>
              </a:solidFill>
              <a:latin typeface="Calibri" panose="020F0502020204030204" pitchFamily="34" charset="0"/>
              <a:cs typeface="Calibri" panose="020F0502020204030204" pitchFamily="34" charset="0"/>
            </a:endParaRPr>
          </a:p>
        </p:txBody>
      </p:sp>
      <p:sp>
        <p:nvSpPr>
          <p:cNvPr id="218115" name="Rectangle 3"/>
          <p:cNvSpPr>
            <a:spLocks noGrp="1" noChangeArrowheads="1"/>
          </p:cNvSpPr>
          <p:nvPr>
            <p:ph idx="1"/>
          </p:nvPr>
        </p:nvSpPr>
        <p:spPr>
          <a:xfrm>
            <a:off x="2063552" y="2420888"/>
            <a:ext cx="8856984" cy="4008489"/>
          </a:xfrm>
          <a:noFill/>
        </p:spPr>
        <p:txBody>
          <a:bodyPr anchor="ctr">
            <a:normAutofit/>
          </a:bodyPr>
          <a:lstStyle/>
          <a:p>
            <a:pPr algn="just" eaLnBrk="1" hangingPunct="1">
              <a:buFont typeface="Wingdings" pitchFamily="2" charset="2"/>
              <a:buNone/>
            </a:pPr>
            <a:r>
              <a:rPr lang="ca-ES" altLang="ca-ES" dirty="0" smtClean="0">
                <a:latin typeface="Calibri" panose="020F0502020204030204" pitchFamily="34" charset="0"/>
                <a:cs typeface="Calibri" panose="020F0502020204030204" pitchFamily="34" charset="0"/>
              </a:rPr>
              <a:t>	-</a:t>
            </a:r>
            <a:r>
              <a:rPr lang="ca-ES" altLang="ca-ES" sz="2000" dirty="0">
                <a:latin typeface="Calibri" panose="020F0502020204030204" pitchFamily="34" charset="0"/>
                <a:cs typeface="Calibri" panose="020F0502020204030204" pitchFamily="34" charset="0"/>
              </a:rPr>
              <a:t>El presideix </a:t>
            </a:r>
            <a:r>
              <a:rPr lang="ca-ES" altLang="ca-ES" sz="2000" dirty="0" smtClean="0">
                <a:latin typeface="Calibri" panose="020F0502020204030204" pitchFamily="34" charset="0"/>
                <a:cs typeface="Calibri" panose="020F0502020204030204" pitchFamily="34" charset="0"/>
              </a:rPr>
              <a:t>l'Alcalde/essa, </a:t>
            </a:r>
            <a:r>
              <a:rPr lang="ca-ES" altLang="ca-ES" sz="2000" dirty="0">
                <a:latin typeface="Calibri" panose="020F0502020204030204" pitchFamily="34" charset="0"/>
                <a:cs typeface="Calibri" panose="020F0502020204030204" pitchFamily="34" charset="0"/>
              </a:rPr>
              <a:t>essent necessària l'assistència del mateix i del Secretari de la Corporació o dels que legalment li substitueixin. L’art 46,2,c LRBRL o l’art.98 c </a:t>
            </a:r>
            <a:r>
              <a:rPr lang="ca-ES" sz="2000" dirty="0">
                <a:latin typeface="Calibri" panose="020F0502020204030204" pitchFamily="34" charset="0"/>
                <a:cs typeface="Calibri" panose="020F0502020204030204" pitchFamily="34" charset="0"/>
              </a:rPr>
              <a:t>TRLMC al preveure que per a la vàlida constitució del ple cal l’assistència del </a:t>
            </a:r>
            <a:r>
              <a:rPr lang="ca-ES" sz="2000" dirty="0" smtClean="0">
                <a:latin typeface="Calibri" panose="020F0502020204030204" pitchFamily="34" charset="0"/>
                <a:cs typeface="Calibri" panose="020F0502020204030204" pitchFamily="34" charset="0"/>
              </a:rPr>
              <a:t>president/a </a:t>
            </a:r>
            <a:r>
              <a:rPr lang="ca-ES" sz="2000" dirty="0">
                <a:latin typeface="Calibri" panose="020F0502020204030204" pitchFamily="34" charset="0"/>
                <a:cs typeface="Calibri" panose="020F0502020204030204" pitchFamily="34" charset="0"/>
              </a:rPr>
              <a:t>i del </a:t>
            </a:r>
            <a:r>
              <a:rPr lang="ca-ES" sz="2000" dirty="0" smtClean="0">
                <a:latin typeface="Calibri" panose="020F0502020204030204" pitchFamily="34" charset="0"/>
                <a:cs typeface="Calibri" panose="020F0502020204030204" pitchFamily="34" charset="0"/>
              </a:rPr>
              <a:t>secretari/a, </a:t>
            </a:r>
            <a:r>
              <a:rPr lang="ca-ES" sz="2000" dirty="0">
                <a:latin typeface="Calibri" panose="020F0502020204030204" pitchFamily="34" charset="0"/>
                <a:cs typeface="Calibri" panose="020F0502020204030204" pitchFamily="34" charset="0"/>
              </a:rPr>
              <a:t>o de qui legalment els substitueixi</a:t>
            </a:r>
            <a:endParaRPr lang="ca-ES" altLang="ca-ES" sz="2000" dirty="0">
              <a:latin typeface="Calibri" panose="020F0502020204030204" pitchFamily="34" charset="0"/>
              <a:cs typeface="Calibri" panose="020F0502020204030204" pitchFamily="34" charset="0"/>
            </a:endParaRPr>
          </a:p>
          <a:p>
            <a:pPr algn="just" eaLnBrk="1" hangingPunct="1"/>
            <a:endParaRPr lang="ca-ES" altLang="ca-ES" sz="2000" dirty="0">
              <a:latin typeface="Calibri" panose="020F0502020204030204" pitchFamily="34" charset="0"/>
              <a:cs typeface="Calibri" panose="020F0502020204030204" pitchFamily="34" charset="0"/>
            </a:endParaRPr>
          </a:p>
          <a:p>
            <a:pPr algn="just" eaLnBrk="1" hangingPunct="1">
              <a:buFont typeface="Wingdings" pitchFamily="2" charset="2"/>
              <a:buNone/>
            </a:pPr>
            <a:r>
              <a:rPr lang="ca-ES" altLang="ca-ES" sz="2000" dirty="0">
                <a:latin typeface="Calibri" panose="020F0502020204030204" pitchFamily="34" charset="0"/>
                <a:cs typeface="Calibri" panose="020F0502020204030204" pitchFamily="34" charset="0"/>
              </a:rPr>
              <a:t>	-Al Ple se li atribueixen les competències de major transcendència (art.22.2 i 3 LBRL), l'art.22 LBRL s'ha de completar amb l'art.23 TRLRL i 41 ROF i legislació sectorial estatal o autonòmica.</a:t>
            </a:r>
          </a:p>
        </p:txBody>
      </p:sp>
      <p:sp>
        <p:nvSpPr>
          <p:cNvPr id="203782" name="5 Marcador de pie de página"/>
          <p:cNvSpPr>
            <a:spLocks noGrp="1"/>
          </p:cNvSpPr>
          <p:nvPr>
            <p:ph type="ftr" sz="quarter" idx="11"/>
          </p:nvPr>
        </p:nvSpPr>
        <p:spPr/>
        <p:txBody>
          <a:bodyPr/>
          <a:lstStyle/>
          <a:p>
            <a:pPr>
              <a:defRPr/>
            </a:pPr>
            <a:r>
              <a:rPr lang="pt-BR"/>
              <a:t>Curs de regim juridic </a:t>
            </a:r>
            <a:endParaRPr lang="es-ES"/>
          </a:p>
        </p:txBody>
      </p:sp>
      <p:sp>
        <p:nvSpPr>
          <p:cNvPr id="203781" name="4 Marcador de número de diapositiva"/>
          <p:cNvSpPr>
            <a:spLocks noGrp="1"/>
          </p:cNvSpPr>
          <p:nvPr>
            <p:ph type="sldNum" sz="quarter" idx="12"/>
          </p:nvPr>
        </p:nvSpPr>
        <p:spPr/>
        <p:txBody>
          <a:bodyPr/>
          <a:lstStyle/>
          <a:p>
            <a:pPr>
              <a:defRPr/>
            </a:pPr>
            <a:fld id="{B8728DD3-A2C1-4B8D-90CF-6AAEB96E92A1}" type="slidenum">
              <a:rPr lang="es-ES"/>
              <a:pPr>
                <a:defRPr/>
              </a:pPr>
              <a:t>95</a:t>
            </a:fld>
            <a:endParaRPr lang="es-ES"/>
          </a:p>
        </p:txBody>
      </p:sp>
      <p:sp>
        <p:nvSpPr>
          <p:cNvPr id="401412" name="Text Box 4"/>
          <p:cNvSpPr txBox="1">
            <a:spLocks noChangeArrowheads="1"/>
          </p:cNvSpPr>
          <p:nvPr/>
        </p:nvSpPr>
        <p:spPr bwMode="auto">
          <a:xfrm>
            <a:off x="2129276" y="1644798"/>
            <a:ext cx="8856984" cy="10618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10000"/>
              </a:lnSpc>
              <a:buClr>
                <a:schemeClr val="accent1"/>
              </a:buClr>
              <a:buFont typeface="Wingdings" pitchFamily="2" charset="2"/>
              <a:buNone/>
            </a:pPr>
            <a:r>
              <a:rPr lang="ca-ES" altLang="ca-ES" sz="1800" dirty="0">
                <a:latin typeface="Comic Sans MS" pitchFamily="66" charset="0"/>
              </a:rPr>
              <a:t>El Ple, integrat per tots els regidors, és presidit per </a:t>
            </a:r>
            <a:r>
              <a:rPr lang="ca-ES" altLang="ca-ES" sz="1800" dirty="0" smtClean="0">
                <a:latin typeface="Comic Sans MS" pitchFamily="66" charset="0"/>
              </a:rPr>
              <a:t>l'alcalde/essa </a:t>
            </a:r>
            <a:r>
              <a:rPr lang="ca-ES" altLang="ca-ES" sz="1800" dirty="0">
                <a:latin typeface="Comic Sans MS" pitchFamily="66" charset="0"/>
              </a:rPr>
              <a:t>i és el màxim òrgan representatiu en estar integrat per tots els regidors elegits pels veïns.</a:t>
            </a:r>
          </a:p>
          <a:p>
            <a:pPr algn="just" eaLnBrk="1" hangingPunct="1">
              <a:lnSpc>
                <a:spcPct val="110000"/>
              </a:lnSpc>
              <a:buClr>
                <a:schemeClr val="accent1"/>
              </a:buClr>
              <a:buFont typeface="Wingdings" pitchFamily="2" charset="2"/>
              <a:buNone/>
            </a:pPr>
            <a:endParaRPr lang="ca-ES" altLang="ca-ES" sz="1800" dirty="0">
              <a:latin typeface="Comic Sans MS" pitchFamily="66" charset="0"/>
            </a:endParaRPr>
          </a:p>
        </p:txBody>
      </p:sp>
      <p:sp>
        <p:nvSpPr>
          <p:cNvPr id="2" name="1 Rectángulo"/>
          <p:cNvSpPr/>
          <p:nvPr/>
        </p:nvSpPr>
        <p:spPr>
          <a:xfrm>
            <a:off x="2063552" y="894823"/>
            <a:ext cx="892899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dirty="0">
                <a:latin typeface="Calibri" panose="020F0502020204030204" pitchFamily="34" charset="0"/>
                <a:cs typeface="Calibri" panose="020F0502020204030204" pitchFamily="34" charset="0"/>
              </a:rPr>
              <a:t>La composició i atribucions del Ple estan regulats als arts. 22 LRBRL, 52 TRLMC, 23 TRRL, 49 i 50 ROF. </a:t>
            </a:r>
          </a:p>
        </p:txBody>
      </p:sp>
    </p:spTree>
    <p:extLst>
      <p:ext uri="{BB962C8B-B14F-4D97-AF65-F5344CB8AC3E}">
        <p14:creationId xmlns:p14="http://schemas.microsoft.com/office/powerpoint/2010/main" val="1435022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withEffect">
                                  <p:stCondLst>
                                    <p:cond delay="0"/>
                                  </p:stCondLst>
                                  <p:childTnLst>
                                    <p:set>
                                      <p:cBhvr>
                                        <p:cTn id="6" dur="1" fill="hold">
                                          <p:stCondLst>
                                            <p:cond delay="0"/>
                                          </p:stCondLst>
                                        </p:cTn>
                                        <p:tgtEl>
                                          <p:spTgt spid="401412"/>
                                        </p:tgtEl>
                                        <p:attrNameLst>
                                          <p:attrName>style.visibility</p:attrName>
                                        </p:attrNameLst>
                                      </p:cBhvr>
                                      <p:to>
                                        <p:strVal val="visible"/>
                                      </p:to>
                                    </p:set>
                                    <p:anim calcmode="lin" valueType="num">
                                      <p:cBhvr>
                                        <p:cTn id="7" dur="2000" fill="hold"/>
                                        <p:tgtEl>
                                          <p:spTgt spid="401412"/>
                                        </p:tgtEl>
                                        <p:attrNameLst>
                                          <p:attrName>ppt_x</p:attrName>
                                        </p:attrNameLst>
                                      </p:cBhvr>
                                      <p:tavLst>
                                        <p:tav tm="0">
                                          <p:val>
                                            <p:strVal val="#ppt_x"/>
                                          </p:val>
                                        </p:tav>
                                        <p:tav tm="100000">
                                          <p:val>
                                            <p:strVal val="#ppt_x"/>
                                          </p:val>
                                        </p:tav>
                                      </p:tavLst>
                                    </p:anim>
                                    <p:anim calcmode="lin" valueType="num">
                                      <p:cBhvr>
                                        <p:cTn id="8" dur="2000" fill="hold"/>
                                        <p:tgtEl>
                                          <p:spTgt spid="401412"/>
                                        </p:tgtEl>
                                        <p:attrNameLst>
                                          <p:attrName>ppt_y</p:attrName>
                                        </p:attrNameLst>
                                      </p:cBhvr>
                                      <p:tavLst>
                                        <p:tav tm="0">
                                          <p:val>
                                            <p:strVal val="#ppt_y-#ppt_h/2"/>
                                          </p:val>
                                        </p:tav>
                                        <p:tav tm="100000">
                                          <p:val>
                                            <p:strVal val="#ppt_y"/>
                                          </p:val>
                                        </p:tav>
                                      </p:tavLst>
                                    </p:anim>
                                    <p:anim calcmode="lin" valueType="num">
                                      <p:cBhvr>
                                        <p:cTn id="9" dur="2000" fill="hold"/>
                                        <p:tgtEl>
                                          <p:spTgt spid="401412"/>
                                        </p:tgtEl>
                                        <p:attrNameLst>
                                          <p:attrName>ppt_w</p:attrName>
                                        </p:attrNameLst>
                                      </p:cBhvr>
                                      <p:tavLst>
                                        <p:tav tm="0">
                                          <p:val>
                                            <p:strVal val="#ppt_w"/>
                                          </p:val>
                                        </p:tav>
                                        <p:tav tm="100000">
                                          <p:val>
                                            <p:strVal val="#ppt_w"/>
                                          </p:val>
                                        </p:tav>
                                      </p:tavLst>
                                    </p:anim>
                                    <p:anim calcmode="lin" valueType="num">
                                      <p:cBhvr>
                                        <p:cTn id="10" dur="2000" fill="hold"/>
                                        <p:tgtEl>
                                          <p:spTgt spid="401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2 Marcador de contenido"/>
          <p:cNvSpPr>
            <a:spLocks noGrp="1"/>
          </p:cNvSpPr>
          <p:nvPr>
            <p:ph idx="1"/>
          </p:nvPr>
        </p:nvSpPr>
        <p:spPr>
          <a:xfrm>
            <a:off x="1738314" y="285751"/>
            <a:ext cx="9686278" cy="5846763"/>
          </a:xfrm>
          <a:noFill/>
        </p:spPr>
        <p:txBody>
          <a:bodyPr rtlCol="0" anchor="ctr">
            <a:normAutofit/>
          </a:bodyPr>
          <a:lstStyle/>
          <a:p>
            <a:pPr algn="just">
              <a:buFont typeface="Arial" pitchFamily="34" charset="0"/>
              <a:buChar char="•"/>
              <a:defRPr/>
            </a:pPr>
            <a:r>
              <a:rPr lang="ca-ES" sz="1700" dirty="0">
                <a:latin typeface="Calibri" panose="020F0502020204030204" pitchFamily="34" charset="0"/>
                <a:cs typeface="Calibri" panose="020F0502020204030204" pitchFamily="34" charset="0"/>
              </a:rPr>
              <a:t>El Ple assumeix una doble condició, d'una banda, la d’òrgan </a:t>
            </a:r>
            <a:r>
              <a:rPr lang="ca-ES" sz="1700" b="1" dirty="0">
                <a:solidFill>
                  <a:srgbClr val="FF0000"/>
                </a:solidFill>
                <a:latin typeface="Calibri" panose="020F0502020204030204" pitchFamily="34" charset="0"/>
                <a:cs typeface="Calibri" panose="020F0502020204030204" pitchFamily="34" charset="0"/>
              </a:rPr>
              <a:t>decisori</a:t>
            </a:r>
            <a:r>
              <a:rPr lang="ca-ES" sz="1700" dirty="0">
                <a:latin typeface="Calibri" panose="020F0502020204030204" pitchFamily="34" charset="0"/>
                <a:cs typeface="Calibri" panose="020F0502020204030204" pitchFamily="34" charset="0"/>
              </a:rPr>
              <a:t> que, juntament amb l’Alcaldia, és dipositari d'un important nombre de competències i, per una altra, la d’òrgan </a:t>
            </a:r>
            <a:r>
              <a:rPr lang="ca-ES" sz="1700" b="1" dirty="0">
                <a:solidFill>
                  <a:srgbClr val="FF0000"/>
                </a:solidFill>
                <a:latin typeface="Calibri" panose="020F0502020204030204" pitchFamily="34" charset="0"/>
                <a:cs typeface="Calibri" panose="020F0502020204030204" pitchFamily="34" charset="0"/>
              </a:rPr>
              <a:t>deliberant i de control </a:t>
            </a:r>
            <a:r>
              <a:rPr lang="ca-ES" sz="1700" dirty="0">
                <a:latin typeface="Calibri" panose="020F0502020204030204" pitchFamily="34" charset="0"/>
                <a:cs typeface="Calibri" panose="020F0502020204030204" pitchFamily="34" charset="0"/>
              </a:rPr>
              <a:t>dels altres òrgans de govern, competència que té la seva base legal en el caràcter eminentment representatiu derivat del Principi democràtic que ho inspira.</a:t>
            </a:r>
          </a:p>
          <a:p>
            <a:pPr algn="just">
              <a:buNone/>
              <a:defRPr/>
            </a:pPr>
            <a:endParaRPr lang="ca-ES" sz="1700" dirty="0">
              <a:latin typeface="Calibri" panose="020F0502020204030204" pitchFamily="34" charset="0"/>
              <a:cs typeface="Calibri" panose="020F0502020204030204" pitchFamily="34" charset="0"/>
            </a:endParaRPr>
          </a:p>
          <a:p>
            <a:pPr algn="just">
              <a:buFont typeface="Arial" pitchFamily="34" charset="0"/>
              <a:buChar char="•"/>
              <a:defRPr/>
            </a:pPr>
            <a:r>
              <a:rPr lang="ca-ES" sz="1700" dirty="0">
                <a:latin typeface="Calibri" panose="020F0502020204030204" pitchFamily="34" charset="0"/>
                <a:cs typeface="Calibri" panose="020F0502020204030204" pitchFamily="34" charset="0"/>
              </a:rPr>
              <a:t>Aquest es el motiu </a:t>
            </a:r>
            <a:r>
              <a:rPr lang="ca-ES" sz="1700" dirty="0" smtClean="0">
                <a:latin typeface="Calibri" panose="020F0502020204030204" pitchFamily="34" charset="0"/>
                <a:cs typeface="Calibri" panose="020F0502020204030204" pitchFamily="34" charset="0"/>
              </a:rPr>
              <a:t>els articles </a:t>
            </a:r>
            <a:r>
              <a:rPr lang="ca-ES" sz="1700" dirty="0">
                <a:latin typeface="Calibri" panose="020F0502020204030204" pitchFamily="34" charset="0"/>
                <a:cs typeface="Calibri" panose="020F0502020204030204" pitchFamily="34" charset="0"/>
              </a:rPr>
              <a:t>46.2.i) de la LRBRL i 98 del TRLMC estableixen la necessitat de diferenciar ambdues activitats en l'Ordre del Dia de la sessió </a:t>
            </a:r>
            <a:r>
              <a:rPr lang="ca-ES" sz="1700" b="1" dirty="0">
                <a:solidFill>
                  <a:schemeClr val="tx2"/>
                </a:solidFill>
                <a:latin typeface="Calibri" panose="020F0502020204030204" pitchFamily="34" charset="0"/>
                <a:cs typeface="Calibri" panose="020F0502020204030204" pitchFamily="34" charset="0"/>
              </a:rPr>
              <a:t>dels plens ordinaris</a:t>
            </a:r>
            <a:r>
              <a:rPr lang="ca-ES" sz="1700" dirty="0">
                <a:latin typeface="Calibri" panose="020F0502020204030204" pitchFamily="34" charset="0"/>
                <a:cs typeface="Calibri" panose="020F0502020204030204" pitchFamily="34" charset="0"/>
              </a:rPr>
              <a:t>, a l'exigir que la part de control hagi de presentar substantivitat pròpia i diferenciada de la part resolutiva, adoptant per a això una redacció certament </a:t>
            </a:r>
            <a:r>
              <a:rPr lang="ca-ES" sz="1700" dirty="0" smtClean="0">
                <a:latin typeface="Calibri" panose="020F0502020204030204" pitchFamily="34" charset="0"/>
                <a:cs typeface="Calibri" panose="020F0502020204030204" pitchFamily="34" charset="0"/>
              </a:rPr>
              <a:t>confosa que</a:t>
            </a:r>
            <a:r>
              <a:rPr lang="ca-ES" sz="1700" dirty="0">
                <a:latin typeface="Calibri" panose="020F0502020204030204" pitchFamily="34" charset="0"/>
                <a:cs typeface="Calibri" panose="020F0502020204030204" pitchFamily="34" charset="0"/>
              </a:rPr>
              <a:t>, </a:t>
            </a:r>
            <a:r>
              <a:rPr lang="ca-ES" sz="1700" u="sng" dirty="0">
                <a:latin typeface="Calibri" panose="020F0502020204030204" pitchFamily="34" charset="0"/>
                <a:cs typeface="Calibri" panose="020F0502020204030204" pitchFamily="34" charset="0"/>
              </a:rPr>
              <a:t>en contra de la realitat, podria donar a entendre que en la part de control de les sessions ordinàries del Ple no es poden adoptar decisions resolutives.</a:t>
            </a:r>
          </a:p>
          <a:p>
            <a:pPr algn="just">
              <a:buFont typeface="Arial" pitchFamily="34" charset="0"/>
              <a:buChar char="•"/>
              <a:defRPr/>
            </a:pPr>
            <a:endParaRPr lang="ca-ES" sz="1700" dirty="0">
              <a:latin typeface="Calibri" panose="020F0502020204030204" pitchFamily="34" charset="0"/>
              <a:cs typeface="Calibri" panose="020F0502020204030204" pitchFamily="34" charset="0"/>
            </a:endParaRPr>
          </a:p>
          <a:p>
            <a:pPr algn="just">
              <a:buFont typeface="Arial" pitchFamily="34" charset="0"/>
              <a:buChar char="•"/>
              <a:defRPr/>
            </a:pPr>
            <a:r>
              <a:rPr lang="ca-ES" sz="1700" dirty="0">
                <a:latin typeface="Calibri" panose="020F0502020204030204" pitchFamily="34" charset="0"/>
                <a:cs typeface="Calibri" panose="020F0502020204030204" pitchFamily="34" charset="0"/>
              </a:rPr>
              <a:t>Com òrgan de representació política, </a:t>
            </a:r>
            <a:r>
              <a:rPr lang="ca-ES" sz="1700" b="1" u="sng" dirty="0">
                <a:latin typeface="Calibri" panose="020F0502020204030204" pitchFamily="34" charset="0"/>
                <a:cs typeface="Calibri" panose="020F0502020204030204" pitchFamily="34" charset="0"/>
              </a:rPr>
              <a:t>s’ha de garantir la participació efectiva en les seves sessions de tots els Grups polítics </a:t>
            </a:r>
            <a:r>
              <a:rPr lang="ca-ES" sz="1700" dirty="0">
                <a:latin typeface="Calibri" panose="020F0502020204030204" pitchFamily="34" charset="0"/>
                <a:cs typeface="Calibri" panose="020F0502020204030204" pitchFamily="34" charset="0"/>
              </a:rPr>
              <a:t>municipals en la formulació de precs, preguntes i mocions, com instruments de control i seguiment de la gestió política.</a:t>
            </a:r>
          </a:p>
        </p:txBody>
      </p:sp>
      <p:sp>
        <p:nvSpPr>
          <p:cNvPr id="204803" name="3 Marcador de pie de página"/>
          <p:cNvSpPr>
            <a:spLocks noGrp="1"/>
          </p:cNvSpPr>
          <p:nvPr>
            <p:ph type="ftr" sz="quarter" idx="11"/>
          </p:nvPr>
        </p:nvSpPr>
        <p:spPr/>
        <p:txBody>
          <a:bodyPr/>
          <a:lstStyle/>
          <a:p>
            <a:pPr>
              <a:defRPr/>
            </a:pPr>
            <a:r>
              <a:rPr lang="pt-BR"/>
              <a:t>Curs de regim juridic </a:t>
            </a:r>
            <a:endParaRPr lang="es-ES"/>
          </a:p>
        </p:txBody>
      </p:sp>
      <p:sp>
        <p:nvSpPr>
          <p:cNvPr id="204804" name="4 Marcador de número de diapositiva"/>
          <p:cNvSpPr>
            <a:spLocks noGrp="1"/>
          </p:cNvSpPr>
          <p:nvPr>
            <p:ph type="sldNum" sz="quarter" idx="12"/>
          </p:nvPr>
        </p:nvSpPr>
        <p:spPr/>
        <p:txBody>
          <a:bodyPr/>
          <a:lstStyle/>
          <a:p>
            <a:pPr>
              <a:defRPr/>
            </a:pPr>
            <a:fld id="{11B687E0-E0F3-4546-9B8E-FF9F92A5671C}" type="slidenum">
              <a:rPr lang="es-ES"/>
              <a:pPr>
                <a:defRPr/>
              </a:pPr>
              <a:t>96</a:t>
            </a:fld>
            <a:endParaRPr lang="es-ES"/>
          </a:p>
        </p:txBody>
      </p:sp>
    </p:spTree>
    <p:extLst>
      <p:ext uri="{BB962C8B-B14F-4D97-AF65-F5344CB8AC3E}">
        <p14:creationId xmlns:p14="http://schemas.microsoft.com/office/powerpoint/2010/main" val="37961205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1775520" y="357188"/>
            <a:ext cx="8478143" cy="1143000"/>
          </a:xfrm>
        </p:spPr>
        <p:txBody>
          <a:bodyPr rtlCol="0">
            <a:normAutofit/>
          </a:bodyPr>
          <a:lstStyle/>
          <a:p>
            <a:pPr>
              <a:defRPr/>
            </a:pPr>
            <a:r>
              <a:rPr lang="ca-ES" b="1" dirty="0">
                <a:solidFill>
                  <a:srgbClr val="0070C0"/>
                </a:solidFill>
                <a:latin typeface="Calibri" panose="020F0502020204030204" pitchFamily="34" charset="0"/>
                <a:cs typeface="Calibri" panose="020F0502020204030204" pitchFamily="34" charset="0"/>
                <a:sym typeface="Wingdings" pitchFamily="2" charset="2"/>
              </a:rPr>
              <a:t> LA DELEGACIÓ DEL PLE.</a:t>
            </a:r>
            <a:endParaRPr lang="ca-ES" b="1" dirty="0">
              <a:solidFill>
                <a:srgbClr val="0070C0"/>
              </a:solidFill>
              <a:latin typeface="Calibri" panose="020F0502020204030204" pitchFamily="34" charset="0"/>
              <a:cs typeface="Calibri" panose="020F0502020204030204" pitchFamily="34" charset="0"/>
            </a:endParaRPr>
          </a:p>
        </p:txBody>
      </p:sp>
      <p:sp>
        <p:nvSpPr>
          <p:cNvPr id="227331" name="Rectangle 3"/>
          <p:cNvSpPr>
            <a:spLocks noGrp="1" noChangeArrowheads="1"/>
          </p:cNvSpPr>
          <p:nvPr>
            <p:ph idx="1"/>
          </p:nvPr>
        </p:nvSpPr>
        <p:spPr>
          <a:xfrm>
            <a:off x="1952626" y="1577182"/>
            <a:ext cx="9039918" cy="2143125"/>
          </a:xfrm>
          <a:solidFill>
            <a:schemeClr val="accent6">
              <a:lumMod val="20000"/>
              <a:lumOff val="80000"/>
            </a:schemeClr>
          </a:solidFill>
          <a:ln>
            <a:solidFill>
              <a:schemeClr val="tx2"/>
            </a:solidFill>
            <a:miter lim="800000"/>
            <a:headEnd/>
            <a:tailEnd/>
          </a:ln>
          <a:effectLst>
            <a:prstShdw prst="shdw13" dist="53882" dir="13500000">
              <a:schemeClr val="bg2">
                <a:alpha val="50000"/>
              </a:schemeClr>
            </a:prstShdw>
          </a:effectLst>
        </p:spPr>
        <p:txBody>
          <a:bodyPr/>
          <a:lstStyle/>
          <a:p>
            <a:pPr algn="just" eaLnBrk="1" hangingPunct="1"/>
            <a:r>
              <a:rPr lang="ca-ES" altLang="ca-ES" dirty="0">
                <a:latin typeface="Calibri" panose="020F0502020204030204" pitchFamily="34" charset="0"/>
                <a:cs typeface="Calibri" panose="020F0502020204030204" pitchFamily="34" charset="0"/>
              </a:rPr>
              <a:t>El Ple pot delegar l'exercici de les seves atribucions en </a:t>
            </a:r>
            <a:r>
              <a:rPr lang="ca-ES" altLang="ca-ES" dirty="0" smtClean="0">
                <a:latin typeface="Calibri" panose="020F0502020204030204" pitchFamily="34" charset="0"/>
                <a:cs typeface="Calibri" panose="020F0502020204030204" pitchFamily="34" charset="0"/>
              </a:rPr>
              <a:t>l'Alcalde/essa </a:t>
            </a:r>
            <a:r>
              <a:rPr lang="ca-ES" altLang="ca-ES" dirty="0">
                <a:latin typeface="Calibri" panose="020F0502020204030204" pitchFamily="34" charset="0"/>
                <a:cs typeface="Calibri" panose="020F0502020204030204" pitchFamily="34" charset="0"/>
              </a:rPr>
              <a:t>i en la Junta de Govern Local.</a:t>
            </a:r>
          </a:p>
          <a:p>
            <a:pPr algn="just" eaLnBrk="1" hangingPunct="1">
              <a:buFont typeface="Wingdings" pitchFamily="2" charset="2"/>
              <a:buNone/>
            </a:pPr>
            <a:r>
              <a:rPr lang="ca-ES" altLang="ca-ES" dirty="0">
                <a:latin typeface="Calibri" panose="020F0502020204030204" pitchFamily="34" charset="0"/>
                <a:cs typeface="Calibri" panose="020F0502020204030204" pitchFamily="34" charset="0"/>
              </a:rPr>
              <a:t> </a:t>
            </a:r>
            <a:br>
              <a:rPr lang="ca-ES" altLang="ca-ES" dirty="0">
                <a:latin typeface="Calibri" panose="020F0502020204030204" pitchFamily="34" charset="0"/>
                <a:cs typeface="Calibri" panose="020F0502020204030204" pitchFamily="34" charset="0"/>
              </a:rPr>
            </a:br>
            <a:r>
              <a:rPr lang="ca-ES" altLang="ca-ES" b="1" dirty="0" smtClean="0">
                <a:latin typeface="Calibri" panose="020F0502020204030204" pitchFamily="34" charset="0"/>
                <a:cs typeface="Calibri" panose="020F0502020204030204" pitchFamily="34" charset="0"/>
              </a:rPr>
              <a:t>No són </a:t>
            </a:r>
            <a:r>
              <a:rPr lang="ca-ES" altLang="ca-ES" dirty="0">
                <a:latin typeface="Calibri" panose="020F0502020204030204" pitchFamily="34" charset="0"/>
                <a:cs typeface="Calibri" panose="020F0502020204030204" pitchFamily="34" charset="0"/>
              </a:rPr>
              <a:t>delegables les enunciades en aquest article 22 l'apartat 2, paràgrafs a), b), c), d), e), f), g), h), i), l) i p), i en l'apartat 3 (moció de censura i qüestió de confiança).</a:t>
            </a:r>
          </a:p>
        </p:txBody>
      </p:sp>
      <p:sp>
        <p:nvSpPr>
          <p:cNvPr id="211975" name="6 Marcador de pie de página"/>
          <p:cNvSpPr>
            <a:spLocks noGrp="1"/>
          </p:cNvSpPr>
          <p:nvPr>
            <p:ph type="ftr" sz="quarter" idx="11"/>
          </p:nvPr>
        </p:nvSpPr>
        <p:spPr/>
        <p:txBody>
          <a:bodyPr/>
          <a:lstStyle/>
          <a:p>
            <a:pPr>
              <a:defRPr/>
            </a:pPr>
            <a:r>
              <a:rPr lang="pt-BR"/>
              <a:t>Curs de regim juridic </a:t>
            </a:r>
            <a:endParaRPr lang="es-ES"/>
          </a:p>
        </p:txBody>
      </p:sp>
      <p:sp>
        <p:nvSpPr>
          <p:cNvPr id="211974" name="5 Marcador de número de diapositiva"/>
          <p:cNvSpPr>
            <a:spLocks noGrp="1"/>
          </p:cNvSpPr>
          <p:nvPr>
            <p:ph type="sldNum" sz="quarter" idx="12"/>
          </p:nvPr>
        </p:nvSpPr>
        <p:spPr/>
        <p:txBody>
          <a:bodyPr/>
          <a:lstStyle/>
          <a:p>
            <a:pPr>
              <a:defRPr/>
            </a:pPr>
            <a:fld id="{01E006F0-9FF2-4CBA-9A76-129008D6D709}" type="slidenum">
              <a:rPr lang="es-ES"/>
              <a:pPr>
                <a:defRPr/>
              </a:pPr>
              <a:t>97</a:t>
            </a:fld>
            <a:endParaRPr lang="es-ES"/>
          </a:p>
        </p:txBody>
      </p:sp>
      <p:sp>
        <p:nvSpPr>
          <p:cNvPr id="415748" name="Text Box 4"/>
          <p:cNvSpPr txBox="1">
            <a:spLocks noChangeArrowheads="1"/>
          </p:cNvSpPr>
          <p:nvPr/>
        </p:nvSpPr>
        <p:spPr bwMode="auto">
          <a:xfrm>
            <a:off x="1952626" y="4131965"/>
            <a:ext cx="9111926" cy="1138237"/>
          </a:xfrm>
          <a:prstGeom prst="rect">
            <a:avLst/>
          </a:prstGeom>
          <a:solidFill>
            <a:srgbClr val="7030A0"/>
          </a:solidFill>
          <a:ln w="9525">
            <a:solidFill>
              <a:schemeClr val="hlink"/>
            </a:solidFill>
            <a:miter lim="800000"/>
            <a:headEnd/>
            <a:tailEnd/>
          </a:ln>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buClr>
                <a:schemeClr val="accent1"/>
              </a:buClr>
              <a:buFont typeface="Wingdings" pitchFamily="2" charset="2"/>
              <a:buNone/>
            </a:pPr>
            <a:r>
              <a:rPr lang="ca-ES" altLang="ca-ES" sz="2000" dirty="0">
                <a:solidFill>
                  <a:schemeClr val="bg1"/>
                </a:solidFill>
                <a:latin typeface="Comic Sans MS" pitchFamily="66" charset="0"/>
              </a:rPr>
              <a:t>La delegació d'atribucions del ple a favor de la  Junta de Govern </a:t>
            </a:r>
            <a:r>
              <a:rPr lang="ca-ES" altLang="ca-ES" sz="2000" b="1" dirty="0">
                <a:solidFill>
                  <a:schemeClr val="bg1"/>
                </a:solidFill>
                <a:latin typeface="Comic Sans MS" pitchFamily="66" charset="0"/>
              </a:rPr>
              <a:t>requereix l'acord adoptat </a:t>
            </a:r>
            <a:r>
              <a:rPr lang="ca-ES" altLang="ca-ES" sz="2800" b="1" dirty="0">
                <a:solidFill>
                  <a:schemeClr val="bg1"/>
                </a:solidFill>
                <a:latin typeface="Comic Sans MS" pitchFamily="66" charset="0"/>
              </a:rPr>
              <a:t>PER MAJORIA ABSOLUTA </a:t>
            </a:r>
            <a:r>
              <a:rPr lang="ca-ES" altLang="ca-ES" sz="2000" b="1" dirty="0">
                <a:solidFill>
                  <a:schemeClr val="bg1"/>
                </a:solidFill>
                <a:latin typeface="Comic Sans MS" pitchFamily="66" charset="0"/>
              </a:rPr>
              <a:t>del nombre legal de membres de la corporació. </a:t>
            </a:r>
            <a:endParaRPr lang="ca-ES" altLang="ca-ES" sz="2000" dirty="0">
              <a:solidFill>
                <a:schemeClr val="bg1"/>
              </a:solidFill>
              <a:latin typeface="Comic Sans MS" pitchFamily="66" charset="0"/>
            </a:endParaRPr>
          </a:p>
        </p:txBody>
      </p:sp>
      <p:sp>
        <p:nvSpPr>
          <p:cNvPr id="227336" name="7 Rectángulo"/>
          <p:cNvSpPr>
            <a:spLocks noChangeArrowheads="1"/>
          </p:cNvSpPr>
          <p:nvPr/>
        </p:nvSpPr>
        <p:spPr bwMode="auto">
          <a:xfrm>
            <a:off x="9264352" y="1988840"/>
            <a:ext cx="1492250" cy="3683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ca-ES" altLang="ca-ES" sz="1800">
                <a:solidFill>
                  <a:schemeClr val="bg1"/>
                </a:solidFill>
                <a:latin typeface="Arial" charset="0"/>
              </a:rPr>
              <a:t>Indelegables</a:t>
            </a:r>
            <a:endParaRPr lang="es-ES" altLang="ca-ES" sz="1800">
              <a:solidFill>
                <a:schemeClr val="bg1"/>
              </a:solidFill>
              <a:latin typeface="Arial" charset="0"/>
            </a:endParaRPr>
          </a:p>
        </p:txBody>
      </p:sp>
    </p:spTree>
    <p:extLst>
      <p:ext uri="{BB962C8B-B14F-4D97-AF65-F5344CB8AC3E}">
        <p14:creationId xmlns:p14="http://schemas.microsoft.com/office/powerpoint/2010/main" val="2525897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withEffect">
                                  <p:stCondLst>
                                    <p:cond delay="0"/>
                                  </p:stCondLst>
                                  <p:childTnLst>
                                    <p:set>
                                      <p:cBhvr>
                                        <p:cTn id="6" dur="1" fill="hold">
                                          <p:stCondLst>
                                            <p:cond delay="0"/>
                                          </p:stCondLst>
                                        </p:cTn>
                                        <p:tgtEl>
                                          <p:spTgt spid="415748"/>
                                        </p:tgtEl>
                                        <p:attrNameLst>
                                          <p:attrName>style.visibility</p:attrName>
                                        </p:attrNameLst>
                                      </p:cBhvr>
                                      <p:to>
                                        <p:strVal val="visible"/>
                                      </p:to>
                                    </p:set>
                                    <p:anim calcmode="lin" valueType="num">
                                      <p:cBhvr>
                                        <p:cTn id="7" dur="3000" fill="hold"/>
                                        <p:tgtEl>
                                          <p:spTgt spid="415748"/>
                                        </p:tgtEl>
                                        <p:attrNameLst>
                                          <p:attrName>ppt_x</p:attrName>
                                        </p:attrNameLst>
                                      </p:cBhvr>
                                      <p:tavLst>
                                        <p:tav tm="0">
                                          <p:val>
                                            <p:strVal val="#ppt_x"/>
                                          </p:val>
                                        </p:tav>
                                        <p:tav tm="100000">
                                          <p:val>
                                            <p:strVal val="#ppt_x"/>
                                          </p:val>
                                        </p:tav>
                                      </p:tavLst>
                                    </p:anim>
                                    <p:anim calcmode="lin" valueType="num">
                                      <p:cBhvr>
                                        <p:cTn id="8" dur="3000" fill="hold"/>
                                        <p:tgtEl>
                                          <p:spTgt spid="415748"/>
                                        </p:tgtEl>
                                        <p:attrNameLst>
                                          <p:attrName>ppt_y</p:attrName>
                                        </p:attrNameLst>
                                      </p:cBhvr>
                                      <p:tavLst>
                                        <p:tav tm="0">
                                          <p:val>
                                            <p:strVal val="#ppt_y-#ppt_h/2"/>
                                          </p:val>
                                        </p:tav>
                                        <p:tav tm="100000">
                                          <p:val>
                                            <p:strVal val="#ppt_y"/>
                                          </p:val>
                                        </p:tav>
                                      </p:tavLst>
                                    </p:anim>
                                    <p:anim calcmode="lin" valueType="num">
                                      <p:cBhvr>
                                        <p:cTn id="9" dur="3000" fill="hold"/>
                                        <p:tgtEl>
                                          <p:spTgt spid="415748"/>
                                        </p:tgtEl>
                                        <p:attrNameLst>
                                          <p:attrName>ppt_w</p:attrName>
                                        </p:attrNameLst>
                                      </p:cBhvr>
                                      <p:tavLst>
                                        <p:tav tm="0">
                                          <p:val>
                                            <p:strVal val="#ppt_w"/>
                                          </p:val>
                                        </p:tav>
                                        <p:tav tm="100000">
                                          <p:val>
                                            <p:strVal val="#ppt_w"/>
                                          </p:val>
                                        </p:tav>
                                      </p:tavLst>
                                    </p:anim>
                                    <p:anim calcmode="lin" valueType="num">
                                      <p:cBhvr>
                                        <p:cTn id="10" dur="3000" fill="hold"/>
                                        <p:tgtEl>
                                          <p:spTgt spid="4157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7488" y="1"/>
            <a:ext cx="10297143" cy="517235"/>
          </a:xfrm>
          <a:noFill/>
        </p:spPr>
        <p:txBody>
          <a:bodyPr rtlCol="0">
            <a:noAutofit/>
          </a:bodyPr>
          <a:lstStyle/>
          <a:p>
            <a:pPr algn="ctr">
              <a:defRPr/>
            </a:pPr>
            <a:r>
              <a:rPr lang="ca-ES" sz="4000" b="1" dirty="0">
                <a:solidFill>
                  <a:srgbClr val="0070C0"/>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rPr>
              <a:t>Competències del Ple de </a:t>
            </a:r>
            <a:r>
              <a:rPr lang="ca-ES" sz="4000" b="1" u="sng" dirty="0">
                <a:solidFill>
                  <a:srgbClr val="0070C0"/>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rPr>
              <a:t>caràcter </a:t>
            </a:r>
            <a:r>
              <a:rPr lang="ca-ES" sz="4000" b="1" u="sng" dirty="0" smtClean="0">
                <a:solidFill>
                  <a:srgbClr val="0070C0"/>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rPr>
              <a:t>indelegable</a:t>
            </a:r>
            <a:endParaRPr lang="es-ES" sz="4000" b="1" dirty="0">
              <a:solidFill>
                <a:srgbClr val="0070C0"/>
              </a:solidFill>
            </a:endParaRPr>
          </a:p>
        </p:txBody>
      </p:sp>
      <p:sp>
        <p:nvSpPr>
          <p:cNvPr id="194563" name="2 Marcador de contenido"/>
          <p:cNvSpPr>
            <a:spLocks noGrp="1"/>
          </p:cNvSpPr>
          <p:nvPr>
            <p:ph idx="1"/>
          </p:nvPr>
        </p:nvSpPr>
        <p:spPr>
          <a:xfrm>
            <a:off x="1487488" y="817343"/>
            <a:ext cx="10225136" cy="5832648"/>
          </a:xfrm>
        </p:spPr>
        <p:txBody>
          <a:bodyPr numCol="2" rtlCol="0">
            <a:noAutofit/>
          </a:bodyPr>
          <a:lstStyle/>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El control i la fiscalització dels òrgans de govern </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 La votació de la moció de censura a l’Alcalde </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La votació de la qüestió de confiança </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 L’aprovació i la modificació dels reglaments de naturalesa orgànica </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 Els acords relatius a la delimitació i alteració del terme </a:t>
            </a:r>
            <a:r>
              <a:rPr lang="ca-ES" sz="1700" dirty="0" smtClean="0">
                <a:latin typeface="Calibri" panose="020F0502020204030204" pitchFamily="34" charset="0"/>
                <a:cs typeface="Calibri" panose="020F0502020204030204" pitchFamily="34" charset="0"/>
              </a:rPr>
              <a:t>municipal</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La creació o supressió de les Entitats </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L’alteració de la capitalitat del municipi i el canvi de denominació d’aquest o d’aquelles Entitats, i l’adopció o modificació de la seva bandera, del seu estendard o del seu escut.</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Els acords relatius a la participació en organitzacions supramunicipals. </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La determinació dels recursos propis de caràcter tributari.</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L’aprovació dels Pressupostos. L’aprovació de la Plantilla de Personal </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L’autorització de despeses en les matèries de la seva competència</a:t>
            </a:r>
            <a:endParaRPr lang="es-ES" sz="1700" dirty="0">
              <a:latin typeface="Calibri" panose="020F0502020204030204" pitchFamily="34" charset="0"/>
              <a:cs typeface="Calibri" panose="020F0502020204030204" pitchFamily="34" charset="0"/>
            </a:endParaRPr>
          </a:p>
          <a:p>
            <a:pPr marL="274320" indent="-274320">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L’aprovació del Compte General de l’exercici corresponent</a:t>
            </a:r>
          </a:p>
          <a:p>
            <a:pPr marL="274320" indent="-274320" algn="just">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La transferència de funcions o activitats a altres Administracions públiques, així com l’acceptació de les delegacions o encàrrecs de gestió realitzades per altres Administracions, llevat que per llei s’imposin obligatòriament.</a:t>
            </a:r>
            <a:endParaRPr lang="es-ES" sz="1700" dirty="0">
              <a:latin typeface="Calibri" panose="020F0502020204030204" pitchFamily="34" charset="0"/>
              <a:cs typeface="Calibri" panose="020F0502020204030204" pitchFamily="34" charset="0"/>
            </a:endParaRPr>
          </a:p>
          <a:p>
            <a:pPr marL="274320" indent="-274320" algn="just">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L’exercici d’accions judicials i administratives i la defensa jurídica del Ple en les matèries de la seva competència.</a:t>
            </a:r>
            <a:endParaRPr lang="es-ES" sz="1700" dirty="0">
              <a:latin typeface="Calibri" panose="020F0502020204030204" pitchFamily="34" charset="0"/>
              <a:cs typeface="Calibri" panose="020F0502020204030204" pitchFamily="34" charset="0"/>
            </a:endParaRPr>
          </a:p>
          <a:p>
            <a:pPr marL="274320" indent="-274320" algn="just">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Establir el règim retributiu dels membres del Ple, dels membres de la Junta de Govern Local i dels òrgans directius municipals.</a:t>
            </a:r>
          </a:p>
          <a:p>
            <a:pPr marL="274320" indent="-274320" algn="just">
              <a:buClr>
                <a:schemeClr val="accent2">
                  <a:lumMod val="75000"/>
                </a:schemeClr>
              </a:buClr>
              <a:buFont typeface="Wingdings" pitchFamily="2" charset="2"/>
              <a:buChar char="q"/>
              <a:defRPr/>
            </a:pPr>
            <a:r>
              <a:rPr lang="ca-ES" sz="1700" dirty="0">
                <a:latin typeface="Calibri" panose="020F0502020204030204" pitchFamily="34" charset="0"/>
                <a:cs typeface="Calibri" panose="020F0502020204030204" pitchFamily="34" charset="0"/>
              </a:rPr>
              <a:t> L’aprovació inicial del planejament general i l’aprovació que finalitzi la tramitació municipal dels plans i altres instruments d’ordenació previstos en la legislació urbanística.</a:t>
            </a:r>
            <a:endParaRPr lang="es-ES" sz="1700" dirty="0">
              <a:latin typeface="Calibri" panose="020F0502020204030204" pitchFamily="34" charset="0"/>
              <a:cs typeface="Calibri" panose="020F0502020204030204" pitchFamily="34" charset="0"/>
            </a:endParaRPr>
          </a:p>
          <a:p>
            <a:pPr marL="0" indent="0">
              <a:buClr>
                <a:schemeClr val="accent2">
                  <a:lumMod val="75000"/>
                </a:schemeClr>
              </a:buClr>
              <a:buNone/>
              <a:defRPr/>
            </a:pPr>
            <a:endParaRPr lang="es-ES" sz="1700" dirty="0">
              <a:latin typeface="Calibri" panose="020F0502020204030204" pitchFamily="34" charset="0"/>
              <a:cs typeface="Calibri" panose="020F0502020204030204" pitchFamily="34" charset="0"/>
            </a:endParaRPr>
          </a:p>
        </p:txBody>
      </p:sp>
      <p:sp>
        <p:nvSpPr>
          <p:cNvPr id="4" name="3 Marcador de pie de página"/>
          <p:cNvSpPr>
            <a:spLocks noGrp="1"/>
          </p:cNvSpPr>
          <p:nvPr>
            <p:ph type="ftr" sz="quarter" idx="11"/>
          </p:nvPr>
        </p:nvSpPr>
        <p:spPr/>
        <p:txBody>
          <a:bodyPr/>
          <a:lstStyle/>
          <a:p>
            <a:pPr>
              <a:defRPr/>
            </a:pPr>
            <a:r>
              <a:rPr lang="pt-BR"/>
              <a:t>Curs de regim juridic </a:t>
            </a:r>
            <a:endParaRPr lang="es-ES"/>
          </a:p>
        </p:txBody>
      </p:sp>
      <p:sp>
        <p:nvSpPr>
          <p:cNvPr id="5" name="4 Marcador de número de diapositiva"/>
          <p:cNvSpPr>
            <a:spLocks noGrp="1"/>
          </p:cNvSpPr>
          <p:nvPr>
            <p:ph type="sldNum" sz="quarter" idx="12"/>
          </p:nvPr>
        </p:nvSpPr>
        <p:spPr/>
        <p:txBody>
          <a:bodyPr/>
          <a:lstStyle/>
          <a:p>
            <a:pPr>
              <a:defRPr/>
            </a:pPr>
            <a:fld id="{E13A64AA-07F6-4F5F-985F-8830CCE0BCC6}" type="slidenum">
              <a:rPr lang="es-ES"/>
              <a:pPr>
                <a:defRPr/>
              </a:pPr>
              <a:t>98</a:t>
            </a:fld>
            <a:endParaRPr lang="es-ES"/>
          </a:p>
        </p:txBody>
      </p:sp>
    </p:spTree>
    <p:extLst>
      <p:ext uri="{BB962C8B-B14F-4D97-AF65-F5344CB8AC3E}">
        <p14:creationId xmlns:p14="http://schemas.microsoft.com/office/powerpoint/2010/main" val="29956878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9751" y="0"/>
            <a:ext cx="10382249" cy="571500"/>
          </a:xfrm>
          <a:noFill/>
        </p:spPr>
        <p:txBody>
          <a:bodyPr rtlCol="0">
            <a:noAutofit/>
          </a:bodyPr>
          <a:lstStyle/>
          <a:p>
            <a:pPr>
              <a:defRPr/>
            </a:pPr>
            <a:r>
              <a:rPr lang="ca-ES" b="1" dirty="0">
                <a:solidFill>
                  <a:srgbClr val="0070C0"/>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rPr>
              <a:t>Competències del Ple de </a:t>
            </a:r>
            <a:r>
              <a:rPr lang="ca-ES" b="1" u="sng" dirty="0">
                <a:solidFill>
                  <a:srgbClr val="0070C0"/>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rPr>
              <a:t>caràcter delegable</a:t>
            </a:r>
            <a:endParaRPr lang="ca-ES" u="sng" dirty="0">
              <a:solidFill>
                <a:srgbClr val="0070C0"/>
              </a:solidFill>
              <a:effectLst>
                <a:outerShdw blurRad="38100" dist="38100" dir="2700000" algn="tl">
                  <a:srgbClr val="000000">
                    <a:alpha val="43137"/>
                  </a:srgbClr>
                </a:outerShdw>
              </a:effectLst>
              <a:latin typeface="Agency FB" panose="020B0503020202020204" pitchFamily="34" charset="0"/>
              <a:cs typeface="Calibri" panose="020F0502020204030204" pitchFamily="34" charset="0"/>
            </a:endParaRPr>
          </a:p>
        </p:txBody>
      </p:sp>
      <p:sp>
        <p:nvSpPr>
          <p:cNvPr id="230403" name="2 Marcador de contenido"/>
          <p:cNvSpPr>
            <a:spLocks noGrp="1"/>
          </p:cNvSpPr>
          <p:nvPr>
            <p:ph idx="1"/>
          </p:nvPr>
        </p:nvSpPr>
        <p:spPr>
          <a:xfrm>
            <a:off x="1674068" y="845948"/>
            <a:ext cx="10254579" cy="5791200"/>
          </a:xfrm>
          <a:solidFill>
            <a:schemeClr val="bg1"/>
          </a:solidFill>
        </p:spPr>
        <p:txBody>
          <a:bodyPr numCol="2">
            <a:normAutofit/>
          </a:bodyPr>
          <a:lstStyle/>
          <a:p>
            <a:pPr algn="just">
              <a:buClr>
                <a:srgbClr val="FF0000"/>
              </a:buClr>
              <a:buFont typeface="Wingdings" panose="05000000000000000000" pitchFamily="2" charset="2"/>
              <a:buChar char="q"/>
            </a:pPr>
            <a:r>
              <a:rPr lang="ca-ES" altLang="ca-ES" sz="1600" dirty="0">
                <a:latin typeface="Calibri" panose="020F0502020204030204" pitchFamily="34" charset="0"/>
                <a:cs typeface="Calibri" panose="020F0502020204030204" pitchFamily="34" charset="0"/>
              </a:rPr>
              <a:t>a) L'exercici d'accions judicials i administratives i la defensa de la Corporació en matèries de competència plenària.</a:t>
            </a:r>
          </a:p>
          <a:p>
            <a:pPr algn="just">
              <a:buClr>
                <a:srgbClr val="FF0000"/>
              </a:buClr>
              <a:buFont typeface="Wingdings" panose="05000000000000000000" pitchFamily="2" charset="2"/>
              <a:buChar char="q"/>
            </a:pPr>
            <a:r>
              <a:rPr lang="ca-ES" altLang="ca-ES" sz="1600" dirty="0">
                <a:latin typeface="Calibri" panose="020F0502020204030204" pitchFamily="34" charset="0"/>
                <a:cs typeface="Calibri" panose="020F0502020204030204" pitchFamily="34" charset="0"/>
              </a:rPr>
              <a:t>b) La declaració de </a:t>
            </a:r>
            <a:r>
              <a:rPr lang="ca-ES" altLang="ca-ES" sz="1600" dirty="0" err="1">
                <a:latin typeface="Calibri" panose="020F0502020204030204" pitchFamily="34" charset="0"/>
                <a:cs typeface="Calibri" panose="020F0502020204030204" pitchFamily="34" charset="0"/>
              </a:rPr>
              <a:t>lesivitat</a:t>
            </a:r>
            <a:r>
              <a:rPr lang="ca-ES" altLang="ca-ES" sz="1600" dirty="0">
                <a:latin typeface="Calibri" panose="020F0502020204030204" pitchFamily="34" charset="0"/>
                <a:cs typeface="Calibri" panose="020F0502020204030204" pitchFamily="34" charset="0"/>
              </a:rPr>
              <a:t> dels actes de l'Ajuntament.</a:t>
            </a:r>
          </a:p>
          <a:p>
            <a:pPr algn="just">
              <a:buClr>
                <a:srgbClr val="FF0000"/>
              </a:buClr>
              <a:buFont typeface="Wingdings" panose="05000000000000000000" pitchFamily="2" charset="2"/>
              <a:buChar char="q"/>
            </a:pPr>
            <a:r>
              <a:rPr lang="ca-ES" altLang="ca-ES" sz="1600" dirty="0">
                <a:latin typeface="Calibri" panose="020F0502020204030204" pitchFamily="34" charset="0"/>
                <a:cs typeface="Calibri" panose="020F0502020204030204" pitchFamily="34" charset="0"/>
              </a:rPr>
              <a:t>c) La concertació de les operacions de crèdit la quantia acumulada de les quals, dintre de cada exercici econòmic, excedeixi del 10 per 100 dels recursos ordinaris del Pressupost, llevat de les de tresoreria, que li correspondran quan l'import acumulat de les operacions vives en cada moment superi el 15 per 100 dels ingressos corrents liquidats en l'exercici anterior, tot això de conformitat amb el disposat en el TRLHL.</a:t>
            </a:r>
          </a:p>
          <a:p>
            <a:pPr algn="just">
              <a:buClr>
                <a:srgbClr val="FF0000"/>
              </a:buClr>
              <a:buFont typeface="Wingdings" panose="05000000000000000000" pitchFamily="2" charset="2"/>
              <a:buChar char="q"/>
            </a:pPr>
            <a:r>
              <a:rPr lang="ca-ES" altLang="ca-ES" sz="1600" dirty="0">
                <a:latin typeface="Calibri" panose="020F0502020204030204" pitchFamily="34" charset="0"/>
                <a:cs typeface="Calibri" panose="020F0502020204030204" pitchFamily="34" charset="0"/>
              </a:rPr>
              <a:t>d) Les contractacions i concessions de tota classe quan el seu import superi el 10 per 100 dels recursos ordinaris del pressupost o, en qualsevol cas, la quantia de 6.000.000.000 €, així com els contractes i concessions plurianuals quan la seva durada sigui superior a quatre anys, i els plurianuals de menor durada, quan l'import acumulat de totes les seves anualitats superi el percentatge indicat, referit als recursos ordinaris del Pressupost del primer exercici i, en tot cas, quan sigui superior a la quantia assenyalada en aquest apartat</a:t>
            </a:r>
          </a:p>
          <a:p>
            <a:pPr algn="just">
              <a:lnSpc>
                <a:spcPct val="110000"/>
              </a:lnSpc>
              <a:buClr>
                <a:srgbClr val="FF0000"/>
              </a:buClr>
              <a:buFont typeface="Wingdings" panose="05000000000000000000" pitchFamily="2" charset="2"/>
              <a:buChar char="q"/>
            </a:pPr>
            <a:r>
              <a:rPr lang="ca-ES" altLang="ca-ES" sz="1600" dirty="0">
                <a:latin typeface="Calibri" panose="020F0502020204030204" pitchFamily="34" charset="0"/>
                <a:cs typeface="Calibri" panose="020F0502020204030204" pitchFamily="34" charset="0"/>
              </a:rPr>
              <a:t>e) L'aprovació dels projectes d'obres i serveis quan sigui competent per a la seva contractació o concessió, i quan encara no estiguin previstos en els Pressupostos.</a:t>
            </a:r>
          </a:p>
          <a:p>
            <a:pPr algn="just">
              <a:lnSpc>
                <a:spcPct val="110000"/>
              </a:lnSpc>
              <a:buClr>
                <a:srgbClr val="FF0000"/>
              </a:buClr>
              <a:buFont typeface="Wingdings" panose="05000000000000000000" pitchFamily="2" charset="2"/>
              <a:buChar char="q"/>
            </a:pPr>
            <a:r>
              <a:rPr lang="ca-ES" altLang="ca-ES" sz="1600" dirty="0">
                <a:latin typeface="Calibri" panose="020F0502020204030204" pitchFamily="34" charset="0"/>
                <a:cs typeface="Calibri" panose="020F0502020204030204" pitchFamily="34" charset="0"/>
              </a:rPr>
              <a:t>f) L'adquisició de béns immobles i drets subjectes a la legislació patrimonial quan el seu valor superi el 10 per 100 dels recursos ordinaris del pressupost o el import de 3.000.000 €, així com l'alienació del patrimoni quan el seu valor superi el percentatge i la quantia indicats o es tracti de béns declarats de valor històric o artístic, qualsevol que sigui el seu valor (Segons la Disposició Addicional 2ª del RDL 3/2011 pel que s’aprova el text refós de  la Llei de Contractes del Sector Públic).</a:t>
            </a:r>
          </a:p>
          <a:p>
            <a:pPr algn="just">
              <a:buClr>
                <a:srgbClr val="FF0000"/>
              </a:buClr>
              <a:buFont typeface="Wingdings" panose="05000000000000000000" pitchFamily="2" charset="2"/>
              <a:buChar char="q"/>
            </a:pPr>
            <a:endParaRPr lang="ca-ES" altLang="ca-ES" sz="1600" dirty="0">
              <a:latin typeface="Calibri" panose="020F0502020204030204" pitchFamily="34" charset="0"/>
              <a:cs typeface="Calibri" panose="020F0502020204030204" pitchFamily="34" charset="0"/>
            </a:endParaRPr>
          </a:p>
        </p:txBody>
      </p:sp>
      <p:sp>
        <p:nvSpPr>
          <p:cNvPr id="212996" name="3 Marcador de pie de página"/>
          <p:cNvSpPr>
            <a:spLocks noGrp="1"/>
          </p:cNvSpPr>
          <p:nvPr>
            <p:ph type="ftr" sz="quarter" idx="11"/>
          </p:nvPr>
        </p:nvSpPr>
        <p:spPr/>
        <p:txBody>
          <a:bodyPr/>
          <a:lstStyle/>
          <a:p>
            <a:pPr>
              <a:defRPr/>
            </a:pPr>
            <a:r>
              <a:rPr lang="pt-BR"/>
              <a:t>Curs de regim juridic </a:t>
            </a:r>
            <a:endParaRPr lang="es-ES"/>
          </a:p>
        </p:txBody>
      </p:sp>
      <p:sp>
        <p:nvSpPr>
          <p:cNvPr id="212997" name="4 Marcador de número de diapositiva"/>
          <p:cNvSpPr>
            <a:spLocks noGrp="1"/>
          </p:cNvSpPr>
          <p:nvPr>
            <p:ph type="sldNum" sz="quarter" idx="12"/>
          </p:nvPr>
        </p:nvSpPr>
        <p:spPr/>
        <p:txBody>
          <a:bodyPr/>
          <a:lstStyle/>
          <a:p>
            <a:pPr>
              <a:defRPr/>
            </a:pPr>
            <a:fld id="{EA7652D7-05C1-4C1A-9434-54055F434B54}" type="slidenum">
              <a:rPr lang="es-ES"/>
              <a:pPr>
                <a:defRPr/>
              </a:pPr>
              <a:t>99</a:t>
            </a:fld>
            <a:endParaRPr lang="es-ES"/>
          </a:p>
        </p:txBody>
      </p:sp>
    </p:spTree>
    <p:extLst>
      <p:ext uri="{BB962C8B-B14F-4D97-AF65-F5344CB8AC3E}">
        <p14:creationId xmlns:p14="http://schemas.microsoft.com/office/powerpoint/2010/main" val="1141415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7698</TotalTime>
  <Words>63766</Words>
  <Application>Microsoft Office PowerPoint</Application>
  <PresentationFormat>Panorámica</PresentationFormat>
  <Paragraphs>3118</Paragraphs>
  <Slides>256</Slides>
  <Notes>127</Notes>
  <HiddenSlides>0</HiddenSlides>
  <MMClips>0</MMClips>
  <ScaleCrop>false</ScaleCrop>
  <HeadingPairs>
    <vt:vector size="6" baseType="variant">
      <vt:variant>
        <vt:lpstr>Fuentes usadas</vt:lpstr>
      </vt:variant>
      <vt:variant>
        <vt:i4>19</vt:i4>
      </vt:variant>
      <vt:variant>
        <vt:lpstr>Tema</vt:lpstr>
      </vt:variant>
      <vt:variant>
        <vt:i4>2</vt:i4>
      </vt:variant>
      <vt:variant>
        <vt:lpstr>Títulos de diapositiva</vt:lpstr>
      </vt:variant>
      <vt:variant>
        <vt:i4>256</vt:i4>
      </vt:variant>
    </vt:vector>
  </HeadingPairs>
  <TitlesOfParts>
    <vt:vector size="277" baseType="lpstr">
      <vt:lpstr>Agency FB</vt:lpstr>
      <vt:lpstr>Arial</vt:lpstr>
      <vt:lpstr>Bell MT</vt:lpstr>
      <vt:lpstr>Broadway</vt:lpstr>
      <vt:lpstr>Calibri</vt:lpstr>
      <vt:lpstr>Century Gothic</vt:lpstr>
      <vt:lpstr>Comic Sans MS</vt:lpstr>
      <vt:lpstr>Cooper Black</vt:lpstr>
      <vt:lpstr>Corbel</vt:lpstr>
      <vt:lpstr>Courier New</vt:lpstr>
      <vt:lpstr>Menlo</vt:lpstr>
      <vt:lpstr>MS PMincho</vt:lpstr>
      <vt:lpstr>OpenSansRegular</vt:lpstr>
      <vt:lpstr>Tahoma</vt:lpstr>
      <vt:lpstr>Times New Roman</vt:lpstr>
      <vt:lpstr>wf_segoe-ui_normal</vt:lpstr>
      <vt:lpstr>Wingdings</vt:lpstr>
      <vt:lpstr>Wingdings 2</vt:lpstr>
      <vt:lpstr>Wingdings 3</vt:lpstr>
      <vt:lpstr>Tema de Office</vt:lpstr>
      <vt:lpstr>Espiral</vt:lpstr>
      <vt:lpstr>Presentación de PowerPoint</vt:lpstr>
      <vt:lpstr>QUÈ ÉS L’ADMINISTRACIÓ LOCAL TERRITORIAL?</vt:lpstr>
      <vt:lpstr>POTESTAT I COMPETÈNCIA</vt:lpstr>
      <vt:lpstr>Presentación de PowerPoint</vt:lpstr>
      <vt:lpstr>COMPETÈNCIA</vt:lpstr>
      <vt:lpstr>Presentación de PowerPoint</vt:lpstr>
      <vt:lpstr>Presentación de PowerPoint</vt:lpstr>
      <vt:lpstr>DELEGACIONS, AVOCACIÓ, ENCÀRREC DE GESTIÓ I SUPLÈNCIA.</vt:lpstr>
      <vt:lpstr>LA DELEGACIÓ</vt:lpstr>
      <vt:lpstr>AVOCAR, ENCÀRREC DE GESTIÓ I SUPLÈNCIA</vt:lpstr>
      <vt:lpstr>AVOCAR, ENCÀRREC DE GESTIÓ I SUPLÈNCIA</vt:lpstr>
      <vt:lpstr>COMPTE AMB LA TERMINOLOGIA: COMANDES/ENCÀRRECS DE GESTIÓ</vt:lpstr>
      <vt:lpstr>Presentación de PowerPoint</vt:lpstr>
      <vt:lpstr>ESTRUCTURA ORGÀNICA LOCAL</vt:lpstr>
      <vt:lpstr>ESTRUCTURA ORGÀNICA LOCAL</vt:lpstr>
      <vt:lpstr>ESTRUCTURA ORGÀNICA LOCAL</vt:lpstr>
      <vt:lpstr>A més tenim: MESES DE CONTRACTACIÓ   (Regula per la Llei 9/2019) TRIBUNALS D’OPOSICIÓ (Regulat TRLEBEP)</vt:lpstr>
      <vt:lpstr>CONSTITUCIÓ DELS AJUNTAMENTS: EXPIRACIÓ DE MANDAT, LIQUIDACIÓ DE LA CORPORACIÓ I CONSTITUCIÓ  DE NOUS CONSISTORIS, CONVOCATÒRIA CONSTITUTIVA I ACTA D’ORGANITZACIÓ- CARTIPÀS-</vt:lpstr>
      <vt:lpstr>AJUNTAMENT: CONSTITUCIÓ</vt:lpstr>
      <vt:lpstr>L'EXPIRACIÓ DEL MANDAT DELS MEMBRES DE LA CORPORACIÓ </vt:lpstr>
      <vt:lpstr>Presentación de PowerPoint</vt:lpstr>
      <vt:lpstr>CESSACIÓ AUTOMÀTICA DELS FUNCIONARIS EVENTUALS.</vt:lpstr>
      <vt:lpstr>OPERACIÓ DE LIQUIDACIÓ DE LA CORPORACIÓ.</vt:lpstr>
      <vt:lpstr>Presentación de PowerPoint</vt:lpstr>
      <vt:lpstr>Presentación de PowerPoint</vt:lpstr>
      <vt:lpstr>Presentación de PowerPoint</vt:lpstr>
      <vt:lpstr>QUANTS REGIDORS PERTOQUEN A CADA MUNICIPI I COM ES CALCULA EL NOMBRE DE REGIDORS QUE S’HA D’ATORGAR A CADA CANDIDATURA? </vt:lpstr>
      <vt:lpstr>CONSTITUCIÓ DELS AJUNTAMENTS</vt:lpstr>
      <vt:lpstr>ACTIVITATS PRELIMINARS A LA SESSIÓ CONSTITUTIVA.</vt:lpstr>
      <vt:lpstr>DECLARACIÓ DE BÉNS I ACTIVITATS. DECLARACIÓ D’INCOMPATIBILITATS.</vt:lpstr>
      <vt:lpstr>Presentación de PowerPoint</vt:lpstr>
      <vt:lpstr>DECLARACIÓ DE BÉNS I ACTIVITATS.</vt:lpstr>
      <vt:lpstr>Presentación de PowerPoint</vt:lpstr>
      <vt:lpstr>Presentación de PowerPoint</vt:lpstr>
      <vt:lpstr>PREPARACIÓ DE LA DOCUMENTACIÓ NECESSÀRIA.</vt:lpstr>
      <vt:lpstr>CONSTITUCIÓ DE L’AJUNTAMENT</vt:lpstr>
      <vt:lpstr>CONVOCATÒRIA DE LA SESSIÓ CONSTITUTIVA.</vt:lpstr>
      <vt:lpstr>Presentación de PowerPoint</vt:lpstr>
      <vt:lpstr>Presentación de PowerPoint</vt:lpstr>
      <vt:lpstr>Presentación de PowerPoint</vt:lpstr>
      <vt:lpstr>2.-APORTACIÓ DE LES CREDENCIALS.</vt:lpstr>
      <vt:lpstr>Presentación de PowerPoint</vt:lpstr>
      <vt:lpstr>Presentación de PowerPoint</vt:lpstr>
      <vt:lpstr>CARTIPAS.</vt:lpstr>
      <vt:lpstr>INCOMPATIBILITAT I PROHIBICIONS</vt:lpstr>
      <vt:lpstr>Presentación de PowerPoint</vt:lpstr>
      <vt:lpstr>Presentación de PowerPoint</vt:lpstr>
      <vt:lpstr>Presentación de PowerPoint</vt:lpstr>
      <vt:lpstr>RÈGIMS DE DEDICACIÓ </vt:lpstr>
      <vt:lpstr>DRETS ECONÒMICS DELS REGIDORES</vt:lpstr>
      <vt:lpstr>Presentación de PowerPoint</vt:lpstr>
      <vt:lpstr>RÈGIM RETRIBUTIUS DELS MEMBRES DE LES CORPORACIONS LOCALS 2022</vt:lpstr>
      <vt:lpstr>DEDICACIÓ EXCLUSIVA</vt:lpstr>
      <vt:lpstr>Presentación de PowerPoint</vt:lpstr>
      <vt:lpstr>DEDICACIÓ EXCLUSIVA</vt:lpstr>
      <vt:lpstr>DEDICACIÓ EXCLUSIVA</vt:lpstr>
      <vt:lpstr>Presentación de PowerPoint</vt:lpstr>
      <vt:lpstr>RESUM: RETRIBUCIONS PER DEDICACIÓ EXCLUSIVA</vt:lpstr>
      <vt:lpstr>DEDICACIÓ PARCIAL:</vt:lpstr>
      <vt:lpstr>RESUM: RETRIBUCIONS PER DEDICACIÓ PARCIAL</vt:lpstr>
      <vt:lpstr> EL PROCEDIMENT PER A DUR A TERME EL RECONEIXEMENT DE LA DEDICACIÓ EXCLUSIVA O PARCIAL A MEMBRES DE LA CORPORACIÓ ÉS EL SEGÜENT: </vt:lpstr>
      <vt:lpstr>Presentación de PowerPoint</vt:lpstr>
      <vt:lpstr>SENSE DEDICACIÓ EXCLUSIVA NI PARCIAL</vt:lpstr>
      <vt:lpstr>RESUM: RÈGIM DELS MEMBRES ELECTES SENSE DEDICACIÓ</vt:lpstr>
      <vt:lpstr>Presentación de PowerPoint</vt:lpstr>
      <vt:lpstr>Presentación de PowerPoint</vt:lpstr>
      <vt:lpstr>DIETES PER ASSISTÈNCIA </vt:lpstr>
      <vt:lpstr>Presentación de PowerPoint</vt:lpstr>
      <vt:lpstr>TIPU IMPOSITIU</vt:lpstr>
      <vt:lpstr>Presentación de PowerPoint</vt:lpstr>
      <vt:lpstr>INDEMNITZACIONS</vt:lpstr>
      <vt:lpstr>Presentación de PowerPoint</vt:lpstr>
      <vt:lpstr>Presentación de PowerPoint</vt:lpstr>
      <vt:lpstr>Presentación de PowerPoint</vt:lpstr>
      <vt:lpstr>Presentación de PowerPoint</vt:lpstr>
      <vt:lpstr>EN CONCLUSIÓ</vt:lpstr>
      <vt:lpstr>Presentación de PowerPoint</vt:lpstr>
      <vt:lpstr>Presentación de PowerPoint</vt:lpstr>
      <vt:lpstr>IRPF</vt:lpstr>
      <vt:lpstr>DESPESES ASSISTÈNCIA JURÍDICA</vt:lpstr>
      <vt:lpstr>INDEMNITZAR COMPENSACIÓ ECONOMICA PER INCOMPATIBILITAT</vt:lpstr>
      <vt:lpstr>Presentación de PowerPoint</vt:lpstr>
      <vt:lpstr>SEGURETAT SOCIAL</vt:lpstr>
      <vt:lpstr>TEMA SEGURETAT SOCIAL</vt:lpstr>
      <vt:lpstr>SITUACIÓ INCAPACITAT PERMANENT</vt:lpstr>
      <vt:lpstr>Presentación de PowerPoint</vt:lpstr>
      <vt:lpstr>ATUR</vt:lpstr>
      <vt:lpstr>Presentación de PowerPoint</vt:lpstr>
      <vt:lpstr>Compatibilitat de pensió / retribucions – indemnitzacions</vt:lpstr>
      <vt:lpstr>AJUTS A MUNICIPIS PETITS: DEDICACIÓ DELS CÀRRECS ELECTES DELS MUNICIPIS MÉS PETITS. </vt:lpstr>
      <vt:lpstr>SITUACIÓ ADMINISTRATIVA: SERVEIS ESPECIALS</vt:lpstr>
      <vt:lpstr>Presentación de PowerPoint</vt:lpstr>
      <vt:lpstr>Presentación de PowerPoint</vt:lpstr>
      <vt:lpstr>Presentación de PowerPoint</vt:lpstr>
      <vt:lpstr> CARACTERÍSTIQUES.</vt:lpstr>
      <vt:lpstr>Presentación de PowerPoint</vt:lpstr>
      <vt:lpstr> LA DELEGACIÓ DEL PLE.</vt:lpstr>
      <vt:lpstr>Competències del Ple de caràcter indelegable</vt:lpstr>
      <vt:lpstr>Competències del Ple de caràcter delegable</vt:lpstr>
      <vt:lpstr>Presentación de PowerPoint</vt:lpstr>
      <vt:lpstr>Presentación de PowerPoint</vt:lpstr>
      <vt:lpstr>Presentación de PowerPoint</vt:lpstr>
      <vt:lpstr>ALCALDE/-ESSA.</vt:lpstr>
      <vt:lpstr>ELECCIÓ DE L’ALCALDE.</vt:lpstr>
      <vt:lpstr>Presentación de PowerPoint</vt:lpstr>
      <vt:lpstr>EN EL CAS QUE EL CAP DE LLISTA NO VULGUI SER ALCALDE</vt:lpstr>
      <vt:lpstr> TRACTAMENT.</vt:lpstr>
      <vt:lpstr>CESSIÓ DEL CÀRREC.</vt:lpstr>
      <vt:lpstr> RENÚNCIA.</vt:lpstr>
      <vt:lpstr>Presentación de PowerPoint</vt:lpstr>
      <vt:lpstr> MORT I SENTÈNCIA FERMA.</vt:lpstr>
      <vt:lpstr> MOCIÓ DE CENSURA.</vt:lpstr>
      <vt:lpstr>MOCIÓ CENSURA</vt:lpstr>
      <vt:lpstr>MOCIÓ CENSURA</vt:lpstr>
      <vt:lpstr>Presentación de PowerPoint</vt:lpstr>
      <vt:lpstr>Presentación de PowerPoint</vt:lpstr>
      <vt:lpstr>Presentación de PowerPoint</vt:lpstr>
      <vt:lpstr>Presentación de PowerPoint</vt:lpstr>
      <vt:lpstr>Presentación de PowerPoint</vt:lpstr>
      <vt:lpstr>AMB QUINA MAJORIA S'APROVA UNA MOCIÓ DE CENSURA A L'ÀMBIT MUNICIPAL?</vt:lpstr>
      <vt:lpstr>COMPTE EL CONSULTOR DE LOS AYUNTAMIENTOS OPINA!!! </vt:lpstr>
      <vt:lpstr>Presentación de PowerPoint</vt:lpstr>
      <vt:lpstr> QÜESTIÓ DE CONFIANÇA.</vt:lpstr>
      <vt:lpstr>Presentación de PowerPoint</vt:lpstr>
      <vt:lpstr>Presentación de PowerPoint</vt:lpstr>
      <vt:lpstr>Presentación de PowerPoint</vt:lpstr>
      <vt:lpstr>EN UNA MOCIÓ DE CENSURA POT SER CANDIDAT QUI HAGUÉS RENUNCIAT ABANS DEL CÀRREC D'ALCALDE?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COMPOSICIÓ.</vt:lpstr>
      <vt:lpstr>Presentación de PowerPoint</vt:lpstr>
      <vt:lpstr> ATRIBUCIONS.</vt:lpstr>
      <vt:lpstr>Presentación de PowerPoint</vt:lpstr>
      <vt:lpstr> FUNCIONAMENT.</vt:lpstr>
      <vt:lpstr>Presentación de PowerPoint</vt:lpstr>
      <vt:lpstr>Presentación de PowerPoint</vt:lpstr>
      <vt:lpstr>Presentación de PowerPoint</vt:lpstr>
      <vt:lpstr>Presentación de PowerPoint</vt:lpstr>
      <vt:lpstr> </vt:lpstr>
      <vt:lpstr> COMISSIONS INFORMATIVES.</vt:lpstr>
      <vt:lpstr>Presentación de PowerPoint</vt:lpstr>
      <vt:lpstr>Presentación de PowerPoint</vt:lpstr>
      <vt:lpstr>Presentación de PowerPoint</vt:lpstr>
      <vt:lpstr>Presentación de PowerPoint</vt:lpstr>
      <vt:lpstr> LA COMISSIÓ ESPECIAL DE COMPTES.</vt:lpstr>
      <vt:lpstr> LA COMISSIÓ ESPECIAL DE COMPTES.</vt:lpstr>
      <vt:lpstr>Presentación de PowerPoint</vt:lpstr>
      <vt:lpstr>Presentación de PowerPoint</vt:lpstr>
      <vt:lpstr>Presentación de PowerPoint</vt:lpstr>
      <vt:lpstr> CONCEPTE.</vt:lpstr>
      <vt:lpstr>Presentación de PowerPoint</vt:lpstr>
      <vt:lpstr>Presentación de PowerPoint</vt:lpstr>
      <vt:lpstr>Presentación de PowerPoint</vt:lpstr>
      <vt:lpstr> EXPULSIÓ.</vt:lpstr>
      <vt:lpstr> DEFINICIÓ DE TRANSFUGA.</vt:lpstr>
      <vt:lpstr>LES SUBVENCIONS ALS GRUPS MUNICIPALS S'HAN DE JUSTIFICAR</vt:lpstr>
      <vt:lpstr>RESUM:ASSIGNACIONS DELS GRUPS POLÍTICS DOTACIONS ECONÒMIQUES</vt:lpstr>
      <vt:lpstr>RESUM:DRETS ECONÒMICS DE REGIDORS NO ADSCRITS</vt:lpstr>
      <vt:lpstr>Presentación de PowerPoint</vt:lpstr>
      <vt:lpstr>Presentación de PowerPoint</vt:lpstr>
      <vt:lpstr>Presentación de PowerPoint</vt:lpstr>
      <vt:lpstr>Presentación de PowerPoint</vt:lpstr>
      <vt:lpstr>CLASSES DE SESSIONS.</vt:lpstr>
      <vt:lpstr>RÈGIM JURÍDIC DE FUNCIONAMENT DEL PLE CORPORATIU </vt:lpstr>
      <vt:lpstr>LES SESSIONS</vt:lpstr>
      <vt:lpstr>LES SESSIONS. ORDINÀRIES</vt:lpstr>
      <vt:lpstr>CLASSES DE SESSIONS. ORDINÀRIES</vt:lpstr>
      <vt:lpstr>SESSIONS. ORDINÀRIES</vt:lpstr>
      <vt:lpstr>EN LES SESSIONS ORDINARIES HI CAP AFERS D’URGÈNCIA</vt:lpstr>
      <vt:lpstr>CLASSES DE SESSIONS:EXTRAORDINÀRIES. </vt:lpstr>
      <vt:lpstr>SESSIÓ EXTRAORDINARIA</vt:lpstr>
      <vt:lpstr>CLASSES EXTRAORDINÀRIES</vt:lpstr>
      <vt:lpstr>SESSIÓ  EXTRAORDINARIA</vt:lpstr>
      <vt:lpstr>DENEGACIÓ DE CONVOCATÒRIA</vt:lpstr>
      <vt:lpstr>RESUM A SOL.LICITUD DE REGIDORS</vt:lpstr>
      <vt:lpstr>SESSIÓ  EXTRAORDINARIA</vt:lpstr>
      <vt:lpstr>-CONVOCATÒRIA DE LA SESSIÓ EXTRAORDINÀRIA</vt:lpstr>
      <vt:lpstr>CONVOCATÒRIA DE LA SESSIÓ EXTRAORDINÀRIA  </vt:lpstr>
      <vt:lpstr>-CONVOCATÒRIA DE LA SESSIÓ EXTRAORDINÀRIA. </vt:lpstr>
      <vt:lpstr>  -ORDRE DEL DIA SESSIÓ EXTRAORDINARIA</vt:lpstr>
      <vt:lpstr>CELEBRACIÓ DE LA SESSIÓ EXTRAORDINÀRIA</vt:lpstr>
      <vt:lpstr>CELEBRACIÓ DE LA SESSIÓ</vt:lpstr>
      <vt:lpstr>SESSIONS EXTRAORDINÀRIES URGENTS. </vt:lpstr>
      <vt:lpstr>SESSIONS EXTRAORDINÀRIES URGENTS. </vt:lpstr>
      <vt:lpstr>SESSIONS SECRETES. </vt:lpstr>
      <vt:lpstr>ESPECIALITAT DE LA SESSIÓ PER DELIBERAR I VOTAR MOCIÓ DE CENSURA.</vt:lpstr>
      <vt:lpstr>ESPECIALITAT DE LA SESSIÓ PER DELIBERAR I VOTAR MOCIÓ DE CENSURA. </vt:lpstr>
      <vt:lpstr>ESPECIALITAT DE LA SESSIÓ EN LA QUAL ES VOTI QÜESTIÓ DE CONFIANÇA. </vt:lpstr>
      <vt:lpstr>ESPECIALITAT DE LA SESSIÓ EN LA QUAL ES VOTI QÜESTIÓ DE CONFIANÇA.</vt:lpstr>
      <vt:lpstr>REQUISITS DE CELEBRACIÓ DE LES SESSIONS. </vt:lpstr>
      <vt:lpstr>LLOC DE CELEBRACIÓ</vt:lpstr>
      <vt:lpstr>TELEMATIQUES: Òrgans de Govern</vt:lpstr>
      <vt:lpstr>TELEMATIQUES: Òrgans NO DE Govern</vt:lpstr>
      <vt:lpstr>EL TEMPS DE CELEBRACIÓ I PRINCIPI D'UNITAT D'ACTE</vt:lpstr>
      <vt:lpstr>REQUISITS DE CELEBRACIÓ DE LES SESSIONS. </vt:lpstr>
      <vt:lpstr>REQUISITS DE CELEBRACIÓ DE LES SESSIONS.</vt:lpstr>
      <vt:lpstr>QUÒRUM VÀLIDA CONSTITUCIÓ</vt:lpstr>
      <vt:lpstr>Tenen els regidors l'obligació de comunicar a l'Ajuntament els canvis de domicili encara que només sigui en períodes de vacances?</vt:lpstr>
      <vt:lpstr>Presentación de PowerPoint</vt:lpstr>
      <vt:lpstr>Presentación de PowerPoint</vt:lpstr>
      <vt:lpstr>MANTENIMENT DEL QUÒRUM</vt:lpstr>
      <vt:lpstr>REQUISITS DE CELEBRACIÓ DE LES SESSIONS. PUBLICITAT. </vt:lpstr>
      <vt:lpstr>EXPEDIENT PER CONVOCAR UNA SESSIÓ DEL PLE DE L’AJUNTAMENT</vt:lpstr>
      <vt:lpstr>Presentación de PowerPoint</vt:lpstr>
      <vt:lpstr>LA CONVOCATÒRIA</vt:lpstr>
      <vt:lpstr>LA CONVOCATÒRIA</vt:lpstr>
      <vt:lpstr>CÒMPUT DEL TERMINI</vt:lpstr>
      <vt:lpstr>Presentación de PowerPoint</vt:lpstr>
      <vt:lpstr>ORDRE DEL DIA</vt:lpstr>
      <vt:lpstr>Presentación de PowerPoint</vt:lpstr>
      <vt:lpstr>Presentación de PowerPoint</vt:lpstr>
      <vt:lpstr>Presentación de PowerPoint</vt:lpstr>
      <vt:lpstr>DESENVOLUPAMENT DE LA SESSIÓ</vt:lpstr>
      <vt:lpstr>Presentación de PowerPoint</vt:lpstr>
      <vt:lpstr>DESENVOLUPAMENT DE LA SESSIÓ </vt:lpstr>
      <vt:lpstr>DESENVOLUPAMENT DE LA SESSIÓ </vt:lpstr>
      <vt:lpstr>Presentación de PowerPoint</vt:lpstr>
      <vt:lpstr>TANCAMENT DE LA SESSIÓ I INTERVENCIÓ DEL PÚBLIC ASSISTENT</vt:lpstr>
      <vt:lpstr>NOMENCLATURA</vt:lpstr>
      <vt:lpstr>Presentación de PowerPoint</vt:lpstr>
      <vt:lpstr>Presentación de PowerPoint</vt:lpstr>
      <vt:lpstr>Presentación de PowerPoint</vt:lpstr>
      <vt:lpstr>Presentación de PowerPoint</vt:lpstr>
      <vt:lpstr>Presentación de PowerPoint</vt:lpstr>
      <vt:lpstr>NOMENCLATURA </vt:lpstr>
      <vt:lpstr>ADOPCIÓ D'ACORDS</vt:lpstr>
      <vt:lpstr>ADOPCIÓ D'ACORDS</vt:lpstr>
      <vt:lpstr>ADOPCIÓ D'ACORDS</vt:lpstr>
      <vt:lpstr>ADOPCIÓ D'ACORDS</vt:lpstr>
      <vt:lpstr>Presentación de PowerPoint</vt:lpstr>
      <vt:lpstr>ADOPCIÓ DELS ACORDS. VOTACIO ORDINÀRIA.</vt:lpstr>
      <vt:lpstr>REGIM DE MAJORIES</vt:lpstr>
      <vt:lpstr>Presentación de PowerPoint</vt:lpstr>
      <vt:lpstr>Presentación de PowerPoint</vt:lpstr>
      <vt:lpstr>EXPLICACIÓ DEL VOT</vt:lpstr>
      <vt:lpstr>Presentación de PowerPoint</vt:lpstr>
      <vt:lpstr>Presentación de PowerPoint</vt:lpstr>
      <vt:lpstr>REDACCIÓ DE LES ACTES. </vt:lpstr>
      <vt:lpstr>Presentación de PowerPoint</vt:lpstr>
      <vt:lpstr>REMISSIÓ D'ACTES I ACORDS</vt:lpstr>
      <vt:lpstr>REMISSIÓ D'ACTES I ACORDS</vt:lpstr>
      <vt:lpstr>Presentación de PowerPoint</vt:lpstr>
      <vt:lpstr>Presentación de PowerPoint</vt:lpstr>
      <vt:lpstr>PUBLICAR.</vt:lpstr>
      <vt:lpstr>DRET A ACCEDIR A LA DOCUMENTACIÓ ELS REGIDORS.</vt:lpstr>
      <vt:lpstr>Presentación de PowerPoint</vt:lpstr>
      <vt:lpstr>Presentación de PowerPoint</vt:lpstr>
      <vt:lpstr>ACCÉS DELS REGIDORS A LA DOCUMENTACIÓ-REGISTRE ENTRADES I SORTIDES.</vt:lpstr>
      <vt:lpstr>ITEMS TRANSPARÈNCIA </vt:lpstr>
      <vt:lpstr>MOLTES GRÀCIES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 Colomer</dc:creator>
  <cp:lastModifiedBy>Teresa Colomer</cp:lastModifiedBy>
  <cp:revision>319</cp:revision>
  <dcterms:created xsi:type="dcterms:W3CDTF">2018-07-18T07:13:05Z</dcterms:created>
  <dcterms:modified xsi:type="dcterms:W3CDTF">2022-09-13T12:38:35Z</dcterms:modified>
</cp:coreProperties>
</file>